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399288"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36" d="100"/>
          <a:sy n="36" d="100"/>
        </p:scale>
        <p:origin x="202" y="-8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dos Santos" userId="59db5754b41022c6" providerId="LiveId" clId="{D3DF40AD-0A30-4DE3-B60C-F34DB9BB0F33}"/>
    <pc:docChg chg="undo custSel modSld">
      <pc:chgData name="Alessandro dos Santos" userId="59db5754b41022c6" providerId="LiveId" clId="{D3DF40AD-0A30-4DE3-B60C-F34DB9BB0F33}" dt="2020-04-26T14:45:29.782" v="1215" actId="1076"/>
      <pc:docMkLst>
        <pc:docMk/>
      </pc:docMkLst>
      <pc:sldChg chg="addSp delSp modSp mod">
        <pc:chgData name="Alessandro dos Santos" userId="59db5754b41022c6" providerId="LiveId" clId="{D3DF40AD-0A30-4DE3-B60C-F34DB9BB0F33}" dt="2020-04-26T14:45:29.782" v="1215" actId="1076"/>
        <pc:sldMkLst>
          <pc:docMk/>
          <pc:sldMk cId="792414272" sldId="256"/>
        </pc:sldMkLst>
        <pc:spChg chg="add mod">
          <ac:chgData name="Alessandro dos Santos" userId="59db5754b41022c6" providerId="LiveId" clId="{D3DF40AD-0A30-4DE3-B60C-F34DB9BB0F33}" dt="2020-04-26T14:40:58.428" v="1162" actId="1076"/>
          <ac:spMkLst>
            <pc:docMk/>
            <pc:sldMk cId="792414272" sldId="256"/>
            <ac:spMk id="2" creationId="{AD6A5528-6CF1-44DB-9930-E8AAFE9CB5FA}"/>
          </ac:spMkLst>
        </pc:spChg>
        <pc:spChg chg="add mod">
          <ac:chgData name="Alessandro dos Santos" userId="59db5754b41022c6" providerId="LiveId" clId="{D3DF40AD-0A30-4DE3-B60C-F34DB9BB0F33}" dt="2020-04-26T14:40:05.423" v="1153" actId="1076"/>
          <ac:spMkLst>
            <pc:docMk/>
            <pc:sldMk cId="792414272" sldId="256"/>
            <ac:spMk id="3" creationId="{24B007B9-62E7-4815-9B16-3ABA3438B01B}"/>
          </ac:spMkLst>
        </pc:spChg>
        <pc:spChg chg="mod">
          <ac:chgData name="Alessandro dos Santos" userId="59db5754b41022c6" providerId="LiveId" clId="{D3DF40AD-0A30-4DE3-B60C-F34DB9BB0F33}" dt="2020-04-26T14:03:47.664" v="451" actId="20577"/>
          <ac:spMkLst>
            <pc:docMk/>
            <pc:sldMk cId="792414272" sldId="256"/>
            <ac:spMk id="5" creationId="{00000000-0000-0000-0000-000000000000}"/>
          </ac:spMkLst>
        </pc:spChg>
        <pc:spChg chg="mod">
          <ac:chgData name="Alessandro dos Santos" userId="59db5754b41022c6" providerId="LiveId" clId="{D3DF40AD-0A30-4DE3-B60C-F34DB9BB0F33}" dt="2020-04-26T14:41:51.958" v="1174" actId="1076"/>
          <ac:spMkLst>
            <pc:docMk/>
            <pc:sldMk cId="792414272" sldId="256"/>
            <ac:spMk id="6" creationId="{00000000-0000-0000-0000-000000000000}"/>
          </ac:spMkLst>
        </pc:spChg>
        <pc:spChg chg="del mod">
          <ac:chgData name="Alessandro dos Santos" userId="59db5754b41022c6" providerId="LiveId" clId="{D3DF40AD-0A30-4DE3-B60C-F34DB9BB0F33}" dt="2020-04-26T14:31:46.550" v="954" actId="478"/>
          <ac:spMkLst>
            <pc:docMk/>
            <pc:sldMk cId="792414272" sldId="256"/>
            <ac:spMk id="8" creationId="{00000000-0000-0000-0000-000000000000}"/>
          </ac:spMkLst>
        </pc:spChg>
        <pc:spChg chg="add del mod">
          <ac:chgData name="Alessandro dos Santos" userId="59db5754b41022c6" providerId="LiveId" clId="{D3DF40AD-0A30-4DE3-B60C-F34DB9BB0F33}" dt="2020-04-26T14:35:41.224" v="1054" actId="478"/>
          <ac:spMkLst>
            <pc:docMk/>
            <pc:sldMk cId="792414272" sldId="256"/>
            <ac:spMk id="9" creationId="{ADAF2441-C9B7-461D-BB7B-07801DEC8879}"/>
          </ac:spMkLst>
        </pc:spChg>
        <pc:spChg chg="del">
          <ac:chgData name="Alessandro dos Santos" userId="59db5754b41022c6" providerId="LiveId" clId="{D3DF40AD-0A30-4DE3-B60C-F34DB9BB0F33}" dt="2020-04-26T14:35:47.466" v="1056" actId="478"/>
          <ac:spMkLst>
            <pc:docMk/>
            <pc:sldMk cId="792414272" sldId="256"/>
            <ac:spMk id="10" creationId="{00000000-0000-0000-0000-000000000000}"/>
          </ac:spMkLst>
        </pc:spChg>
        <pc:spChg chg="del mod">
          <ac:chgData name="Alessandro dos Santos" userId="59db5754b41022c6" providerId="LiveId" clId="{D3DF40AD-0A30-4DE3-B60C-F34DB9BB0F33}" dt="2020-04-26T14:15:13.306" v="669" actId="478"/>
          <ac:spMkLst>
            <pc:docMk/>
            <pc:sldMk cId="792414272" sldId="256"/>
            <ac:spMk id="15" creationId="{00000000-0000-0000-0000-000000000000}"/>
          </ac:spMkLst>
        </pc:spChg>
        <pc:spChg chg="add mod">
          <ac:chgData name="Alessandro dos Santos" userId="59db5754b41022c6" providerId="LiveId" clId="{D3DF40AD-0A30-4DE3-B60C-F34DB9BB0F33}" dt="2020-04-26T14:41:01.014" v="1163" actId="1076"/>
          <ac:spMkLst>
            <pc:docMk/>
            <pc:sldMk cId="792414272" sldId="256"/>
            <ac:spMk id="21" creationId="{A269FF00-3DB3-476D-9D25-407D226B1E82}"/>
          </ac:spMkLst>
        </pc:spChg>
        <pc:spChg chg="add mod">
          <ac:chgData name="Alessandro dos Santos" userId="59db5754b41022c6" providerId="LiveId" clId="{D3DF40AD-0A30-4DE3-B60C-F34DB9BB0F33}" dt="2020-04-26T14:40:19.953" v="1156" actId="1076"/>
          <ac:spMkLst>
            <pc:docMk/>
            <pc:sldMk cId="792414272" sldId="256"/>
            <ac:spMk id="23" creationId="{9399C9A7-879C-47E0-9965-DC1DD69D2C7A}"/>
          </ac:spMkLst>
        </pc:spChg>
        <pc:spChg chg="add mod">
          <ac:chgData name="Alessandro dos Santos" userId="59db5754b41022c6" providerId="LiveId" clId="{D3DF40AD-0A30-4DE3-B60C-F34DB9BB0F33}" dt="2020-04-26T14:40:15.172" v="1155" actId="1076"/>
          <ac:spMkLst>
            <pc:docMk/>
            <pc:sldMk cId="792414272" sldId="256"/>
            <ac:spMk id="25" creationId="{B2C63CA3-77EB-4B70-BE45-8BAC8BD86586}"/>
          </ac:spMkLst>
        </pc:spChg>
        <pc:spChg chg="add mod">
          <ac:chgData name="Alessandro dos Santos" userId="59db5754b41022c6" providerId="LiveId" clId="{D3DF40AD-0A30-4DE3-B60C-F34DB9BB0F33}" dt="2020-04-26T14:33:13.439" v="1034" actId="27636"/>
          <ac:spMkLst>
            <pc:docMk/>
            <pc:sldMk cId="792414272" sldId="256"/>
            <ac:spMk id="27" creationId="{2DF64C18-120B-46DA-BA97-99734F5F52F1}"/>
          </ac:spMkLst>
        </pc:spChg>
        <pc:spChg chg="add mod">
          <ac:chgData name="Alessandro dos Santos" userId="59db5754b41022c6" providerId="LiveId" clId="{D3DF40AD-0A30-4DE3-B60C-F34DB9BB0F33}" dt="2020-04-26T14:44:53.734" v="1209" actId="20577"/>
          <ac:spMkLst>
            <pc:docMk/>
            <pc:sldMk cId="792414272" sldId="256"/>
            <ac:spMk id="29" creationId="{F0CBF1EC-A864-48C0-ABDC-4796FC708051}"/>
          </ac:spMkLst>
        </pc:spChg>
        <pc:spChg chg="add del mod">
          <ac:chgData name="Alessandro dos Santos" userId="59db5754b41022c6" providerId="LiveId" clId="{D3DF40AD-0A30-4DE3-B60C-F34DB9BB0F33}" dt="2020-04-26T14:35:53.643" v="1057" actId="478"/>
          <ac:spMkLst>
            <pc:docMk/>
            <pc:sldMk cId="792414272" sldId="256"/>
            <ac:spMk id="31" creationId="{7AA3060E-09E2-4A22-9A96-75F0034EC552}"/>
          </ac:spMkLst>
        </pc:spChg>
        <pc:spChg chg="add del">
          <ac:chgData name="Alessandro dos Santos" userId="59db5754b41022c6" providerId="LiveId" clId="{D3DF40AD-0A30-4DE3-B60C-F34DB9BB0F33}" dt="2020-04-26T14:36:02.485" v="1059"/>
          <ac:spMkLst>
            <pc:docMk/>
            <pc:sldMk cId="792414272" sldId="256"/>
            <ac:spMk id="32" creationId="{CBCA491F-2643-4F44-A725-656703DA9957}"/>
          </ac:spMkLst>
        </pc:spChg>
        <pc:spChg chg="add mod">
          <ac:chgData name="Alessandro dos Santos" userId="59db5754b41022c6" providerId="LiveId" clId="{D3DF40AD-0A30-4DE3-B60C-F34DB9BB0F33}" dt="2020-04-26T14:43:51.095" v="1188" actId="1076"/>
          <ac:spMkLst>
            <pc:docMk/>
            <pc:sldMk cId="792414272" sldId="256"/>
            <ac:spMk id="33" creationId="{2BEC80A8-4157-43BA-9559-1DD516A29493}"/>
          </ac:spMkLst>
        </pc:spChg>
        <pc:spChg chg="add mod">
          <ac:chgData name="Alessandro dos Santos" userId="59db5754b41022c6" providerId="LiveId" clId="{D3DF40AD-0A30-4DE3-B60C-F34DB9BB0F33}" dt="2020-04-26T14:43:40.750" v="1186" actId="1076"/>
          <ac:spMkLst>
            <pc:docMk/>
            <pc:sldMk cId="792414272" sldId="256"/>
            <ac:spMk id="35" creationId="{7D5858DB-4310-4E72-B866-8B020FEA6BB5}"/>
          </ac:spMkLst>
        </pc:spChg>
        <pc:spChg chg="add mod">
          <ac:chgData name="Alessandro dos Santos" userId="59db5754b41022c6" providerId="LiveId" clId="{D3DF40AD-0A30-4DE3-B60C-F34DB9BB0F33}" dt="2020-04-26T14:45:06.573" v="1211" actId="1076"/>
          <ac:spMkLst>
            <pc:docMk/>
            <pc:sldMk cId="792414272" sldId="256"/>
            <ac:spMk id="36" creationId="{A4874358-790D-4C9E-A12B-78F0AEEAFEDC}"/>
          </ac:spMkLst>
        </pc:spChg>
        <pc:picChg chg="del">
          <ac:chgData name="Alessandro dos Santos" userId="59db5754b41022c6" providerId="LiveId" clId="{D3DF40AD-0A30-4DE3-B60C-F34DB9BB0F33}" dt="2020-04-26T14:15:06.867" v="667" actId="478"/>
          <ac:picMkLst>
            <pc:docMk/>
            <pc:sldMk cId="792414272" sldId="256"/>
            <ac:picMk id="11" creationId="{00000000-0000-0000-0000-000000000000}"/>
          </ac:picMkLst>
        </pc:picChg>
        <pc:picChg chg="add del mod">
          <ac:chgData name="Alessandro dos Santos" userId="59db5754b41022c6" providerId="LiveId" clId="{D3DF40AD-0A30-4DE3-B60C-F34DB9BB0F33}" dt="2020-04-26T14:06:20.233" v="589" actId="478"/>
          <ac:picMkLst>
            <pc:docMk/>
            <pc:sldMk cId="792414272" sldId="256"/>
            <ac:picMk id="12" creationId="{00000000-0000-0000-0000-000000000000}"/>
          </ac:picMkLst>
        </pc:picChg>
        <pc:picChg chg="del">
          <ac:chgData name="Alessandro dos Santos" userId="59db5754b41022c6" providerId="LiveId" clId="{D3DF40AD-0A30-4DE3-B60C-F34DB9BB0F33}" dt="2020-04-26T14:31:48.605" v="955" actId="478"/>
          <ac:picMkLst>
            <pc:docMk/>
            <pc:sldMk cId="792414272" sldId="256"/>
            <ac:picMk id="13" creationId="{00000000-0000-0000-0000-000000000000}"/>
          </ac:picMkLst>
        </pc:picChg>
        <pc:picChg chg="del">
          <ac:chgData name="Alessandro dos Santos" userId="59db5754b41022c6" providerId="LiveId" clId="{D3DF40AD-0A30-4DE3-B60C-F34DB9BB0F33}" dt="2020-04-26T14:35:44.083" v="1055" actId="478"/>
          <ac:picMkLst>
            <pc:docMk/>
            <pc:sldMk cId="792414272" sldId="256"/>
            <ac:picMk id="14" creationId="{00000000-0000-0000-0000-000000000000}"/>
          </ac:picMkLst>
        </pc:picChg>
        <pc:picChg chg="mod">
          <ac:chgData name="Alessandro dos Santos" userId="59db5754b41022c6" providerId="LiveId" clId="{D3DF40AD-0A30-4DE3-B60C-F34DB9BB0F33}" dt="2020-04-26T14:45:14.041" v="1212" actId="14100"/>
          <ac:picMkLst>
            <pc:docMk/>
            <pc:sldMk cId="792414272" sldId="256"/>
            <ac:picMk id="16" creationId="{8317D869-25B3-40CA-B211-006631DAFECB}"/>
          </ac:picMkLst>
        </pc:picChg>
        <pc:picChg chg="add mod">
          <ac:chgData name="Alessandro dos Santos" userId="59db5754b41022c6" providerId="LiveId" clId="{D3DF40AD-0A30-4DE3-B60C-F34DB9BB0F33}" dt="2020-04-26T14:41:06.757" v="1165" actId="1076"/>
          <ac:picMkLst>
            <pc:docMk/>
            <pc:sldMk cId="792414272" sldId="256"/>
            <ac:picMk id="20" creationId="{1B952104-7BBE-45CD-935D-7F07333FA8E5}"/>
          </ac:picMkLst>
        </pc:picChg>
        <pc:picChg chg="add mod">
          <ac:chgData name="Alessandro dos Santos" userId="59db5754b41022c6" providerId="LiveId" clId="{D3DF40AD-0A30-4DE3-B60C-F34DB9BB0F33}" dt="2020-04-26T14:19:50.584" v="677" actId="1076"/>
          <ac:picMkLst>
            <pc:docMk/>
            <pc:sldMk cId="792414272" sldId="256"/>
            <ac:picMk id="22" creationId="{DD8DF41D-BD1C-4602-B43A-295DB94AED66}"/>
          </ac:picMkLst>
        </pc:picChg>
        <pc:picChg chg="add mod">
          <ac:chgData name="Alessandro dos Santos" userId="59db5754b41022c6" providerId="LiveId" clId="{D3DF40AD-0A30-4DE3-B60C-F34DB9BB0F33}" dt="2020-04-26T14:30:38.947" v="952" actId="14100"/>
          <ac:picMkLst>
            <pc:docMk/>
            <pc:sldMk cId="792414272" sldId="256"/>
            <ac:picMk id="24" creationId="{723BA1F0-8B28-416A-AE5E-47BE11160911}"/>
          </ac:picMkLst>
        </pc:picChg>
        <pc:picChg chg="add mod">
          <ac:chgData name="Alessandro dos Santos" userId="59db5754b41022c6" providerId="LiveId" clId="{D3DF40AD-0A30-4DE3-B60C-F34DB9BB0F33}" dt="2020-04-26T14:30:32.419" v="951" actId="14100"/>
          <ac:picMkLst>
            <pc:docMk/>
            <pc:sldMk cId="792414272" sldId="256"/>
            <ac:picMk id="26" creationId="{D915647D-B071-456B-ACFE-A187536D81CF}"/>
          </ac:picMkLst>
        </pc:picChg>
        <pc:picChg chg="add mod">
          <ac:chgData name="Alessandro dos Santos" userId="59db5754b41022c6" providerId="LiveId" clId="{D3DF40AD-0A30-4DE3-B60C-F34DB9BB0F33}" dt="2020-04-26T14:45:25.783" v="1214" actId="1076"/>
          <ac:picMkLst>
            <pc:docMk/>
            <pc:sldMk cId="792414272" sldId="256"/>
            <ac:picMk id="28" creationId="{E73DEA76-1BCC-4934-8A26-32A637D7310B}"/>
          </ac:picMkLst>
        </pc:picChg>
        <pc:picChg chg="add mod">
          <ac:chgData name="Alessandro dos Santos" userId="59db5754b41022c6" providerId="LiveId" clId="{D3DF40AD-0A30-4DE3-B60C-F34DB9BB0F33}" dt="2020-04-26T14:45:29.782" v="1215" actId="1076"/>
          <ac:picMkLst>
            <pc:docMk/>
            <pc:sldMk cId="792414272" sldId="256"/>
            <ac:picMk id="34" creationId="{60C30D53-E2A5-4C7A-9154-61979F036F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6FC22-5F44-47F9-9BEF-526B68D6F755}" type="datetimeFigureOut">
              <a:rPr lang="pt-BR" smtClean="0"/>
              <a:t>18/09/2020</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46468-CBF1-4B2A-A08E-72B544CA3F7E}" type="slidenum">
              <a:rPr lang="pt-BR" smtClean="0"/>
              <a:t>‹nº›</a:t>
            </a:fld>
            <a:endParaRPr lang="pt-BR"/>
          </a:p>
        </p:txBody>
      </p:sp>
    </p:spTree>
    <p:extLst>
      <p:ext uri="{BB962C8B-B14F-4D97-AF65-F5344CB8AC3E}">
        <p14:creationId xmlns:p14="http://schemas.microsoft.com/office/powerpoint/2010/main" val="2395010257"/>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B6346468-CBF1-4B2A-A08E-72B544CA3F7E}" type="slidenum">
              <a:rPr lang="pt-BR" smtClean="0"/>
              <a:t>1</a:t>
            </a:fld>
            <a:endParaRPr lang="pt-BR"/>
          </a:p>
        </p:txBody>
      </p:sp>
    </p:spTree>
    <p:extLst>
      <p:ext uri="{BB962C8B-B14F-4D97-AF65-F5344CB8AC3E}">
        <p14:creationId xmlns:p14="http://schemas.microsoft.com/office/powerpoint/2010/main" val="137837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6592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420802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91774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02762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3384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2156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4" name="Content Placeholder 3"/>
          <p:cNvSpPr>
            <a:spLocks noGrp="1"/>
          </p:cNvSpPr>
          <p:nvPr>
            <p:ph sz="half" idx="2"/>
          </p:nvPr>
        </p:nvSpPr>
        <p:spPr>
          <a:xfrm>
            <a:off x="2231675" y="15780233"/>
            <a:ext cx="13706415"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6" name="Content Placeholder 5"/>
          <p:cNvSpPr>
            <a:spLocks noGrp="1"/>
          </p:cNvSpPr>
          <p:nvPr>
            <p:ph sz="quarter" idx="4"/>
          </p:nvPr>
        </p:nvSpPr>
        <p:spPr>
          <a:xfrm>
            <a:off x="16402142" y="15780233"/>
            <a:ext cx="13773917"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091494-4CBC-4BA1-9330-2EC791EC9A56}" type="datetimeFigureOut">
              <a:rPr lang="pt-BR" smtClean="0"/>
              <a:t>18/09/2020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4969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091494-4CBC-4BA1-9330-2EC791EC9A56}" type="datetimeFigureOut">
              <a:rPr lang="pt-BR" smtClean="0"/>
              <a:t>18/09/2020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78364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91494-4CBC-4BA1-9330-2EC791EC9A56}" type="datetimeFigureOut">
              <a:rPr lang="pt-BR" smtClean="0"/>
              <a:t>18/09/2020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46133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94068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50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62091494-4CBC-4BA1-9330-2EC791EC9A56}" type="datetimeFigureOut">
              <a:rPr lang="pt-BR" smtClean="0"/>
              <a:t>18/09/2020</a:t>
            </a:fld>
            <a:endParaRPr lang="pt-B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A63BDEEA-1C31-4113-9267-66D0653B347F}" type="slidenum">
              <a:rPr lang="pt-BR" smtClean="0"/>
              <a:t>‹nº›</a:t>
            </a:fld>
            <a:endParaRPr lang="pt-BR"/>
          </a:p>
        </p:txBody>
      </p:sp>
    </p:spTree>
    <p:extLst>
      <p:ext uri="{BB962C8B-B14F-4D97-AF65-F5344CB8AC3E}">
        <p14:creationId xmlns:p14="http://schemas.microsoft.com/office/powerpoint/2010/main" val="31696638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3574"/>
            <a:ext cx="32399288" cy="3678551"/>
          </a:xfrm>
          <a:prstGeom prst="rect">
            <a:avLst/>
          </a:prstGeom>
        </p:spPr>
      </p:pic>
      <p:sp>
        <p:nvSpPr>
          <p:cNvPr id="4" name="Título 3"/>
          <p:cNvSpPr>
            <a:spLocks noGrp="1"/>
          </p:cNvSpPr>
          <p:nvPr>
            <p:ph type="title"/>
          </p:nvPr>
        </p:nvSpPr>
        <p:spPr>
          <a:xfrm>
            <a:off x="4014094" y="152565"/>
            <a:ext cx="27989906" cy="2221651"/>
          </a:xfrm>
        </p:spPr>
        <p:txBody>
          <a:bodyPr>
            <a:normAutofit/>
          </a:bodyPr>
          <a:lstStyle/>
          <a:p>
            <a:pPr algn="ctr"/>
            <a:r>
              <a:rPr lang="pt-BR" sz="7200" b="1" dirty="0">
                <a:latin typeface="Times New Roman" panose="02020603050405020304" pitchFamily="18" charset="0"/>
                <a:cs typeface="Times New Roman" panose="02020603050405020304" pitchFamily="18" charset="0"/>
              </a:rPr>
              <a:t>CONTRIBUIÇÃO PARA O ESTUDO DO USO DA TECNOLOGIA EM BOMBAS DE INFUSÃO E SUA EFICACIA</a:t>
            </a:r>
          </a:p>
        </p:txBody>
      </p:sp>
      <p:sp>
        <p:nvSpPr>
          <p:cNvPr id="5" name="Espaço Reservado para Texto 4"/>
          <p:cNvSpPr>
            <a:spLocks noGrp="1"/>
          </p:cNvSpPr>
          <p:nvPr>
            <p:ph type="body" idx="1"/>
          </p:nvPr>
        </p:nvSpPr>
        <p:spPr>
          <a:xfrm>
            <a:off x="660202" y="4229188"/>
            <a:ext cx="15106155" cy="3062566"/>
          </a:xfrm>
        </p:spPr>
        <p:txBody>
          <a:bodyPr>
            <a:noAutofit/>
          </a:bodyPr>
          <a:lstStyle/>
          <a:p>
            <a:r>
              <a:rPr lang="pt-BR" sz="3600" dirty="0">
                <a:latin typeface="Times New Roman" panose="02020603050405020304" pitchFamily="18" charset="0"/>
                <a:cs typeface="Times New Roman" panose="02020603050405020304" pitchFamily="18" charset="0"/>
              </a:rPr>
              <a:t>Resumo:</a:t>
            </a:r>
            <a:r>
              <a:rPr lang="pt-BR" sz="3600" b="0" dirty="0">
                <a:latin typeface="Times New Roman" panose="02020603050405020304" pitchFamily="18" charset="0"/>
                <a:cs typeface="Times New Roman" panose="02020603050405020304" pitchFamily="18" charset="0"/>
              </a:rPr>
              <a:t> Apresentação do livro a ciência através dos tempos. Capítulo 10: a Ciência se consolida</a:t>
            </a:r>
          </a:p>
          <a:p>
            <a:r>
              <a:rPr lang="pt-BR" sz="3600" b="0" dirty="0">
                <a:latin typeface="Times New Roman" panose="02020603050405020304" pitchFamily="18" charset="0"/>
                <a:cs typeface="Times New Roman" panose="02020603050405020304" pitchFamily="18" charset="0"/>
              </a:rPr>
              <a:t>.Este capitulo é dividido em 4 subcapítulos, estes são: A química: da analise a síntese; A física: a eletricidade muda a maneira de viver; Charles Darwin: a sobrevivência do mais apto; Karl Marx: um profeta muito amado e muito odiado</a:t>
            </a:r>
          </a:p>
        </p:txBody>
      </p:sp>
      <p:sp>
        <p:nvSpPr>
          <p:cNvPr id="6" name="Espaço Reservado para Conteúdo 5"/>
          <p:cNvSpPr>
            <a:spLocks noGrp="1"/>
          </p:cNvSpPr>
          <p:nvPr>
            <p:ph sz="half" idx="2"/>
          </p:nvPr>
        </p:nvSpPr>
        <p:spPr>
          <a:xfrm>
            <a:off x="660202" y="7682832"/>
            <a:ext cx="15480360" cy="11044811"/>
          </a:xfrm>
        </p:spPr>
        <p:txBody>
          <a:bodyPr>
            <a:noAutofit/>
          </a:bodyPr>
          <a:lstStyle/>
          <a:p>
            <a:pPr algn="just" rtl="0">
              <a:spcBef>
                <a:spcPts val="0"/>
              </a:spcBef>
              <a:spcAft>
                <a:spcPts val="0"/>
              </a:spcAft>
            </a:pPr>
            <a:r>
              <a:rPr lang="pt-BR" sz="4000" b="1" i="0" u="none" strike="noStrike" dirty="0">
                <a:solidFill>
                  <a:srgbClr val="000000"/>
                </a:solidFill>
                <a:effectLst/>
                <a:latin typeface="Arial" panose="020B0604020202020204" pitchFamily="34" charset="0"/>
              </a:rPr>
              <a:t>EVOLUÇÃO DA TECNOLOGIA</a:t>
            </a:r>
            <a:endParaRPr lang="pt-BR" sz="4000" b="0" dirty="0">
              <a:effectLst/>
            </a:endParaRPr>
          </a:p>
          <a:p>
            <a:pPr marL="548640" marR="548640" algn="ctr" rtl="0">
              <a:spcBef>
                <a:spcPts val="1000"/>
              </a:spcBef>
              <a:spcAft>
                <a:spcPts val="800"/>
              </a:spcAft>
            </a:pPr>
            <a:r>
              <a:rPr lang="pt-BR" sz="4000" b="0" i="1" u="none" strike="noStrike" dirty="0">
                <a:solidFill>
                  <a:srgbClr val="404040"/>
                </a:solidFill>
                <a:effectLst/>
                <a:latin typeface="Arial" panose="020B0604020202020204" pitchFamily="34" charset="0"/>
              </a:rPr>
              <a:t>“Em outubro de 1957 a Rússia, já empenhada na corrida tecnológica e armamentista, lançou para o espaço o primeiro satélite artificial na história da humanidade. O satélite Sputnik, que demorava 90 minutos para dar uma volta ao redor da Terra. Como reação a este avanço tecnológico russo, que levou a atenção do mundo para a URSS, o presidente dos USA, acelera o desenvolvimento de programas respeitantes aos satélites e ao espaço” (AGOSTINHO).</a:t>
            </a:r>
            <a:endParaRPr lang="pt-BR" sz="4000" b="0" dirty="0">
              <a:effectLst/>
            </a:endParaRPr>
          </a:p>
          <a:p>
            <a:pPr indent="228600" algn="just" rtl="0">
              <a:spcBef>
                <a:spcPts val="0"/>
              </a:spcBef>
              <a:spcAft>
                <a:spcPts val="0"/>
              </a:spcAft>
            </a:pPr>
            <a:r>
              <a:rPr lang="pt-BR" sz="4000" b="0" i="0" u="none" strike="noStrike" dirty="0">
                <a:solidFill>
                  <a:srgbClr val="000000"/>
                </a:solidFill>
                <a:effectLst/>
                <a:latin typeface="Arial" panose="020B0604020202020204" pitchFamily="34" charset="0"/>
              </a:rPr>
              <a:t>A guerra proporcionou não somente ferramentas de uso militar voltados para a guerra, é possível ver o produto do esforço da indústria da tecnologia militar sendo utilizado no cotidiano das pessoas, nos mais diversos lugares e com o fim diferente do que para que fora desenvolvido. Um exemplo são as comunicações que eram muito importantes. Para sua segurança, muitos esforços foram empenhados para seu aprimoramento, sendo utilizados para a guerra os satélites hoje estão disponíveis para todas as pessoas oferecendo muitos serviços com diversas finalidades como: GPS, Internet, telefonia, meteorologia, e ainda para fins militares. Contudo não podemos mensurar o ganho que a tecnologia trouxe a época devido ela não existir. Mesmo alterações de padrões técnicos – civis e principalmente militares – mudaram muito lentamente nestas eras, de maneira que é difícil estabelecer um vínculo de causalidade entre âmbitos civis e militares, particularmente pelas características de tradicionalismo e de constrangimento à transferência e homogeneização da manufatura de artefatos militares, apenas superadas por alguns impérios, como o Chinês e o Romano (PARKER, 2005).</a:t>
            </a:r>
            <a:endParaRPr lang="pt-BR" sz="4000" dirty="0">
              <a:latin typeface="Times New Roman" panose="02020603050405020304" pitchFamily="18" charset="0"/>
              <a:cs typeface="Times New Roman" panose="02020603050405020304" pitchFamily="18" charset="0"/>
            </a:endParaRPr>
          </a:p>
        </p:txBody>
      </p:sp>
      <p:pic>
        <p:nvPicPr>
          <p:cNvPr id="18" name="Imagem 1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086"/>
            <a:ext cx="4489858" cy="1611744"/>
          </a:xfrm>
          <a:prstGeom prst="rect">
            <a:avLst/>
          </a:prstGeom>
        </p:spPr>
      </p:pic>
      <p:sp>
        <p:nvSpPr>
          <p:cNvPr id="19" name="Espaço Reservado para Conteúdo 7"/>
          <p:cNvSpPr txBox="1">
            <a:spLocks/>
          </p:cNvSpPr>
          <p:nvPr/>
        </p:nvSpPr>
        <p:spPr>
          <a:xfrm>
            <a:off x="10486440" y="2769021"/>
            <a:ext cx="15045213" cy="517765"/>
          </a:xfrm>
          <a:prstGeom prst="rect">
            <a:avLst/>
          </a:prstGeom>
        </p:spPr>
        <p:txBody>
          <a:bodyPr vert="horz" lIns="91440" tIns="45720" rIns="91440" bIns="45720" rtlCol="0">
            <a:normAutofit fontScale="85000" lnSpcReduction="200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lgn="just">
              <a:buFont typeface="Arial" panose="020B0604020202020204" pitchFamily="34" charset="0"/>
              <a:buNone/>
            </a:pPr>
            <a:r>
              <a:rPr lang="pt-BR" sz="4300" b="1" dirty="0">
                <a:latin typeface="Times New Roman" panose="02020603050405020304" pitchFamily="18" charset="0"/>
                <a:cs typeface="Times New Roman" panose="02020603050405020304" pitchFamily="18" charset="0"/>
              </a:rPr>
              <a:t>Alessandro dos Santos, Josimar dos Santos Lima</a:t>
            </a:r>
            <a:endParaRPr lang="pt-BR" sz="43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pic>
        <p:nvPicPr>
          <p:cNvPr id="16" name="Imagem 15">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015508"/>
            <a:ext cx="32399288" cy="1185130"/>
          </a:xfrm>
          <a:prstGeom prst="rect">
            <a:avLst/>
          </a:prstGeom>
        </p:spPr>
      </p:pic>
      <p:sp>
        <p:nvSpPr>
          <p:cNvPr id="30" name="Espaço Reservado para Conteúdo 5">
            <a:extLst>
              <a:ext uri="{FF2B5EF4-FFF2-40B4-BE49-F238E27FC236}">
                <a16:creationId xmlns:a16="http://schemas.microsoft.com/office/drawing/2014/main" id="{CFC69731-4744-4AA7-A421-3A9F9066B759}"/>
              </a:ext>
            </a:extLst>
          </p:cNvPr>
          <p:cNvSpPr txBox="1">
            <a:spLocks/>
          </p:cNvSpPr>
          <p:nvPr/>
        </p:nvSpPr>
        <p:spPr>
          <a:xfrm>
            <a:off x="660202" y="24849170"/>
            <a:ext cx="15480360" cy="11044811"/>
          </a:xfrm>
          <a:prstGeom prst="rect">
            <a:avLst/>
          </a:prstGeom>
        </p:spPr>
        <p:txBody>
          <a:bodyPr vert="horz" lIns="91440" tIns="45720" rIns="91440" bIns="45720" rtlCol="0">
            <a:no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just" rtl="0">
              <a:spcBef>
                <a:spcPts val="0"/>
              </a:spcBef>
              <a:spcAft>
                <a:spcPts val="0"/>
              </a:spcAft>
            </a:pPr>
            <a:r>
              <a:rPr lang="pt-BR" sz="4000" b="1" i="0" u="none" strike="noStrike" dirty="0">
                <a:solidFill>
                  <a:srgbClr val="000000"/>
                </a:solidFill>
                <a:effectLst/>
                <a:latin typeface="Arial" panose="020B0604020202020204" pitchFamily="34" charset="0"/>
              </a:rPr>
              <a:t>EVOLUÇÃO DA TECNOLOGIA MILITAR</a:t>
            </a:r>
            <a:endParaRPr lang="pt-BR" sz="4000" b="0" dirty="0">
              <a:effectLst/>
            </a:endParaRPr>
          </a:p>
          <a:p>
            <a:r>
              <a:rPr lang="pt-BR" sz="4000" b="0" i="0" u="none" strike="noStrike" dirty="0">
                <a:solidFill>
                  <a:srgbClr val="000000"/>
                </a:solidFill>
                <a:effectLst/>
                <a:latin typeface="Arial" panose="020B0604020202020204" pitchFamily="34" charset="0"/>
              </a:rPr>
              <a:t>Os interesses na indústria militar ajudaram no avanço de tecnologias voltadas para esta área e em diversos outros âmbitos, a evolução tanto no campo de guerra quanto e comunicação sofreram mudanças muito notórias com o passar o tempo, um exemplo disso é a comunicação. Na segunda guerra mundial não é preciso comentar sobre as limitações que haviam na época para transferir uma mensagem de um lugar para o outro, além do transporte é necessário citar que a segurança deste é muito importante. Já era notório que já havia a preocupação com a segurança no envio das informações, já haviam tecnologias de criptografia na emissão de informações e também métodos de encriptação destas informações, isso trouxe a oportunidade para a indústria armamentista de desenvolver ferramentas para a indústria como a Ultra. Projeto de inteligência Aliado utilizado para encriptação de mensagens inimigas durante a Segunda Guerra Mundial (</a:t>
            </a:r>
            <a:r>
              <a:rPr lang="pt-BR" sz="4000" b="0" i="0" u="none" strike="noStrike" dirty="0">
                <a:solidFill>
                  <a:srgbClr val="222222"/>
                </a:solidFill>
                <a:effectLst/>
                <a:latin typeface="Arial" panose="020B0604020202020204" pitchFamily="34" charset="0"/>
              </a:rPr>
              <a:t>PEREIRA, Durval Lourenço. 2015</a:t>
            </a:r>
            <a:r>
              <a:rPr lang="pt-BR" sz="4000" b="0" i="0" u="none" strike="noStrike" dirty="0">
                <a:solidFill>
                  <a:srgbClr val="000000"/>
                </a:solidFill>
                <a:effectLst/>
                <a:latin typeface="Arial" panose="020B0604020202020204" pitchFamily="34" charset="0"/>
              </a:rPr>
              <a:t>).</a:t>
            </a:r>
            <a:endParaRPr lang="pt-BR" sz="4000" dirty="0">
              <a:latin typeface="Times New Roman" panose="02020603050405020304" pitchFamily="18" charset="0"/>
              <a:cs typeface="Times New Roman" panose="02020603050405020304" pitchFamily="18" charset="0"/>
            </a:endParaRPr>
          </a:p>
        </p:txBody>
      </p:sp>
      <p:sp>
        <p:nvSpPr>
          <p:cNvPr id="7" name="Espaço Reservado para Conteúdo 5">
            <a:extLst>
              <a:ext uri="{FF2B5EF4-FFF2-40B4-BE49-F238E27FC236}">
                <a16:creationId xmlns:a16="http://schemas.microsoft.com/office/drawing/2014/main" id="{AFE3F739-8A90-4D39-A06D-E3ACA86F7A57}"/>
              </a:ext>
            </a:extLst>
          </p:cNvPr>
          <p:cNvSpPr txBox="1">
            <a:spLocks/>
          </p:cNvSpPr>
          <p:nvPr/>
        </p:nvSpPr>
        <p:spPr>
          <a:xfrm>
            <a:off x="16632933" y="4424629"/>
            <a:ext cx="15480360" cy="17414645"/>
          </a:xfrm>
          <a:prstGeom prst="rect">
            <a:avLst/>
          </a:prstGeom>
        </p:spPr>
        <p:txBody>
          <a:bodyPr vert="horz" lIns="91440" tIns="45720" rIns="91440" bIns="45720" rtlCol="0">
            <a:no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just" rtl="0">
              <a:spcBef>
                <a:spcPts val="0"/>
              </a:spcBef>
              <a:spcAft>
                <a:spcPts val="0"/>
              </a:spcAft>
            </a:pPr>
            <a:r>
              <a:rPr lang="pt-BR" sz="4000" b="1" i="0" u="none" strike="noStrike" dirty="0">
                <a:solidFill>
                  <a:srgbClr val="000000"/>
                </a:solidFill>
                <a:effectLst/>
                <a:latin typeface="Arial" panose="020B0604020202020204" pitchFamily="34" charset="0"/>
              </a:rPr>
              <a:t>OS PRIMEIROS PASSOS DA INTERNET</a:t>
            </a:r>
            <a:endParaRPr lang="pt-BR" sz="4000" b="0" dirty="0">
              <a:effectLst/>
            </a:endParaRPr>
          </a:p>
          <a:p>
            <a:pPr marL="448310" algn="just" rtl="0">
              <a:spcBef>
                <a:spcPts val="0"/>
              </a:spcBef>
              <a:spcAft>
                <a:spcPts val="0"/>
              </a:spcAft>
            </a:pPr>
            <a:r>
              <a:rPr lang="pt-BR" sz="4000" b="0" i="0" u="none" strike="noStrike" dirty="0">
                <a:solidFill>
                  <a:srgbClr val="000000"/>
                </a:solidFill>
                <a:effectLst/>
                <a:latin typeface="Arial" panose="020B0604020202020204" pitchFamily="34" charset="0"/>
              </a:rPr>
              <a:t>Na Guerra Fria, os investimentos em tecnologia saltaram rapidamente, os países mais desenvolvidos gostariam de despontar em tecnologia militar e serem vistos como nações tecnologicamente desenvolvidas em armamentos. Despontar na área militar traria conforto perante outras nações inimigas na guerra. Espionar nações inimigas se tornava uma tática cada vez mais utilizada. Atos contra a espionagem inimiga se tornava uma demanda muito grande e os serviços e órgãos de inteligência precisavam estar preparados. Podemos relatar o uso de uma técnica muito replicada cinematograficamente em grandes obras, uma das mais conhecidas é a do papel que Alan Turing interpreta no filme “O jogo da imitação”.</a:t>
            </a:r>
            <a:endParaRPr lang="pt-BR" sz="4000" b="0" dirty="0">
              <a:effectLst/>
            </a:endParaRPr>
          </a:p>
          <a:p>
            <a:pPr marL="548640" marR="548640" algn="ctr" rtl="0">
              <a:spcBef>
                <a:spcPts val="1000"/>
              </a:spcBef>
              <a:spcAft>
                <a:spcPts val="800"/>
              </a:spcAft>
            </a:pPr>
            <a:r>
              <a:rPr lang="pt-BR" sz="4000" b="0" i="1" u="none" strike="noStrike" dirty="0">
                <a:solidFill>
                  <a:srgbClr val="404040"/>
                </a:solidFill>
                <a:effectLst/>
                <a:latin typeface="Arial" panose="020B0604020202020204" pitchFamily="34" charset="0"/>
              </a:rPr>
              <a:t>“A informática e os sistemas computacionais começaram a ser construídos 500 anos a.C., com a invenção do ábaco. Em 1642, </a:t>
            </a:r>
            <a:r>
              <a:rPr lang="pt-BR" sz="4000" b="0" i="1" u="none" strike="noStrike" dirty="0" err="1">
                <a:solidFill>
                  <a:srgbClr val="404040"/>
                </a:solidFill>
                <a:effectLst/>
                <a:latin typeface="Arial" panose="020B0604020202020204" pitchFamily="34" charset="0"/>
              </a:rPr>
              <a:t>Blaise</a:t>
            </a:r>
            <a:r>
              <a:rPr lang="pt-BR" sz="4000" b="0" i="1" u="none" strike="noStrike" dirty="0">
                <a:solidFill>
                  <a:srgbClr val="404040"/>
                </a:solidFill>
                <a:effectLst/>
                <a:latin typeface="Arial" panose="020B0604020202020204" pitchFamily="34" charset="0"/>
              </a:rPr>
              <a:t> Pascal inventou uma prática máquina de somar. Outras descobertas como a condução elétrica, eletromagnetismo e a Lei de Ohm foram importantíssimas para que em 1882, Charles Babbage e Lady Ada </a:t>
            </a:r>
            <a:r>
              <a:rPr lang="pt-BR" sz="4000" b="0" i="1" u="none" strike="noStrike" dirty="0" err="1">
                <a:solidFill>
                  <a:srgbClr val="404040"/>
                </a:solidFill>
                <a:effectLst/>
                <a:latin typeface="Arial" panose="020B0604020202020204" pitchFamily="34" charset="0"/>
              </a:rPr>
              <a:t>Lovelace</a:t>
            </a:r>
            <a:r>
              <a:rPr lang="pt-BR" sz="4000" b="0" i="1" u="none" strike="noStrike" dirty="0">
                <a:solidFill>
                  <a:srgbClr val="404040"/>
                </a:solidFill>
                <a:effectLst/>
                <a:latin typeface="Arial" panose="020B0604020202020204" pitchFamily="34" charset="0"/>
              </a:rPr>
              <a:t> começassem a desenvolver o primeiro computador moderno.  Em outubro de 1957 a Rússia, já empenhada na corrida tecnológica e armamentista, lançou para o espaço o primeiro satélite artificial na história da humanidade. O satélite Sputnik, que demorava 90 minutos para dar uma volta ao redor da Terra. Como reação a este avanço tecnológico russo, que levou a atenção do mundo para a URSS, o presidente dos USA criou, em 1957, a ARPA A informática e os sistemas computacionais começaram - </a:t>
            </a:r>
            <a:r>
              <a:rPr lang="pt-BR" sz="4000" b="0" i="1" u="none" strike="noStrike" dirty="0" err="1">
                <a:solidFill>
                  <a:srgbClr val="404040"/>
                </a:solidFill>
                <a:effectLst/>
                <a:latin typeface="Arial" panose="020B0604020202020204" pitchFamily="34" charset="0"/>
              </a:rPr>
              <a:t>Advanced</a:t>
            </a:r>
            <a:r>
              <a:rPr lang="pt-BR" sz="4000" b="0" i="1" u="none" strike="noStrike" dirty="0">
                <a:solidFill>
                  <a:srgbClr val="404040"/>
                </a:solidFill>
                <a:effectLst/>
                <a:latin typeface="Arial" panose="020B0604020202020204" pitchFamily="34" charset="0"/>
              </a:rPr>
              <a:t> </a:t>
            </a:r>
            <a:r>
              <a:rPr lang="pt-BR" sz="4000" b="0" i="1" u="none" strike="noStrike" dirty="0" err="1">
                <a:solidFill>
                  <a:srgbClr val="404040"/>
                </a:solidFill>
                <a:effectLst/>
                <a:latin typeface="Arial" panose="020B0604020202020204" pitchFamily="34" charset="0"/>
              </a:rPr>
              <a:t>Reasearch</a:t>
            </a:r>
            <a:r>
              <a:rPr lang="pt-BR" sz="4000" b="0" i="1" u="none" strike="noStrike" dirty="0">
                <a:solidFill>
                  <a:srgbClr val="404040"/>
                </a:solidFill>
                <a:effectLst/>
                <a:latin typeface="Arial" panose="020B0604020202020204" pitchFamily="34" charset="0"/>
              </a:rPr>
              <a:t> Project </a:t>
            </a:r>
            <a:r>
              <a:rPr lang="pt-BR" sz="4000" b="0" i="1" u="none" strike="noStrike" dirty="0" err="1">
                <a:solidFill>
                  <a:srgbClr val="404040"/>
                </a:solidFill>
                <a:effectLst/>
                <a:latin typeface="Arial" panose="020B0604020202020204" pitchFamily="34" charset="0"/>
              </a:rPr>
              <a:t>Agency</a:t>
            </a:r>
            <a:r>
              <a:rPr lang="pt-BR" sz="4000" b="0" i="1" u="none" strike="noStrike" dirty="0">
                <a:solidFill>
                  <a:srgbClr val="404040"/>
                </a:solidFill>
                <a:effectLst/>
                <a:latin typeface="Arial" panose="020B0604020202020204" pitchFamily="34" charset="0"/>
              </a:rPr>
              <a:t>. O objetivo da ARPA era o desenvolvimento de programas respeitantes aos satélites e ao espaço (AGOSTINHO, p.7).”.</a:t>
            </a:r>
            <a:endParaRPr lang="pt-BR" sz="4000" b="0" dirty="0">
              <a:effectLst/>
            </a:endParaRPr>
          </a:p>
          <a:p>
            <a:br>
              <a:rPr lang="pt-BR" sz="800" dirty="0"/>
            </a:br>
            <a:endParaRPr lang="pt-BR" sz="4000" b="0" dirty="0">
              <a:effectLst/>
            </a:endParaRPr>
          </a:p>
        </p:txBody>
      </p:sp>
      <p:sp>
        <p:nvSpPr>
          <p:cNvPr id="8" name="Espaço Reservado para Conteúdo 5">
            <a:extLst>
              <a:ext uri="{FF2B5EF4-FFF2-40B4-BE49-F238E27FC236}">
                <a16:creationId xmlns:a16="http://schemas.microsoft.com/office/drawing/2014/main" id="{C5A95FEE-481F-4BDF-B01C-46565BAE235B}"/>
              </a:ext>
            </a:extLst>
          </p:cNvPr>
          <p:cNvSpPr txBox="1">
            <a:spLocks/>
          </p:cNvSpPr>
          <p:nvPr/>
        </p:nvSpPr>
        <p:spPr>
          <a:xfrm>
            <a:off x="16523640" y="22174877"/>
            <a:ext cx="15480360" cy="11044811"/>
          </a:xfrm>
          <a:prstGeom prst="rect">
            <a:avLst/>
          </a:prstGeom>
        </p:spPr>
        <p:txBody>
          <a:bodyPr vert="horz" lIns="91440" tIns="45720" rIns="91440" bIns="45720" rtlCol="0">
            <a:no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just" rtl="0">
              <a:spcBef>
                <a:spcPts val="0"/>
              </a:spcBef>
              <a:spcAft>
                <a:spcPts val="0"/>
              </a:spcAft>
            </a:pPr>
            <a:r>
              <a:rPr lang="pt-BR" sz="4000" b="1" i="0" u="none" strike="noStrike" dirty="0">
                <a:solidFill>
                  <a:srgbClr val="000000"/>
                </a:solidFill>
                <a:effectLst/>
                <a:latin typeface="Arial" panose="020B0604020202020204" pitchFamily="34" charset="0"/>
              </a:rPr>
              <a:t>TECNOLOGIA E GUERRA</a:t>
            </a:r>
            <a:endParaRPr lang="pt-BR" sz="4000" b="0" dirty="0">
              <a:effectLst/>
            </a:endParaRPr>
          </a:p>
          <a:p>
            <a:pPr indent="449580" algn="just" rtl="0">
              <a:spcBef>
                <a:spcPts val="0"/>
              </a:spcBef>
              <a:spcAft>
                <a:spcPts val="0"/>
              </a:spcAft>
            </a:pPr>
            <a:r>
              <a:rPr lang="pt-BR" sz="4000" b="0" i="0" u="none" strike="noStrike" dirty="0">
                <a:solidFill>
                  <a:srgbClr val="000000"/>
                </a:solidFill>
                <a:effectLst/>
                <a:latin typeface="Arial" panose="020B0604020202020204" pitchFamily="34" charset="0"/>
              </a:rPr>
              <a:t>No que se diz respeito entre inovação tecnológica militar e treinamento de combate não discute somente o fato de que as instituições militares serem menos dinâmicas que as corporações, também a mudança nas tecnologias empregadas nas armas e equipamentos militares, estas mudanças geralmente são vistas pela população mais negativamente. A criação de um novo equipamento militar, ou mudança e aprimoramento na indústria, ou processo de inovação gera muita incerteza em diversos aspectos como: segurança, letalidade, também quem devidamente irá usar como outros. As mudanças também acarretam também em especialização para utilização destes, na qual nem sempre é o que ocorre de fato. Por esse motivo, suas organizações estão cheias de elementos de repetição, demissão, baixa especialização e alta descentralização. Todas as características citadas põem em questão o uso do conceito de eficiência na guerra, conforme usado na lógica tecnológica do capitalismo.</a:t>
            </a:r>
            <a:endParaRPr lang="pt-BR" sz="4000" b="0" dirty="0">
              <a:effectLst/>
            </a:endParaRPr>
          </a:p>
          <a:p>
            <a:pPr algn="just" rtl="0">
              <a:spcBef>
                <a:spcPts val="0"/>
              </a:spcBef>
              <a:spcAft>
                <a:spcPts val="0"/>
              </a:spcAft>
            </a:pPr>
            <a:r>
              <a:rPr lang="pt-BR" sz="4000" b="0" i="0" u="none" strike="noStrike" dirty="0">
                <a:solidFill>
                  <a:srgbClr val="000000"/>
                </a:solidFill>
                <a:effectLst/>
                <a:latin typeface="Arial" panose="020B0604020202020204" pitchFamily="34" charset="0"/>
              </a:rPr>
              <a:t>O resultado de uma indústria mais dinâmica na área militar é a inovação e melhor organização, e isso só é possível em tempos de paz. Em tempos de guerra, o impacto das inovações é sempre limitado, porém o uso delas resulta em um aumento de desempenho claro e uma condição estratégica específica (ROSEN, 1994). A modernização da indústria militar aumenta de maneira gradual, sendo possível assim a escolha de quais procedimentos e armamentos serão modernizados, o que aumenta perdas e desperdícios de maneira eficaz, simples e segura. Nas guerras há fatores que são muito importantes como possuir armas em abundância, armas mais fortes do que as do oponente e fáceis de reparar. Possuir armas de fácil substituição é mais importante do que ter armas de alto desempenho. Armas de alto desempenho são menos importantes devido dificuldade no manuseio e são suscetíveis ao desgaste. É o caso, por exemplo, do uso contínuo do arco longo pelos ingleses, mesmo no século XVI, em combinação com armas de fogo que eram as armas principais utilizadas.</a:t>
            </a:r>
            <a:endParaRPr lang="pt-BR" sz="4000" b="0" dirty="0">
              <a:effectLst/>
            </a:endParaRPr>
          </a:p>
          <a:p>
            <a:br>
              <a:rPr lang="pt-BR" sz="800" dirty="0"/>
            </a:br>
            <a:endParaRPr lang="pt-B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1427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TotalTime>
  <Words>1186</Words>
  <Application>Microsoft Office PowerPoint</Application>
  <PresentationFormat>Personalizar</PresentationFormat>
  <Paragraphs>18</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Times New Roman</vt:lpstr>
      <vt:lpstr>Tema do Office</vt:lpstr>
      <vt:lpstr>CONTRIBUIÇÃO PARA O ESTUDO DO USO DA TECNOLOGIA EM BOMBAS DE INFUSÃO E SUA EFICACIA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CONTRIBUIÇÃO PARA O ESTUDO DO USO DA TECNOLOGIA EM BOMBAS DE INFUSÃO E SUA EFICACIA</dc:title>
  <dc:creator>Josimar Santos</dc:creator>
  <cp:lastModifiedBy>Alessandro dos Santos</cp:lastModifiedBy>
  <cp:revision>32</cp:revision>
  <dcterms:created xsi:type="dcterms:W3CDTF">2018-11-20T16:13:45Z</dcterms:created>
  <dcterms:modified xsi:type="dcterms:W3CDTF">2020-09-18T22:52:00Z</dcterms:modified>
</cp:coreProperties>
</file>