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2" r:id="rId5"/>
    <p:sldId id="264" r:id="rId6"/>
    <p:sldId id="266" r:id="rId7"/>
    <p:sldId id="267" r:id="rId8"/>
    <p:sldId id="285" r:id="rId9"/>
    <p:sldId id="283" r:id="rId10"/>
    <p:sldId id="284" r:id="rId11"/>
    <p:sldId id="269" r:id="rId12"/>
    <p:sldId id="288" r:id="rId13"/>
    <p:sldId id="287" r:id="rId14"/>
    <p:sldId id="271" r:id="rId15"/>
    <p:sldId id="273" r:id="rId16"/>
    <p:sldId id="275" r:id="rId17"/>
    <p:sldId id="279" r:id="rId18"/>
    <p:sldId id="280" r:id="rId19"/>
    <p:sldId id="276" r:id="rId20"/>
    <p:sldId id="281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66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02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AE2A-BB7D-4C41-9851-45825C9F1C43}" type="datetimeFigureOut">
              <a:rPr lang="pt-BR" smtClean="0"/>
              <a:pPr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DCA-1973-428B-AE49-6AA47EAD1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9814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AE2A-BB7D-4C41-9851-45825C9F1C43}" type="datetimeFigureOut">
              <a:rPr lang="pt-BR" smtClean="0"/>
              <a:pPr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DCA-1973-428B-AE49-6AA47EAD1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82797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AE2A-BB7D-4C41-9851-45825C9F1C43}" type="datetimeFigureOut">
              <a:rPr lang="pt-BR" smtClean="0"/>
              <a:pPr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DCA-1973-428B-AE49-6AA47EAD1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496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AE2A-BB7D-4C41-9851-45825C9F1C43}" type="datetimeFigureOut">
              <a:rPr lang="pt-BR" smtClean="0"/>
              <a:pPr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DCA-1973-428B-AE49-6AA47EAD1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0774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AE2A-BB7D-4C41-9851-45825C9F1C43}" type="datetimeFigureOut">
              <a:rPr lang="pt-BR" smtClean="0"/>
              <a:pPr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DCA-1973-428B-AE49-6AA47EAD1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06704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AE2A-BB7D-4C41-9851-45825C9F1C43}" type="datetimeFigureOut">
              <a:rPr lang="pt-BR" smtClean="0"/>
              <a:pPr/>
              <a:t>16/11/2018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DCA-1973-428B-AE49-6AA47EAD1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2545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AE2A-BB7D-4C41-9851-45825C9F1C43}" type="datetimeFigureOut">
              <a:rPr lang="pt-BR" smtClean="0"/>
              <a:pPr/>
              <a:t>16/11/2018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DCA-1973-428B-AE49-6AA47EAD1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0073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AE2A-BB7D-4C41-9851-45825C9F1C43}" type="datetimeFigureOut">
              <a:rPr lang="pt-BR" smtClean="0"/>
              <a:pPr/>
              <a:t>16/11/2018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DCA-1973-428B-AE49-6AA47EAD1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702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AE2A-BB7D-4C41-9851-45825C9F1C43}" type="datetimeFigureOut">
              <a:rPr lang="pt-BR" smtClean="0"/>
              <a:pPr/>
              <a:t>16/11/2018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DCA-1973-428B-AE49-6AA47EAD1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48318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AE2A-BB7D-4C41-9851-45825C9F1C43}" type="datetimeFigureOut">
              <a:rPr lang="pt-BR" smtClean="0"/>
              <a:pPr/>
              <a:t>16/11/2018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DCA-1973-428B-AE49-6AA47EAD1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036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AE2A-BB7D-4C41-9851-45825C9F1C43}" type="datetimeFigureOut">
              <a:rPr lang="pt-BR" smtClean="0"/>
              <a:pPr/>
              <a:t>16/11/2018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DCA-1973-428B-AE49-6AA47EAD1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31563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5AE2A-BB7D-4C41-9851-45825C9F1C43}" type="datetimeFigureOut">
              <a:rPr lang="pt-BR" smtClean="0"/>
              <a:pPr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ADCA-1973-428B-AE49-6AA47EAD1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98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2434" y="1056067"/>
            <a:ext cx="9302839" cy="3084960"/>
          </a:xfrm>
        </p:spPr>
        <p:txBody>
          <a:bodyPr>
            <a:noAutofit/>
          </a:bodyPr>
          <a:lstStyle/>
          <a:p>
            <a:r>
              <a:rPr lang="pt-BR" sz="4800" i="1" dirty="0" smtClean="0">
                <a:solidFill>
                  <a:srgbClr val="FF0000"/>
                </a:solidFill>
                <a:latin typeface="Broadway" panose="04040905080B02020502" pitchFamily="82" charset="0"/>
              </a:rPr>
              <a:t>O estudo </a:t>
            </a:r>
            <a:r>
              <a:rPr lang="pt-BR" sz="4800" i="1" dirty="0">
                <a:solidFill>
                  <a:srgbClr val="FF0000"/>
                </a:solidFill>
                <a:latin typeface="Broadway" panose="04040905080B02020502" pitchFamily="82" charset="0"/>
              </a:rPr>
              <a:t>do uso da tecnologia </a:t>
            </a:r>
            <a:r>
              <a:rPr lang="pt-BR" sz="4800" i="1" dirty="0" smtClean="0">
                <a:solidFill>
                  <a:srgbClr val="FF0000"/>
                </a:solidFill>
                <a:latin typeface="Broadway" panose="04040905080B02020502" pitchFamily="82" charset="0"/>
              </a:rPr>
              <a:t>em bombas </a:t>
            </a:r>
            <a:r>
              <a:rPr lang="pt-BR" sz="4800" i="1" dirty="0">
                <a:solidFill>
                  <a:srgbClr val="FF0000"/>
                </a:solidFill>
                <a:latin typeface="Broadway" panose="04040905080B02020502" pitchFamily="82" charset="0"/>
              </a:rPr>
              <a:t>de infusão e sua </a:t>
            </a:r>
            <a:r>
              <a:rPr lang="pt-BR" sz="4800" i="1" dirty="0" smtClean="0">
                <a:solidFill>
                  <a:srgbClr val="FF0000"/>
                </a:solidFill>
                <a:latin typeface="Broadway" panose="04040905080B02020502" pitchFamily="82" charset="0"/>
              </a:rPr>
              <a:t>eficácia</a:t>
            </a:r>
            <a:endParaRPr lang="pt-BR" sz="4800" i="1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48507" y="5552360"/>
            <a:ext cx="8843493" cy="1305640"/>
          </a:xfrm>
        </p:spPr>
        <p:txBody>
          <a:bodyPr>
            <a:normAutofit fontScale="92500"/>
          </a:bodyPr>
          <a:lstStyle/>
          <a:p>
            <a:pPr algn="just"/>
            <a:r>
              <a:rPr lang="pt-BR" b="1" cap="all" dirty="0" smtClean="0"/>
              <a:t>                                                                                 </a:t>
            </a:r>
            <a:r>
              <a:rPr lang="pt-BR" b="1" i="1" cap="all" dirty="0" err="1" smtClean="0"/>
              <a:t>alessandro</a:t>
            </a:r>
            <a:r>
              <a:rPr lang="pt-BR" b="1" i="1" cap="all" dirty="0" smtClean="0"/>
              <a:t> </a:t>
            </a:r>
            <a:r>
              <a:rPr lang="pt-BR" b="1" i="1" cap="all" dirty="0"/>
              <a:t>dos santos</a:t>
            </a:r>
          </a:p>
          <a:p>
            <a:pPr algn="just"/>
            <a:r>
              <a:rPr lang="pt-BR" b="1" i="1" cap="all" dirty="0" smtClean="0"/>
              <a:t>                                                                                 JOSIMAR </a:t>
            </a:r>
            <a:r>
              <a:rPr lang="pt-BR" b="1" i="1" cap="all" dirty="0"/>
              <a:t>DOS SANTOS LIMA</a:t>
            </a:r>
          </a:p>
          <a:p>
            <a:pPr algn="just"/>
            <a:r>
              <a:rPr lang="pt-BR" b="1" i="1" cap="all" dirty="0" smtClean="0"/>
              <a:t>                                                                                 NILSON </a:t>
            </a:r>
            <a:r>
              <a:rPr lang="pt-BR" b="1" i="1" cap="all" dirty="0"/>
              <a:t>ALVES DA SILVA</a:t>
            </a:r>
          </a:p>
          <a:p>
            <a:pPr algn="just"/>
            <a:endParaRPr lang="pt-BR" i="1" dirty="0"/>
          </a:p>
        </p:txBody>
      </p:sp>
      <p:sp>
        <p:nvSpPr>
          <p:cNvPr id="4" name="AutoShape 2" descr="Resultado de imagem para ifsp cubatÃ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73499" cy="2400894"/>
          </a:xfrm>
          <a:prstGeom prst="rect">
            <a:avLst/>
          </a:prstGeom>
          <a:gradFill>
            <a:gsLst>
              <a:gs pos="19000">
                <a:srgbClr val="00B050"/>
              </a:gs>
              <a:gs pos="82000">
                <a:schemeClr val="accent6">
                  <a:lumMod val="75000"/>
                </a:schemeClr>
              </a:gs>
              <a:gs pos="51000">
                <a:srgbClr val="65C47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241874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1079" y="0"/>
            <a:ext cx="10515600" cy="1325563"/>
          </a:xfrm>
        </p:spPr>
        <p:txBody>
          <a:bodyPr/>
          <a:lstStyle/>
          <a:p>
            <a:pPr algn="ctr"/>
            <a:r>
              <a:rPr lang="pt-BR" b="1" i="1" dirty="0" smtClean="0"/>
              <a:t>Agulhas modernas</a:t>
            </a:r>
            <a:br>
              <a:rPr lang="pt-BR" b="1" i="1" dirty="0" smtClean="0"/>
            </a:br>
            <a:endParaRPr lang="pt-BR" b="1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5878" y="1038494"/>
            <a:ext cx="4176580" cy="22584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6332" y="1038494"/>
            <a:ext cx="3330557" cy="22584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6332" y="4043966"/>
            <a:ext cx="3330557" cy="244110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878" y="4043966"/>
            <a:ext cx="3921420" cy="23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029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917603"/>
            <a:ext cx="120932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i="1" dirty="0" smtClean="0"/>
              <a:t>Na década de 60, 40% das drogas eram administradas na forma intravenosa, e havia necessidade de um processo de infusão mais preciso, ainda na década de 60 surgiu o primeiro dispositivo automático de infusão, o “</a:t>
            </a:r>
            <a:r>
              <a:rPr lang="pt-BR" sz="3600" i="1" dirty="0" err="1" smtClean="0"/>
              <a:t>infusor</a:t>
            </a:r>
            <a:r>
              <a:rPr lang="pt-BR" sz="3600" i="1" dirty="0" smtClean="0"/>
              <a:t> cronométrico da </a:t>
            </a:r>
            <a:r>
              <a:rPr lang="pt-BR" sz="3600" i="1" dirty="0" err="1" smtClean="0"/>
              <a:t>Watkins</a:t>
            </a:r>
            <a:r>
              <a:rPr lang="pt-BR" sz="3600" i="1" dirty="0" smtClean="0"/>
              <a:t> (“</a:t>
            </a:r>
            <a:r>
              <a:rPr lang="pt-BR" sz="3600" i="1" dirty="0" err="1" smtClean="0"/>
              <a:t>chronofuser</a:t>
            </a:r>
            <a:r>
              <a:rPr lang="pt-BR" sz="3600" i="1" dirty="0" smtClean="0"/>
              <a:t>” ), </a:t>
            </a:r>
            <a:endParaRPr lang="pt-BR" sz="3600" i="1" dirty="0"/>
          </a:p>
        </p:txBody>
      </p:sp>
      <p:sp>
        <p:nvSpPr>
          <p:cNvPr id="3" name="Retângulo 2"/>
          <p:cNvSpPr/>
          <p:nvPr/>
        </p:nvSpPr>
        <p:spPr>
          <a:xfrm>
            <a:off x="605928" y="567235"/>
            <a:ext cx="111821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i="1" dirty="0" smtClean="0"/>
              <a:t>Aplicação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xmlns="" val="3347255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129" y="1081289"/>
            <a:ext cx="9688455" cy="3561162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5398274"/>
            <a:ext cx="12019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i="1" dirty="0"/>
              <a:t>M</a:t>
            </a:r>
            <a:r>
              <a:rPr lang="pt-BR" sz="2800" i="1" dirty="0" smtClean="0"/>
              <a:t>ecanismo de relógio que movimentava um cabeçote com roletes e  um eixo sem fim que comprimia um cateter deslocando o líquido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xmlns="" val="166582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1046" y="1089737"/>
            <a:ext cx="7585658" cy="4266932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198707"/>
            <a:ext cx="12041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i="1" dirty="0" smtClean="0"/>
              <a:t>Aplicação</a:t>
            </a:r>
            <a:endParaRPr lang="pt-BR" sz="3600" i="1" dirty="0"/>
          </a:p>
        </p:txBody>
      </p:sp>
      <p:sp>
        <p:nvSpPr>
          <p:cNvPr id="4" name="Retângulo 3"/>
          <p:cNvSpPr/>
          <p:nvPr/>
        </p:nvSpPr>
        <p:spPr>
          <a:xfrm>
            <a:off x="0" y="5765673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i="1" dirty="0" smtClean="0"/>
              <a:t>Geralmente são utilizadas em </a:t>
            </a:r>
            <a:r>
              <a:rPr lang="pt-BR" sz="3200" b="1" i="1" dirty="0" err="1" smtClean="0"/>
              <a:t>UTI’s</a:t>
            </a:r>
            <a:endParaRPr lang="pt-BR" sz="3200" b="1" i="1" dirty="0"/>
          </a:p>
        </p:txBody>
      </p:sp>
    </p:spTree>
    <p:extLst>
      <p:ext uri="{BB962C8B-B14F-4D97-AF65-F5344CB8AC3E}">
        <p14:creationId xmlns:p14="http://schemas.microsoft.com/office/powerpoint/2010/main" xmlns="" val="2561403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017433"/>
            <a:ext cx="1219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i="1" dirty="0" smtClean="0"/>
              <a:t>Segundo Vera Lucia da Silveira Nantes Button (2012, p.4), na década de 70 aconteceu a introdução da Bomba eletrônica analógica aliada a motores CC (corrente contínua), e na década de 80 passou-se a utilizar de eletrônica digital (micro controladores) junto de motores de passo , onde administra-se drogas levando em conta o ciclo/ritmo circadiano do paciente.</a:t>
            </a:r>
            <a:endParaRPr lang="pt-BR" sz="2800" i="1" dirty="0"/>
          </a:p>
        </p:txBody>
      </p:sp>
      <p:sp>
        <p:nvSpPr>
          <p:cNvPr id="3" name="Retângulo 2"/>
          <p:cNvSpPr/>
          <p:nvPr/>
        </p:nvSpPr>
        <p:spPr>
          <a:xfrm>
            <a:off x="0" y="4026571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i="1" dirty="0"/>
              <a:t>N</a:t>
            </a:r>
            <a:r>
              <a:rPr lang="pt-BR" sz="2800" i="1" dirty="0" smtClean="0"/>
              <a:t>a década de 90 começou o desenvolvimento de sensores para controle em malha fechada (com realimentação da saída na entrada, buscando reduzir erros) de alguns sistemas de infusão, algoritmos de correção e modelamento do controle biológico.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xmlns="" val="2723379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9063"/>
            <a:ext cx="11977352" cy="1850042"/>
          </a:xfrm>
        </p:spPr>
        <p:txBody>
          <a:bodyPr/>
          <a:lstStyle/>
          <a:p>
            <a:pPr algn="ctr"/>
            <a:r>
              <a:rPr lang="pt-BR" b="1" i="1" dirty="0" smtClean="0"/>
              <a:t>Relevância</a:t>
            </a:r>
            <a:br>
              <a:rPr lang="pt-BR" b="1" i="1" dirty="0" smtClean="0"/>
            </a:br>
            <a:endParaRPr lang="pt-BR" b="1" i="1" dirty="0"/>
          </a:p>
        </p:txBody>
      </p:sp>
      <p:sp>
        <p:nvSpPr>
          <p:cNvPr id="3" name="Retângulo 2"/>
          <p:cNvSpPr/>
          <p:nvPr/>
        </p:nvSpPr>
        <p:spPr>
          <a:xfrm>
            <a:off x="0" y="2300803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i="1" dirty="0" smtClean="0"/>
              <a:t>O uso das bombas de infusão é  indicado para áreas da saúde, em setores com tratamento de alta complexidade, tais  como : UTI, processos de quimioterapia, durante e pós cirurgias, e outras terapias controladas.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xmlns="" val="1448755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03798" y="391799"/>
            <a:ext cx="1202886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3200" i="1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07242"/>
            <a:ext cx="121318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i="1" dirty="0"/>
              <a:t>D</a:t>
            </a:r>
            <a:r>
              <a:rPr lang="pt-BR" sz="4400" b="1" i="1" dirty="0" smtClean="0"/>
              <a:t>iscussões</a:t>
            </a:r>
            <a:endParaRPr lang="pt-BR" sz="4400" b="1" i="1" dirty="0"/>
          </a:p>
        </p:txBody>
      </p:sp>
      <p:sp>
        <p:nvSpPr>
          <p:cNvPr id="5" name="Retângulo 4"/>
          <p:cNvSpPr/>
          <p:nvPr/>
        </p:nvSpPr>
        <p:spPr>
          <a:xfrm>
            <a:off x="167424" y="2228044"/>
            <a:ext cx="119644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i="1" dirty="0" smtClean="0"/>
              <a:t>Foi realizado uma pesquisa de campo, no Hospital Santa Casa de Santos, nos setores de Unidade de Terapia Intensiva Neonatal e Unidade de Terapia Intensiva Pediátrica. Nesta entrevista participaram 14 profissionais de enfermagem, sendo oito enfermeiros e seis técnico de enfermagem que trabalham diretamente com esses equipamento, onde foi constatado pontos positivo e negativos na utilização deste equipamento.</a:t>
            </a:r>
            <a:endParaRPr lang="pt-BR" sz="3200" i="1" dirty="0"/>
          </a:p>
        </p:txBody>
      </p:sp>
    </p:spTree>
    <p:extLst>
      <p:ext uri="{BB962C8B-B14F-4D97-AF65-F5344CB8AC3E}">
        <p14:creationId xmlns:p14="http://schemas.microsoft.com/office/powerpoint/2010/main" xmlns="" val="2385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8192"/>
          </a:xfrm>
        </p:spPr>
        <p:txBody>
          <a:bodyPr>
            <a:normAutofit/>
          </a:bodyPr>
          <a:lstStyle/>
          <a:p>
            <a:pPr algn="ctr"/>
            <a:r>
              <a:rPr lang="pt-BR" sz="4800" b="1" i="1" dirty="0" smtClean="0"/>
              <a:t>Pontos Negativos</a:t>
            </a:r>
            <a:endParaRPr lang="pt-BR" sz="48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2580" y="2202286"/>
            <a:ext cx="10826839" cy="3548129"/>
          </a:xfrm>
        </p:spPr>
        <p:txBody>
          <a:bodyPr>
            <a:normAutofit lnSpcReduction="10000"/>
          </a:bodyPr>
          <a:lstStyle/>
          <a:p>
            <a:pPr algn="ctr"/>
            <a:endParaRPr lang="pt-BR" i="1" dirty="0" smtClean="0"/>
          </a:p>
          <a:p>
            <a:pPr algn="ctr"/>
            <a:r>
              <a:rPr lang="pt-BR" sz="4000" i="1" dirty="0" smtClean="0"/>
              <a:t>Operabilidade</a:t>
            </a:r>
          </a:p>
          <a:p>
            <a:pPr algn="ctr"/>
            <a:r>
              <a:rPr lang="pt-BR" sz="4000" i="1" dirty="0" smtClean="0"/>
              <a:t>durabilidade da bateria;</a:t>
            </a:r>
          </a:p>
          <a:p>
            <a:pPr algn="ctr"/>
            <a:r>
              <a:rPr lang="pt-BR" sz="4000" i="1" dirty="0" smtClean="0"/>
              <a:t>Travamento do êmbolo da seringa;</a:t>
            </a:r>
          </a:p>
          <a:p>
            <a:pPr algn="ctr"/>
            <a:r>
              <a:rPr lang="pt-BR" sz="4000" i="1" dirty="0" smtClean="0"/>
              <a:t>Fracionamento de administração de medicamentos;</a:t>
            </a:r>
          </a:p>
          <a:p>
            <a:pPr algn="ctr"/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xmlns="" val="2474257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65161"/>
          </a:xfrm>
        </p:spPr>
        <p:txBody>
          <a:bodyPr/>
          <a:lstStyle/>
          <a:p>
            <a:pPr algn="ctr"/>
            <a:r>
              <a:rPr lang="pt-BR" b="1" i="1" dirty="0" smtClean="0"/>
              <a:t>Pontos positivos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430932"/>
            <a:ext cx="12192000" cy="3969868"/>
          </a:xfrm>
        </p:spPr>
        <p:txBody>
          <a:bodyPr>
            <a:normAutofit/>
          </a:bodyPr>
          <a:lstStyle/>
          <a:p>
            <a:pPr algn="ctr"/>
            <a:r>
              <a:rPr lang="pt-BR" sz="4000" i="1" dirty="0" smtClean="0"/>
              <a:t>Eficácia (precisão);</a:t>
            </a:r>
          </a:p>
          <a:p>
            <a:pPr algn="ctr"/>
            <a:r>
              <a:rPr lang="pt-BR" sz="4000" i="1" dirty="0"/>
              <a:t>M</a:t>
            </a:r>
            <a:r>
              <a:rPr lang="pt-BR" sz="4000" i="1" dirty="0" smtClean="0"/>
              <a:t>anutenção periódica; </a:t>
            </a: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xmlns="" val="324339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0"/>
            <a:ext cx="11835684" cy="63942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b="1" i="1" dirty="0" smtClean="0"/>
              <a:t>Conclusões</a:t>
            </a:r>
            <a:endParaRPr lang="pt-BR" sz="4800" b="1" i="1" dirty="0"/>
          </a:p>
        </p:txBody>
      </p:sp>
      <p:sp>
        <p:nvSpPr>
          <p:cNvPr id="3" name="Retângulo 2"/>
          <p:cNvSpPr/>
          <p:nvPr/>
        </p:nvSpPr>
        <p:spPr>
          <a:xfrm>
            <a:off x="115910" y="856357"/>
            <a:ext cx="1186144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i="1" dirty="0" smtClean="0"/>
              <a:t>Conclui-se que este artigo conseguiu constatar, que pode ser utilizado como uma das referências para o estudo sobre bombas de infusão, não levantou nenhum dado relevante ao treinamento dos operadores que utilizam o dispositivo e se o conhecimento deles é adequado. As bombas de infusão auxiliam no tratamento devido a necessidade de um dispositivo mais preciso, e que conseguiria administrar o medicamento em uma pressão maior que a da corrente sanguínea porém também o dispositivo apresenta falhas na sua manutenção, e utilização, comprometendo o resultado da sua eficácia. Concluímos com o protótipo apresentado que ainda há espaço para a utilização de novas tecnologias, e que há a necessidade de avanços nas tecnologias usadas para que sejam mantidas a segurança e o bem estar do paciente.</a:t>
            </a:r>
            <a:r>
              <a:rPr lang="pt-BR" sz="3200" i="1" dirty="0" smtClean="0"/>
              <a:t> </a:t>
            </a:r>
            <a:endParaRPr lang="pt-BR" sz="3200" i="1" dirty="0"/>
          </a:p>
        </p:txBody>
      </p:sp>
    </p:spTree>
    <p:extLst>
      <p:ext uri="{BB962C8B-B14F-4D97-AF65-F5344CB8AC3E}">
        <p14:creationId xmlns:p14="http://schemas.microsoft.com/office/powerpoint/2010/main" xmlns="" val="342057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3031"/>
            <a:ext cx="12192000" cy="92276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pt-BR" sz="5400" b="1" i="1" dirty="0">
                <a:solidFill>
                  <a:srgbClr val="FF0000"/>
                </a:solidFill>
                <a:latin typeface="Broadway" panose="04040905080B02020502" pitchFamily="82" charset="0"/>
              </a:rPr>
              <a:t>Introdução...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3218"/>
            <a:ext cx="12192000" cy="566478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pt-BR" sz="4400" i="1" dirty="0" smtClean="0"/>
              <a:t>Objetivo</a:t>
            </a:r>
          </a:p>
          <a:p>
            <a:pPr algn="ctr"/>
            <a:r>
              <a:rPr lang="pt-BR" sz="4400" i="1" dirty="0" smtClean="0"/>
              <a:t>O que é?</a:t>
            </a:r>
          </a:p>
          <a:p>
            <a:pPr lvl="0" algn="ctr"/>
            <a:r>
              <a:rPr lang="pt-BR" sz="4400" i="1" dirty="0" smtClean="0">
                <a:solidFill>
                  <a:prstClr val="black"/>
                </a:solidFill>
              </a:rPr>
              <a:t>Tópico</a:t>
            </a:r>
            <a:endParaRPr lang="pt-BR" sz="4400" i="1" dirty="0">
              <a:solidFill>
                <a:prstClr val="black"/>
              </a:solidFill>
            </a:endParaRPr>
          </a:p>
          <a:p>
            <a:pPr algn="ctr"/>
            <a:r>
              <a:rPr lang="pt-BR" sz="4400" i="1" dirty="0" smtClean="0"/>
              <a:t>Relevância</a:t>
            </a:r>
          </a:p>
          <a:p>
            <a:pPr algn="ctr"/>
            <a:r>
              <a:rPr lang="pt-BR" sz="4400" i="1" dirty="0" smtClean="0"/>
              <a:t>Aplicação</a:t>
            </a:r>
          </a:p>
          <a:p>
            <a:pPr algn="ctr"/>
            <a:r>
              <a:rPr lang="pt-BR" sz="4400" i="1" dirty="0" smtClean="0"/>
              <a:t>Conclusão</a:t>
            </a:r>
          </a:p>
          <a:p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xmlns="" val="3964448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15910" y="1318161"/>
            <a:ext cx="12192000" cy="4129602"/>
          </a:xfrm>
        </p:spPr>
        <p:txBody>
          <a:bodyPr>
            <a:normAutofit/>
          </a:bodyPr>
          <a:lstStyle/>
          <a:p>
            <a:pPr algn="ctr"/>
            <a:r>
              <a:rPr lang="pt-BR" sz="8000" b="1" i="1" dirty="0" smtClean="0"/>
              <a:t>FIM</a:t>
            </a:r>
            <a:endParaRPr lang="pt-BR" sz="8000" b="1" i="1" dirty="0"/>
          </a:p>
        </p:txBody>
      </p:sp>
    </p:spTree>
    <p:extLst>
      <p:ext uri="{BB962C8B-B14F-4D97-AF65-F5344CB8AC3E}">
        <p14:creationId xmlns:p14="http://schemas.microsoft.com/office/powerpoint/2010/main" xmlns="" val="48127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pt-BR" i="1" dirty="0" smtClean="0"/>
              <a:t>Objetivo </a:t>
            </a:r>
            <a:r>
              <a:rPr lang="pt-BR" i="1" dirty="0"/>
              <a:t>deste artigo é estudar as bombas de infusão e a sua </a:t>
            </a:r>
            <a:r>
              <a:rPr lang="pt-BR" i="1" dirty="0" smtClean="0"/>
              <a:t>eficácia.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xmlns="" val="79847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153" y="365124"/>
            <a:ext cx="11732653" cy="1437917"/>
          </a:xfrm>
        </p:spPr>
        <p:txBody>
          <a:bodyPr>
            <a:normAutofit/>
          </a:bodyPr>
          <a:lstStyle/>
          <a:p>
            <a:pPr algn="ctr"/>
            <a:r>
              <a:rPr lang="pt-BR" b="1" i="1" dirty="0" smtClean="0"/>
              <a:t>Dispositivos de Infusão (Bombas)</a:t>
            </a:r>
            <a:endParaRPr lang="pt-BR" b="1" i="1" dirty="0"/>
          </a:p>
        </p:txBody>
      </p:sp>
      <p:sp>
        <p:nvSpPr>
          <p:cNvPr id="4" name="Retângulo 3"/>
          <p:cNvSpPr/>
          <p:nvPr/>
        </p:nvSpPr>
        <p:spPr>
          <a:xfrm>
            <a:off x="6440" y="2052933"/>
            <a:ext cx="119000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i="1" dirty="0" smtClean="0"/>
              <a:t>O principal objetivo dos dispositivos de Infusão é reduzir a chance de erros e o tempo necessário para um tratamento devido o controle da aplicação da medicação de forma continua. </a:t>
            </a:r>
            <a:endParaRPr lang="pt-BR" sz="2800" i="1" dirty="0"/>
          </a:p>
        </p:txBody>
      </p:sp>
      <p:sp>
        <p:nvSpPr>
          <p:cNvPr id="5" name="Retângulo 4"/>
          <p:cNvSpPr/>
          <p:nvPr/>
        </p:nvSpPr>
        <p:spPr>
          <a:xfrm>
            <a:off x="90153" y="3382628"/>
            <a:ext cx="119000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i="1" dirty="0" smtClean="0"/>
              <a:t>Nem sempre a força para uso deste equipamento vem de motores elétricos, alguns utilizam a gravidade. A administração do medicamento é realizada de forma controlada através de um dispositivo inteligente 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xmlns="" val="3248253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323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25" y="2489770"/>
            <a:ext cx="3388606" cy="427959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3318" y="98007"/>
            <a:ext cx="4271143" cy="236185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18727" y="3668616"/>
            <a:ext cx="4271143" cy="310074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52566" y="4397246"/>
            <a:ext cx="3166899" cy="23721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31875" y="98007"/>
            <a:ext cx="2485624" cy="398459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425" y="98007"/>
            <a:ext cx="3388606" cy="23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060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pt-BR" i="1" dirty="0" smtClean="0"/>
              <a:t>Tópico</a:t>
            </a:r>
            <a:br>
              <a:rPr lang="pt-BR" i="1" dirty="0" smtClean="0"/>
            </a:br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 smtClean="0"/>
              <a:t> Um breve histórico dos dispositivos de infusão, partindo com o surgimento da agulha Rochester, 1950, por onde eram feitas a administração intravenosa através de injeção de medicações. </a:t>
            </a:r>
            <a:br>
              <a:rPr lang="pt-BR" i="1" dirty="0" smtClean="0"/>
            </a:b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xmlns="" val="96789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0924" y="434465"/>
            <a:ext cx="8100811" cy="60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384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3182" y="1041575"/>
            <a:ext cx="2962913" cy="74987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1464" y="1843130"/>
            <a:ext cx="3846351" cy="20591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25278" y="4383813"/>
            <a:ext cx="3453670" cy="230028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529" y="4383813"/>
            <a:ext cx="3785935" cy="230028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85177" y="-125449"/>
            <a:ext cx="418831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139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3812</TotalTime>
  <Words>576</Words>
  <Application>Microsoft Office PowerPoint</Application>
  <PresentationFormat>Personalizar</PresentationFormat>
  <Paragraphs>40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O estudo do uso da tecnologia em bombas de infusão e sua eficácia</vt:lpstr>
      <vt:lpstr>Introdução...</vt:lpstr>
      <vt:lpstr>Objetivo deste artigo é estudar as bombas de infusão e a sua eficácia. </vt:lpstr>
      <vt:lpstr>Dispositivos de Infusão (Bombas)</vt:lpstr>
      <vt:lpstr>Slide 5</vt:lpstr>
      <vt:lpstr>Slide 6</vt:lpstr>
      <vt:lpstr>Tópico   Um breve histórico dos dispositivos de infusão, partindo com o surgimento da agulha Rochester, 1950, por onde eram feitas a administração intravenosa através de injeção de medicações.  </vt:lpstr>
      <vt:lpstr>Slide 8</vt:lpstr>
      <vt:lpstr>Slide 9</vt:lpstr>
      <vt:lpstr>Agulhas modernas </vt:lpstr>
      <vt:lpstr>Slide 11</vt:lpstr>
      <vt:lpstr>Slide 12</vt:lpstr>
      <vt:lpstr>Slide 13</vt:lpstr>
      <vt:lpstr>Slide 14</vt:lpstr>
      <vt:lpstr>Relevância </vt:lpstr>
      <vt:lpstr>Slide 16</vt:lpstr>
      <vt:lpstr>Pontos Negativos</vt:lpstr>
      <vt:lpstr>Pontos positivos</vt:lpstr>
      <vt:lpstr>Conclusões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estudo do uso da tecnologia em bombas de infusão e sua eficácia</dc:title>
  <dc:creator>nilson alves da silva alves</dc:creator>
  <cp:lastModifiedBy>nilson alves da silva alves</cp:lastModifiedBy>
  <cp:revision>58</cp:revision>
  <dcterms:created xsi:type="dcterms:W3CDTF">2018-11-14T09:59:49Z</dcterms:created>
  <dcterms:modified xsi:type="dcterms:W3CDTF">2018-11-17T01:33:41Z</dcterms:modified>
</cp:coreProperties>
</file>