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309" r:id="rId4"/>
    <p:sldId id="311" r:id="rId5"/>
    <p:sldId id="313" r:id="rId6"/>
    <p:sldId id="314" r:id="rId7"/>
    <p:sldId id="323" r:id="rId8"/>
    <p:sldId id="322" r:id="rId9"/>
    <p:sldId id="321" r:id="rId10"/>
    <p:sldId id="324" r:id="rId11"/>
    <p:sldId id="325" r:id="rId12"/>
    <p:sldId id="317" r:id="rId13"/>
    <p:sldId id="318" r:id="rId14"/>
    <p:sldId id="319" r:id="rId15"/>
    <p:sldId id="326" r:id="rId16"/>
    <p:sldId id="272" r:id="rId17"/>
    <p:sldId id="266" r:id="rId18"/>
    <p:sldId id="315" r:id="rId19"/>
    <p:sldId id="316" r:id="rId20"/>
    <p:sldId id="327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A5CF"/>
    <a:srgbClr val="86C63A"/>
    <a:srgbClr val="FFE632"/>
    <a:srgbClr val="FBE728"/>
    <a:srgbClr val="0994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F087F07-0844-4BE9-BEFF-B0F4521AC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F4235066-E0B6-48F9-B6D0-9D7AA8A2A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D6F05F14-AEBE-45D6-BE2B-50D46FC3C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A0D8-A70B-433D-9120-04DD7EDDC24E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DEE48075-FDE4-4338-9190-93A3B57C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FC285886-EE26-4C50-B673-6A1FE6EF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BE29-500B-46FB-8B40-E09828053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01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E2538D4-4C23-4C0D-A81E-2753C393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237DFAE-CFEE-457F-B1D8-56C0A304F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98B3978-11F9-4AE2-9F24-3986C1C3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A0D8-A70B-433D-9120-04DD7EDDC24E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5E028E9-15F0-416C-BB35-339452D85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2B98AE5-6195-4D1A-9B93-9E23F630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BE29-500B-46FB-8B40-E09828053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13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F616C589-519F-4359-BA01-DD11B5219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C7CFBE48-CFC0-4DE2-B183-540C6301E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0B6BF1A-0C46-4E49-823E-2EC7F4D5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A0D8-A70B-433D-9120-04DD7EDDC24E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DCD7BD3E-2453-400F-91E9-FA88F776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DE519D3-732D-4ABF-AC95-D9345028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BE29-500B-46FB-8B40-E09828053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5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2D0230B-C1B3-4444-93CE-F35FEA99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02E870D-0C04-4A3B-B772-21228F06D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C2BCF77-9000-4CB5-99CD-49B96D4C6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A0D8-A70B-433D-9120-04DD7EDDC24E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35DA865B-9E44-497A-8975-9845B1D7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6938E16-6A11-46B1-B98D-B9C8A1FB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BE29-500B-46FB-8B40-E09828053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23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BACE43F-C3EC-4A23-9383-3F2C3FCB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4A85A23-F95A-48ED-93DD-831306A4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C200525-B5F8-4573-AEE4-FD5C02B1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A0D8-A70B-433D-9120-04DD7EDDC24E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F09D365-5B5F-4AC2-BEB9-9DC11A34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E06F838-D1A4-43C8-8F91-A6F9785E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BE29-500B-46FB-8B40-E09828053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97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D6EC5A7-9009-4C94-8A22-E4B3D32F9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DC080F8-FAC9-40BC-BE28-591E5DF1F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02E90229-7BC2-44EA-9B8C-ECDFB32A4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347AE1D3-2B55-403F-A390-174740EB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A0D8-A70B-433D-9120-04DD7EDDC24E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CB716861-247F-426E-B8DA-72FF1F16E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80666DCD-2F4C-4B01-9465-C85F6520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BE29-500B-46FB-8B40-E09828053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77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0484562-23B6-4266-B6EE-CBECB4E8A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CE79677A-FE1B-438D-A7DD-CCECFCD10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20A7632D-069F-4C00-AD50-F35BCC054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CDC480C1-9EAE-4009-A0F4-5E4543C04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30879E38-18EC-4D5A-B280-6C76F3B27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426C1524-918A-4751-8B97-88D553C7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A0D8-A70B-433D-9120-04DD7EDDC24E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4706A185-9C6E-4BC5-9145-B180451A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3DCE8F47-84F1-485C-A4FA-0568256E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BE29-500B-46FB-8B40-E09828053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54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C53D59D-5293-4207-9B43-4ED3CE1C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0CCB748D-BF58-42DB-810D-16FD9834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A0D8-A70B-433D-9120-04DD7EDDC24E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BB108A34-A82B-4632-A420-4E5FF86D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86346381-18A6-4672-AE8E-E777F5DE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BE29-500B-46FB-8B40-E09828053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87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1E42A98C-00CD-4E65-83D7-F11B5699C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A0D8-A70B-433D-9120-04DD7EDDC24E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2926AA1E-0BCB-4E06-8525-C184E769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047261D4-5F3D-4A34-B5AC-C6E806F3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BE29-500B-46FB-8B40-E09828053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85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F1005FB-1B35-4431-8247-3783183C7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45215BC-1B30-45DA-A1FC-3248A577F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ADA7A56-4BC1-4F9E-A35F-8F001D658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4BA7C5CB-5CB7-4769-BFB8-AC1623077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A0D8-A70B-433D-9120-04DD7EDDC24E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D31DAF2C-C38F-492D-9823-9072C873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101BA26E-956D-44A1-A336-80841CC5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BE29-500B-46FB-8B40-E09828053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23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4FA36E9-44BE-4A58-B285-5D7FDA371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6F15D209-049D-4719-A874-C3847B576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90D13B4B-8A22-449A-B70E-BF5CFEEC6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EA911B86-D47B-4FFD-903D-3DA92892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A0D8-A70B-433D-9120-04DD7EDDC24E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084BD44E-A1D0-4B5D-9B32-778873E4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57E303A3-B080-42FD-B701-35A28E030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BE29-500B-46FB-8B40-E09828053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14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4D72BD03-720A-4A83-B206-3E0FC11BF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605829B-BA16-4A0E-A680-88569F2D8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7097FA0-E440-4601-B0F3-D48EE1C0C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FA0D8-A70B-433D-9120-04DD7EDDC24E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D574A10-5748-4FFB-A0F5-B480A4CCC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716CBD1-879B-4954-BE16-D9B548AAB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DBE29-500B-46FB-8B40-E09828053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17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8317D869-25B3-40CA-B211-006631DAF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632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B14FA0E5-8A12-488E-B5F2-E92DA1CAE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1674"/>
            <a:ext cx="12192000" cy="10763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004EC86A-0B95-43AB-8715-7C8DD8FBA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" y="196274"/>
            <a:ext cx="1736436" cy="6233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9ABC0F4F-8AF2-434E-8C4B-3AFD8F56388F}"/>
              </a:ext>
            </a:extLst>
          </p:cNvPr>
          <p:cNvSpPr/>
          <p:nvPr/>
        </p:nvSpPr>
        <p:spPr>
          <a:xfrm>
            <a:off x="-1787826" y="2355098"/>
            <a:ext cx="10452002" cy="18002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3600" b="1" cap="all" dirty="0"/>
              <a:t>Contribuição para o estudo do uso da tecnologia EM BOMBAS de infusão e sua </a:t>
            </a:r>
            <a:r>
              <a:rPr lang="pt-BR" sz="3600" b="1" cap="all" dirty="0" smtClean="0"/>
              <a:t>eficácia</a:t>
            </a:r>
            <a:endParaRPr lang="pt-BR" sz="3600" b="1" cap="all" dirty="0"/>
          </a:p>
        </p:txBody>
      </p:sp>
    </p:spTree>
    <p:extLst>
      <p:ext uri="{BB962C8B-B14F-4D97-AF65-F5344CB8AC3E}">
        <p14:creationId xmlns:p14="http://schemas.microsoft.com/office/powerpoint/2010/main" val="30560473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B14FA0E5-8A12-488E-B5F2-E92DA1CAE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519"/>
            <a:ext cx="12192000" cy="63448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10E25F71-AAD0-474E-91CA-649C7CA35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63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004EC86A-0B95-43AB-8715-7C8DD8FBA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" y="196277"/>
            <a:ext cx="1736436" cy="623336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xmlns="" id="{869E8FE1-BAE8-4A36-A19B-B26ED2D7A23A}"/>
              </a:ext>
            </a:extLst>
          </p:cNvPr>
          <p:cNvSpPr txBox="1">
            <a:spLocks/>
          </p:cNvSpPr>
          <p:nvPr/>
        </p:nvSpPr>
        <p:spPr>
          <a:xfrm>
            <a:off x="643573" y="4596310"/>
            <a:ext cx="10914444" cy="1370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 b="1" dirty="0" smtClean="0"/>
              <a:t>Protótipo “Barato”</a:t>
            </a:r>
          </a:p>
          <a:p>
            <a:pPr algn="just"/>
            <a:r>
              <a:rPr lang="pt-BR" sz="2000" dirty="0" smtClean="0"/>
              <a:t>	Jose </a:t>
            </a:r>
            <a:r>
              <a:rPr lang="pt-BR" sz="2000" dirty="0" err="1" smtClean="0"/>
              <a:t>Izaac</a:t>
            </a:r>
            <a:r>
              <a:rPr lang="pt-BR" sz="2000" dirty="0" smtClean="0"/>
              <a:t> </a:t>
            </a:r>
            <a:r>
              <a:rPr lang="pt-BR" sz="2000" dirty="0"/>
              <a:t>(2014, p.9)</a:t>
            </a:r>
            <a:r>
              <a:rPr lang="pt-BR" sz="2000" dirty="0" smtClean="0"/>
              <a:t>, propôs </a:t>
            </a:r>
            <a:r>
              <a:rPr lang="pt-BR" sz="2000" dirty="0"/>
              <a:t>em seu trabalho o </a:t>
            </a:r>
            <a:r>
              <a:rPr lang="pt-BR" sz="2000" dirty="0" smtClean="0"/>
              <a:t>desenvolvimento </a:t>
            </a:r>
            <a:r>
              <a:rPr lang="pt-BR" sz="2000" dirty="0"/>
              <a:t>de uma bomba de </a:t>
            </a:r>
            <a:r>
              <a:rPr lang="pt-BR" sz="2000" dirty="0" smtClean="0"/>
              <a:t>infusão </a:t>
            </a:r>
            <a:r>
              <a:rPr lang="pt-BR" sz="2000" dirty="0"/>
              <a:t>barata que ele comparada as demais </a:t>
            </a:r>
            <a:r>
              <a:rPr lang="pt-BR" sz="2000" dirty="0" smtClean="0"/>
              <a:t>equipamentos utilizados </a:t>
            </a:r>
            <a:r>
              <a:rPr lang="pt-BR" sz="2000" dirty="0"/>
              <a:t>no mercado </a:t>
            </a:r>
            <a:r>
              <a:rPr lang="pt-BR" sz="2000" dirty="0" smtClean="0"/>
              <a:t>atualmente controlado via </a:t>
            </a:r>
            <a:r>
              <a:rPr lang="pt-BR" sz="2000" dirty="0" err="1" smtClean="0"/>
              <a:t>bluetooth</a:t>
            </a:r>
            <a:r>
              <a:rPr lang="pt-BR" sz="2000" dirty="0" smtClean="0"/>
              <a:t> em dispositivo </a:t>
            </a:r>
            <a:r>
              <a:rPr lang="pt-BR" sz="2000" dirty="0" err="1" smtClean="0"/>
              <a:t>Android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xmlns="" id="{0D6F65B8-928E-4972-9267-3BC2539D7A8F}"/>
              </a:ext>
            </a:extLst>
          </p:cNvPr>
          <p:cNvSpPr/>
          <p:nvPr/>
        </p:nvSpPr>
        <p:spPr>
          <a:xfrm>
            <a:off x="3044757" y="80963"/>
            <a:ext cx="5196192" cy="9144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BOMBAS DE INFUSÃO</a:t>
            </a:r>
            <a:endParaRPr lang="pt-BR" sz="3200" b="1" dirty="0"/>
          </a:p>
        </p:txBody>
      </p:sp>
      <p:pic>
        <p:nvPicPr>
          <p:cNvPr id="9" name="Imagem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013" y="1229592"/>
            <a:ext cx="5421387" cy="257176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ubtítulo 2">
            <a:extLst>
              <a:ext uri="{FF2B5EF4-FFF2-40B4-BE49-F238E27FC236}">
                <a16:creationId xmlns:a16="http://schemas.microsoft.com/office/drawing/2014/main" xmlns="" id="{869E8FE1-BAE8-4A36-A19B-B26ED2D7A23A}"/>
              </a:ext>
            </a:extLst>
          </p:cNvPr>
          <p:cNvSpPr txBox="1">
            <a:spLocks/>
          </p:cNvSpPr>
          <p:nvPr/>
        </p:nvSpPr>
        <p:spPr>
          <a:xfrm>
            <a:off x="291880" y="1191528"/>
            <a:ext cx="4024088" cy="2517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 smtClean="0"/>
              <a:t>composto principalmente de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sz="2000" dirty="0" smtClean="0"/>
              <a:t>Controlador de </a:t>
            </a:r>
            <a:r>
              <a:rPr lang="pt-BR" sz="2000" dirty="0" err="1" smtClean="0"/>
              <a:t>arduíno</a:t>
            </a:r>
            <a:endParaRPr lang="pt-BR" sz="20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sz="2000" dirty="0" smtClean="0"/>
              <a:t>Motor de passo bipolar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sz="2000" dirty="0" smtClean="0"/>
              <a:t>Programado em Java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sz="2000" dirty="0" smtClean="0"/>
              <a:t>Autenticação de usuário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sz="2000" dirty="0" smtClean="0"/>
              <a:t>Comunicação via Bluetooth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995221" y="6371483"/>
            <a:ext cx="3295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 smtClean="0"/>
              <a:t>Fonte imagem: AMORIM (2014, p.19)</a:t>
            </a:r>
            <a:endParaRPr lang="pt-BR" sz="1600" i="1" dirty="0"/>
          </a:p>
        </p:txBody>
      </p:sp>
    </p:spTree>
    <p:extLst>
      <p:ext uri="{BB962C8B-B14F-4D97-AF65-F5344CB8AC3E}">
        <p14:creationId xmlns:p14="http://schemas.microsoft.com/office/powerpoint/2010/main" val="10105499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B14FA0E5-8A12-488E-B5F2-E92DA1CAE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519"/>
            <a:ext cx="12192000" cy="63448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10E25F71-AAD0-474E-91CA-649C7CA35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63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004EC86A-0B95-43AB-8715-7C8DD8FBA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" y="196277"/>
            <a:ext cx="1736436" cy="623336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xmlns="" id="{0D6F65B8-928E-4972-9267-3BC2539D7A8F}"/>
              </a:ext>
            </a:extLst>
          </p:cNvPr>
          <p:cNvSpPr/>
          <p:nvPr/>
        </p:nvSpPr>
        <p:spPr>
          <a:xfrm>
            <a:off x="3044757" y="80963"/>
            <a:ext cx="5196192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DISCUSSÕES</a:t>
            </a:r>
            <a:endParaRPr lang="pt-BR" sz="3200" b="1" dirty="0"/>
          </a:p>
        </p:txBody>
      </p:sp>
      <p:pic>
        <p:nvPicPr>
          <p:cNvPr id="6146" name="Picture 2" descr="Resultado de imagem para entrevi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289" y="1671692"/>
            <a:ext cx="7289292" cy="414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2926767" y="6371483"/>
            <a:ext cx="633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 smtClean="0"/>
              <a:t>Fonte imagem</a:t>
            </a:r>
            <a:r>
              <a:rPr lang="pt-BR" sz="1600" i="1" dirty="0"/>
              <a:t>: http://www.a-nuncios.com/boa-postura-numa-entrevista/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000110" y="1148472"/>
            <a:ext cx="2223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 smtClean="0"/>
              <a:t>ENTREVISTA</a:t>
            </a:r>
            <a:endParaRPr lang="pt-BR" sz="2800" i="1" dirty="0"/>
          </a:p>
        </p:txBody>
      </p:sp>
    </p:spTree>
    <p:extLst>
      <p:ext uri="{BB962C8B-B14F-4D97-AF65-F5344CB8AC3E}">
        <p14:creationId xmlns:p14="http://schemas.microsoft.com/office/powerpoint/2010/main" val="26979278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B14FA0E5-8A12-488E-B5F2-E92DA1CAE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519"/>
            <a:ext cx="12192000" cy="63448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10E25F71-AAD0-474E-91CA-649C7CA35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63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004EC86A-0B95-43AB-8715-7C8DD8FBA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" y="196277"/>
            <a:ext cx="1736436" cy="623336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xmlns="" id="{869E8FE1-BAE8-4A36-A19B-B26ED2D7A23A}"/>
              </a:ext>
            </a:extLst>
          </p:cNvPr>
          <p:cNvSpPr txBox="1">
            <a:spLocks/>
          </p:cNvSpPr>
          <p:nvPr/>
        </p:nvSpPr>
        <p:spPr>
          <a:xfrm>
            <a:off x="906856" y="1956065"/>
            <a:ext cx="10907486" cy="3387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i="1" dirty="0"/>
              <a:t>Foi realizado uma pesquisa de campo, </a:t>
            </a:r>
            <a:r>
              <a:rPr lang="pt-BR" sz="3200" i="1" dirty="0" smtClean="0"/>
              <a:t>em um </a:t>
            </a:r>
            <a:r>
              <a:rPr lang="pt-BR" sz="3200" i="1" dirty="0"/>
              <a:t>Hospital </a:t>
            </a:r>
            <a:r>
              <a:rPr lang="pt-BR" sz="3200" i="1" dirty="0" smtClean="0"/>
              <a:t>referência </a:t>
            </a:r>
            <a:r>
              <a:rPr lang="pt-BR" sz="3200" i="1" dirty="0"/>
              <a:t>de </a:t>
            </a:r>
            <a:r>
              <a:rPr lang="pt-BR" sz="3200" i="1" dirty="0" smtClean="0"/>
              <a:t>Santos SP, </a:t>
            </a:r>
            <a:r>
              <a:rPr lang="pt-BR" sz="3200" i="1" dirty="0"/>
              <a:t>nos setores de Unidade de Terapia Intensiva Neonatal e Unidade de Terapia Intensiva Pediátrica. Nesta entrevista participaram 14 profissionais de enfermagem, sendo oito enfermeiros e seis técnico de enfermagem que trabalham diretamente com esses equipamento, onde foi constatado pontos positivo e negativos na utilização deste equipamento.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xmlns="" id="{0D6F65B8-928E-4972-9267-3BC2539D7A8F}"/>
              </a:ext>
            </a:extLst>
          </p:cNvPr>
          <p:cNvSpPr/>
          <p:nvPr/>
        </p:nvSpPr>
        <p:spPr>
          <a:xfrm>
            <a:off x="3044757" y="80963"/>
            <a:ext cx="5196192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DISCUSSÕES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26870010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B14FA0E5-8A12-488E-B5F2-E92DA1CAE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519"/>
            <a:ext cx="12192000" cy="63448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10E25F71-AAD0-474E-91CA-649C7CA35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63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004EC86A-0B95-43AB-8715-7C8DD8FBA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" y="196277"/>
            <a:ext cx="1736436" cy="623336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xmlns="" id="{869E8FE1-BAE8-4A36-A19B-B26ED2D7A23A}"/>
              </a:ext>
            </a:extLst>
          </p:cNvPr>
          <p:cNvSpPr txBox="1">
            <a:spLocks/>
          </p:cNvSpPr>
          <p:nvPr/>
        </p:nvSpPr>
        <p:spPr>
          <a:xfrm>
            <a:off x="1775074" y="2212778"/>
            <a:ext cx="9367934" cy="4010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pt-BR" sz="2800" i="1" dirty="0" smtClean="0"/>
              <a:t>Operabilidade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pt-BR" sz="2800" i="1" dirty="0" smtClean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pt-BR" sz="2800" i="1" dirty="0" smtClean="0"/>
              <a:t>durabilidade da bateria;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pt-BR" sz="2800" i="1" dirty="0" smtClean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pt-BR" sz="2800" i="1" dirty="0" smtClean="0"/>
              <a:t>Travamento do êmbolo da seringa;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pt-BR" sz="2800" i="1" dirty="0" smtClean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pt-BR" sz="2800" i="1" dirty="0" smtClean="0"/>
              <a:t>Fracionamento de administração de medicamentos</a:t>
            </a:r>
            <a:r>
              <a:rPr lang="pt-BR" sz="3200" i="1" dirty="0" smtClean="0"/>
              <a:t>;</a:t>
            </a:r>
            <a:endParaRPr lang="pt-BR" sz="3200" i="1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xmlns="" id="{0D6F65B8-928E-4972-9267-3BC2539D7A8F}"/>
              </a:ext>
            </a:extLst>
          </p:cNvPr>
          <p:cNvSpPr/>
          <p:nvPr/>
        </p:nvSpPr>
        <p:spPr>
          <a:xfrm>
            <a:off x="3044757" y="80963"/>
            <a:ext cx="5196192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DISCUSSÕES</a:t>
            </a:r>
            <a:endParaRPr lang="pt-BR" sz="3200" b="1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-453147" y="1082508"/>
            <a:ext cx="12192000" cy="8494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i="1" dirty="0" smtClean="0"/>
              <a:t>PONTOS NEGATIVOS</a:t>
            </a:r>
            <a:endParaRPr lang="pt-BR" sz="4800" b="1" i="1" dirty="0"/>
          </a:p>
        </p:txBody>
      </p:sp>
    </p:spTree>
    <p:extLst>
      <p:ext uri="{BB962C8B-B14F-4D97-AF65-F5344CB8AC3E}">
        <p14:creationId xmlns:p14="http://schemas.microsoft.com/office/powerpoint/2010/main" val="6130372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B14FA0E5-8A12-488E-B5F2-E92DA1CAE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519"/>
            <a:ext cx="12192000" cy="63448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10E25F71-AAD0-474E-91CA-649C7CA35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63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004EC86A-0B95-43AB-8715-7C8DD8FBA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" y="196277"/>
            <a:ext cx="1736436" cy="623336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xmlns="" id="{869E8FE1-BAE8-4A36-A19B-B26ED2D7A23A}"/>
              </a:ext>
            </a:extLst>
          </p:cNvPr>
          <p:cNvSpPr txBox="1">
            <a:spLocks/>
          </p:cNvSpPr>
          <p:nvPr/>
        </p:nvSpPr>
        <p:spPr>
          <a:xfrm>
            <a:off x="3727190" y="2862197"/>
            <a:ext cx="4364469" cy="1575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pt-BR" sz="2800" i="1" dirty="0"/>
              <a:t>Eficácia (precisão</a:t>
            </a:r>
            <a:r>
              <a:rPr lang="pt-BR" sz="2800" i="1" dirty="0" smtClean="0"/>
              <a:t>);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pt-BR" sz="2800" i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pt-BR" sz="2800" i="1" dirty="0" smtClean="0"/>
              <a:t>Manutenção periódica; </a:t>
            </a:r>
            <a:endParaRPr lang="pt-BR" sz="2800" i="1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xmlns="" id="{0D6F65B8-928E-4972-9267-3BC2539D7A8F}"/>
              </a:ext>
            </a:extLst>
          </p:cNvPr>
          <p:cNvSpPr/>
          <p:nvPr/>
        </p:nvSpPr>
        <p:spPr>
          <a:xfrm>
            <a:off x="3044757" y="80963"/>
            <a:ext cx="5196192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DISCUSSÕES</a:t>
            </a:r>
            <a:endParaRPr lang="pt-BR" sz="3200" b="1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-453147" y="1082508"/>
            <a:ext cx="12192000" cy="8494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i="1" dirty="0" smtClean="0"/>
              <a:t>PONTOS POSITIVOS</a:t>
            </a:r>
            <a:endParaRPr lang="pt-BR" sz="4800" b="1" i="1" dirty="0"/>
          </a:p>
        </p:txBody>
      </p:sp>
    </p:spTree>
    <p:extLst>
      <p:ext uri="{BB962C8B-B14F-4D97-AF65-F5344CB8AC3E}">
        <p14:creationId xmlns:p14="http://schemas.microsoft.com/office/powerpoint/2010/main" val="19040569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B14FA0E5-8A12-488E-B5F2-E92DA1CAE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519"/>
            <a:ext cx="12192000" cy="63448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10E25F71-AAD0-474E-91CA-649C7CA35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63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004EC86A-0B95-43AB-8715-7C8DD8FBA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" y="196277"/>
            <a:ext cx="1736436" cy="623336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xmlns="" id="{0D6F65B8-928E-4972-9267-3BC2539D7A8F}"/>
              </a:ext>
            </a:extLst>
          </p:cNvPr>
          <p:cNvSpPr/>
          <p:nvPr/>
        </p:nvSpPr>
        <p:spPr>
          <a:xfrm>
            <a:off x="3044757" y="80963"/>
            <a:ext cx="5196192" cy="9144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chemeClr val="bg2">
                    <a:lumMod val="50000"/>
                  </a:schemeClr>
                </a:solidFill>
              </a:rPr>
              <a:t>CONCLUSÕES</a:t>
            </a:r>
            <a:endParaRPr lang="pt-BR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xmlns="" id="{869E8FE1-BAE8-4A36-A19B-B26ED2D7A23A}"/>
              </a:ext>
            </a:extLst>
          </p:cNvPr>
          <p:cNvSpPr txBox="1">
            <a:spLocks/>
          </p:cNvSpPr>
          <p:nvPr/>
        </p:nvSpPr>
        <p:spPr>
          <a:xfrm>
            <a:off x="248411" y="1472425"/>
            <a:ext cx="11695177" cy="5068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pt-BR" i="1" dirty="0" smtClean="0"/>
              <a:t>Referência para estudos sobre bombas de infusão</a:t>
            </a:r>
            <a:endParaRPr lang="pt-BR" i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pt-BR" i="1" dirty="0" smtClean="0"/>
              <a:t>Não levantou dados sobre o treinamento dos profissionais entrevistados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pt-BR" i="1" dirty="0" smtClean="0"/>
              <a:t>Porém o problema quanto ao treinamento existe e pode ser estudado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pt-BR" i="1" dirty="0" smtClean="0"/>
              <a:t>Programação de infusão de medicamentos menor que 20ml deve ser estudada uma solução ou desenvolvido um dispositivo novo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pt-BR" i="1" dirty="0" smtClean="0"/>
              <a:t>Os benefícios que as bombas de infusão trazem podem ser ofuscado por problemas que são contornados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pt-BR" i="1" dirty="0" smtClean="0"/>
              <a:t>Foi mostrado que é possível a introdução de novas tecnologias para aumentar a eficácia destes dispositivos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pt-BR" i="1" dirty="0" smtClean="0"/>
              <a:t>Necessidade de avanço nas tecnologias para mitigar erros e melhoria no treinamento dos profissionais que operam estes dispositivos para prevenção de ADE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pt-BR" sz="2800" i="1" dirty="0"/>
          </a:p>
        </p:txBody>
      </p:sp>
    </p:spTree>
    <p:extLst>
      <p:ext uri="{BB962C8B-B14F-4D97-AF65-F5344CB8AC3E}">
        <p14:creationId xmlns:p14="http://schemas.microsoft.com/office/powerpoint/2010/main" val="32800430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8317D869-25B3-40CA-B211-006631DAF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632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B14FA0E5-8A12-488E-B5F2-E92DA1CAE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1674"/>
            <a:ext cx="12192000" cy="10763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004EC86A-0B95-43AB-8715-7C8DD8FBA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" y="196269"/>
            <a:ext cx="1736436" cy="623336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xmlns="" id="{B113C8E2-43E0-48FF-AA04-257D75104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5759" y="2455659"/>
            <a:ext cx="8220481" cy="1946682"/>
          </a:xfrm>
        </p:spPr>
        <p:txBody>
          <a:bodyPr>
            <a:normAutofit fontScale="90000"/>
          </a:bodyPr>
          <a:lstStyle/>
          <a:p>
            <a:r>
              <a:rPr lang="pt-BR" sz="15000" dirty="0"/>
              <a:t>DÚVIDAS ?</a:t>
            </a:r>
          </a:p>
        </p:txBody>
      </p:sp>
    </p:spTree>
    <p:extLst>
      <p:ext uri="{BB962C8B-B14F-4D97-AF65-F5344CB8AC3E}">
        <p14:creationId xmlns:p14="http://schemas.microsoft.com/office/powerpoint/2010/main" val="846952458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8317D869-25B3-40CA-B211-006631DAF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632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B14FA0E5-8A12-488E-B5F2-E92DA1CAE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1674"/>
            <a:ext cx="12192000" cy="10763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004EC86A-0B95-43AB-8715-7C8DD8FBA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" y="196274"/>
            <a:ext cx="1736436" cy="623336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xmlns="" id="{B113C8E2-43E0-48FF-AA04-257D75104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3018" y="2455659"/>
            <a:ext cx="4765963" cy="1946682"/>
          </a:xfrm>
        </p:spPr>
        <p:txBody>
          <a:bodyPr>
            <a:normAutofit fontScale="90000"/>
          </a:bodyPr>
          <a:lstStyle/>
          <a:p>
            <a:r>
              <a:rPr lang="pt-BR" sz="150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304194788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B14FA0E5-8A12-488E-B5F2-E92DA1CAE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519"/>
            <a:ext cx="12192000" cy="63448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10E25F71-AAD0-474E-91CA-649C7CA35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63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004EC86A-0B95-43AB-8715-7C8DD8FBA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" y="196277"/>
            <a:ext cx="1736436" cy="623336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xmlns="" id="{869E8FE1-BAE8-4A36-A19B-B26ED2D7A23A}"/>
              </a:ext>
            </a:extLst>
          </p:cNvPr>
          <p:cNvSpPr txBox="1">
            <a:spLocks/>
          </p:cNvSpPr>
          <p:nvPr/>
        </p:nvSpPr>
        <p:spPr>
          <a:xfrm>
            <a:off x="1775074" y="1533526"/>
            <a:ext cx="9144000" cy="4904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300" dirty="0" err="1"/>
              <a:t>Amoore</a:t>
            </a:r>
            <a:r>
              <a:rPr lang="pt-BR" sz="1300" dirty="0"/>
              <a:t>, J. &amp; Ingram, P. (2003). </a:t>
            </a:r>
            <a:r>
              <a:rPr lang="pt-BR" sz="1300" b="1" dirty="0"/>
              <a:t>Learning from adverse </a:t>
            </a:r>
            <a:r>
              <a:rPr lang="pt-BR" sz="1300" b="1" dirty="0" err="1"/>
              <a:t>incidents</a:t>
            </a:r>
            <a:r>
              <a:rPr lang="pt-BR" sz="1300" b="1" dirty="0"/>
              <a:t> </a:t>
            </a:r>
            <a:r>
              <a:rPr lang="pt-BR" sz="1300" b="1" dirty="0" err="1"/>
              <a:t>involving</a:t>
            </a:r>
            <a:r>
              <a:rPr lang="pt-BR" sz="1300" b="1" dirty="0"/>
              <a:t> medical </a:t>
            </a:r>
            <a:r>
              <a:rPr lang="pt-BR" sz="1300" b="1" dirty="0" err="1"/>
              <a:t>devices</a:t>
            </a:r>
            <a:r>
              <a:rPr lang="pt-BR" sz="1300" dirty="0"/>
              <a:t>. </a:t>
            </a:r>
            <a:r>
              <a:rPr lang="pt-BR" sz="1300" dirty="0" err="1"/>
              <a:t>Nurs</a:t>
            </a:r>
            <a:r>
              <a:rPr lang="pt-BR" sz="1300" dirty="0"/>
              <a:t>, Stand. 17, 41-46.</a:t>
            </a:r>
          </a:p>
          <a:p>
            <a:r>
              <a:rPr lang="pt-BR" sz="1300" b="1" cap="all" dirty="0"/>
              <a:t> </a:t>
            </a:r>
          </a:p>
          <a:p>
            <a:r>
              <a:rPr lang="pt-BR" sz="1300" cap="small" dirty="0"/>
              <a:t>AMORIN, José </a:t>
            </a:r>
            <a:r>
              <a:rPr lang="pt-BR" sz="1300" cap="small" dirty="0" err="1"/>
              <a:t>izaac</a:t>
            </a:r>
            <a:r>
              <a:rPr lang="pt-BR" sz="1300" cap="small" dirty="0"/>
              <a:t> leite de. </a:t>
            </a:r>
            <a:r>
              <a:rPr lang="pt-BR" sz="1300" b="1" cap="small" dirty="0"/>
              <a:t>DESENVOLVIMENTO DE PROTOTIPO: SISTEMA DE ACIONAMENTO PARA BOMBA DE INFUSÃO SERINGA</a:t>
            </a:r>
            <a:r>
              <a:rPr lang="pt-BR" sz="1300" cap="small" dirty="0"/>
              <a:t>. Campina Grande - PB: Dissertação (</a:t>
            </a:r>
            <a:r>
              <a:rPr lang="pt-BR" sz="1300" cap="small" dirty="0" err="1"/>
              <a:t>Lisensiatura</a:t>
            </a:r>
            <a:r>
              <a:rPr lang="pt-BR" sz="1300" cap="small" dirty="0"/>
              <a:t> em computação), Universidade Estadual da Paraíba</a:t>
            </a:r>
            <a:endParaRPr lang="pt-BR" sz="1300" dirty="0"/>
          </a:p>
          <a:p>
            <a:r>
              <a:rPr lang="pt-BR" sz="1300" cap="small" dirty="0"/>
              <a:t>, 2014.</a:t>
            </a:r>
            <a:endParaRPr lang="pt-BR" sz="1300" dirty="0"/>
          </a:p>
          <a:p>
            <a:r>
              <a:rPr lang="pt-BR" sz="1300" cap="small" dirty="0"/>
              <a:t> </a:t>
            </a:r>
            <a:endParaRPr lang="pt-BR" sz="1300" dirty="0"/>
          </a:p>
          <a:p>
            <a:r>
              <a:rPr lang="pt-BR" sz="1300" cap="small" dirty="0"/>
              <a:t>BOHOMOLA, Elena. </a:t>
            </a:r>
            <a:r>
              <a:rPr lang="pt-BR" sz="1300" b="1" cap="small" dirty="0"/>
              <a:t>NOTIFICAÇÃO ESPONTÂNEA DE ERROS DE MEDICAÇÃO EM HOSPOTAL UNIVERSITÁRIO PEDIATRICO</a:t>
            </a:r>
            <a:r>
              <a:rPr lang="pt-BR" sz="1300" cap="small" dirty="0"/>
              <a:t>. São </a:t>
            </a:r>
            <a:r>
              <a:rPr lang="pt-BR" sz="1300" cap="small" dirty="0" err="1"/>
              <a:t>paulo</a:t>
            </a:r>
            <a:r>
              <a:rPr lang="pt-BR" sz="1300" cap="small" dirty="0"/>
              <a:t>: 2011.</a:t>
            </a:r>
            <a:endParaRPr lang="pt-BR" sz="1300" dirty="0"/>
          </a:p>
          <a:p>
            <a:r>
              <a:rPr lang="pt-BR" sz="1300" cap="small" dirty="0"/>
              <a:t> </a:t>
            </a:r>
            <a:endParaRPr lang="pt-BR" sz="1300" dirty="0"/>
          </a:p>
          <a:p>
            <a:r>
              <a:rPr lang="pt-BR" sz="1300" cap="small" dirty="0" err="1"/>
              <a:t>Brennan</a:t>
            </a:r>
            <a:r>
              <a:rPr lang="pt-BR" sz="1300" cap="small" dirty="0"/>
              <a:t>, t. a, </a:t>
            </a:r>
            <a:r>
              <a:rPr lang="pt-BR" sz="1300" cap="small" dirty="0" err="1"/>
              <a:t>Leape</a:t>
            </a:r>
            <a:r>
              <a:rPr lang="pt-BR" sz="1300" cap="small" dirty="0"/>
              <a:t>, L.L., </a:t>
            </a:r>
            <a:r>
              <a:rPr lang="pt-BR" sz="1300" cap="small" dirty="0" err="1"/>
              <a:t>Laird</a:t>
            </a:r>
            <a:r>
              <a:rPr lang="pt-BR" sz="1300" cap="small" dirty="0"/>
              <a:t>, N. M., </a:t>
            </a:r>
            <a:r>
              <a:rPr lang="pt-BR" sz="1300" cap="small" dirty="0" err="1"/>
              <a:t>Hebert</a:t>
            </a:r>
            <a:r>
              <a:rPr lang="pt-BR" sz="1300" cap="small" dirty="0"/>
              <a:t>, L., </a:t>
            </a:r>
            <a:r>
              <a:rPr lang="pt-BR" sz="1300" cap="small" dirty="0" err="1"/>
              <a:t>Localio</a:t>
            </a:r>
            <a:r>
              <a:rPr lang="pt-BR" sz="1300" cap="small" dirty="0"/>
              <a:t>, A.R., </a:t>
            </a:r>
            <a:r>
              <a:rPr lang="pt-BR" sz="1300" cap="small" dirty="0" err="1"/>
              <a:t>Lawthers</a:t>
            </a:r>
            <a:r>
              <a:rPr lang="pt-BR" sz="1300" cap="small" dirty="0"/>
              <a:t>, A.G., </a:t>
            </a:r>
            <a:r>
              <a:rPr lang="pt-BR" sz="1300" cap="small" dirty="0" err="1"/>
              <a:t>Newhouse</a:t>
            </a:r>
            <a:r>
              <a:rPr lang="pt-BR" sz="1300" cap="small" dirty="0"/>
              <a:t>, J.P., </a:t>
            </a:r>
            <a:r>
              <a:rPr lang="pt-BR" sz="1300" cap="small" dirty="0" err="1"/>
              <a:t>Weiler</a:t>
            </a:r>
            <a:r>
              <a:rPr lang="pt-BR" sz="1300" cap="small" dirty="0"/>
              <a:t>, P.C., &amp; </a:t>
            </a:r>
            <a:r>
              <a:rPr lang="pt-BR" sz="1300" cap="small" dirty="0" err="1"/>
              <a:t>Hiatt</a:t>
            </a:r>
            <a:r>
              <a:rPr lang="pt-BR" sz="1300" cap="small" dirty="0"/>
              <a:t>, h. h. (2004). </a:t>
            </a:r>
            <a:r>
              <a:rPr lang="pt-BR" sz="1300" b="1" cap="small" dirty="0" err="1"/>
              <a:t>Incidence</a:t>
            </a:r>
            <a:r>
              <a:rPr lang="pt-BR" sz="1300" b="1" cap="small" dirty="0"/>
              <a:t> </a:t>
            </a:r>
            <a:r>
              <a:rPr lang="pt-BR" sz="1300" b="1" cap="small" dirty="0" err="1"/>
              <a:t>of</a:t>
            </a:r>
            <a:r>
              <a:rPr lang="pt-BR" sz="1300" b="1" cap="small" dirty="0"/>
              <a:t> adverse </a:t>
            </a:r>
            <a:r>
              <a:rPr lang="pt-BR" sz="1300" b="1" cap="small" dirty="0" err="1"/>
              <a:t>events</a:t>
            </a:r>
            <a:r>
              <a:rPr lang="pt-BR" sz="1300" b="1" cap="small" dirty="0"/>
              <a:t> </a:t>
            </a:r>
            <a:r>
              <a:rPr lang="pt-BR" sz="1300" b="1" cap="small" dirty="0" err="1"/>
              <a:t>and</a:t>
            </a:r>
            <a:r>
              <a:rPr lang="pt-BR" sz="1300" b="1" cap="small" dirty="0"/>
              <a:t> </a:t>
            </a:r>
            <a:r>
              <a:rPr lang="pt-BR" sz="1300" b="1" cap="small" dirty="0" err="1"/>
              <a:t>negligence</a:t>
            </a:r>
            <a:r>
              <a:rPr lang="pt-BR" sz="1300" b="1" cap="small" dirty="0"/>
              <a:t> in </a:t>
            </a:r>
            <a:r>
              <a:rPr lang="pt-BR" sz="1300" b="1" cap="small" dirty="0" err="1"/>
              <a:t>hospitalized</a:t>
            </a:r>
            <a:r>
              <a:rPr lang="pt-BR" sz="1300" b="1" cap="small" dirty="0"/>
              <a:t> </a:t>
            </a:r>
            <a:r>
              <a:rPr lang="pt-BR" sz="1300" b="1" cap="small" dirty="0" err="1"/>
              <a:t>patients</a:t>
            </a:r>
            <a:r>
              <a:rPr lang="pt-BR" sz="1300" b="1" cap="small" dirty="0"/>
              <a:t>: </a:t>
            </a:r>
            <a:r>
              <a:rPr lang="pt-BR" sz="1300" b="1" cap="small" dirty="0" err="1"/>
              <a:t>results</a:t>
            </a:r>
            <a:r>
              <a:rPr lang="pt-BR" sz="1300" b="1" cap="small" dirty="0"/>
              <a:t> </a:t>
            </a:r>
            <a:r>
              <a:rPr lang="pt-BR" sz="1300" b="1" cap="small" dirty="0" err="1"/>
              <a:t>of</a:t>
            </a:r>
            <a:r>
              <a:rPr lang="pt-BR" sz="1300" b="1" cap="small" dirty="0"/>
              <a:t> </a:t>
            </a:r>
            <a:r>
              <a:rPr lang="pt-BR" sz="1300" b="1" cap="small" dirty="0" err="1"/>
              <a:t>the</a:t>
            </a:r>
            <a:r>
              <a:rPr lang="pt-BR" sz="1300" b="1" cap="small" dirty="0"/>
              <a:t> Harvard Medical </a:t>
            </a:r>
            <a:r>
              <a:rPr lang="pt-BR" sz="1300" b="1" cap="small" dirty="0" err="1"/>
              <a:t>Practice</a:t>
            </a:r>
            <a:r>
              <a:rPr lang="pt-BR" sz="1300" b="1" cap="small" dirty="0"/>
              <a:t> </a:t>
            </a:r>
            <a:r>
              <a:rPr lang="pt-BR" sz="1300" b="1" cap="small" dirty="0" err="1"/>
              <a:t>Study</a:t>
            </a:r>
            <a:r>
              <a:rPr lang="pt-BR" sz="1300" b="1" cap="small" dirty="0"/>
              <a:t> I</a:t>
            </a:r>
            <a:r>
              <a:rPr lang="pt-BR" sz="1300" cap="small" dirty="0"/>
              <a:t>. 1991. Qual. </a:t>
            </a:r>
            <a:r>
              <a:rPr lang="pt-BR" sz="1300" cap="small" dirty="0" err="1"/>
              <a:t>Saf</a:t>
            </a:r>
            <a:r>
              <a:rPr lang="pt-BR" sz="1300" cap="small" dirty="0"/>
              <a:t> Health </a:t>
            </a:r>
            <a:r>
              <a:rPr lang="pt-BR" sz="1300" cap="small" dirty="0" err="1"/>
              <a:t>Care</a:t>
            </a:r>
            <a:r>
              <a:rPr lang="pt-BR" sz="1300" cap="small" dirty="0"/>
              <a:t> 13, 145-151.</a:t>
            </a:r>
            <a:endParaRPr lang="pt-BR" sz="1300" dirty="0"/>
          </a:p>
          <a:p>
            <a:r>
              <a:rPr lang="pt-BR" sz="1300" cap="small" dirty="0"/>
              <a:t> </a:t>
            </a:r>
            <a:endParaRPr lang="pt-BR" sz="1300" dirty="0"/>
          </a:p>
          <a:p>
            <a:r>
              <a:rPr lang="pt-BR" sz="1300" cap="small" dirty="0"/>
              <a:t>BUTTON, Profa. Dra. Vera Lúcia da Silveira </a:t>
            </a:r>
            <a:r>
              <a:rPr lang="pt-BR" sz="1300" cap="small" dirty="0" err="1"/>
              <a:t>Nante</a:t>
            </a:r>
            <a:r>
              <a:rPr lang="pt-BR" sz="1300" cap="small" dirty="0"/>
              <a:t>. </a:t>
            </a:r>
            <a:r>
              <a:rPr lang="pt-BR" sz="1300" b="1" cap="small" dirty="0"/>
              <a:t>Dispositivos de infusão. </a:t>
            </a:r>
            <a:r>
              <a:rPr lang="pt-BR" sz="1300" cap="small" dirty="0"/>
              <a:t>UNICAMP. Campinas – SP, 2012.</a:t>
            </a:r>
            <a:endParaRPr lang="pt-BR" sz="1300" dirty="0"/>
          </a:p>
          <a:p>
            <a:r>
              <a:rPr lang="pt-BR" sz="1300" cap="small" dirty="0"/>
              <a:t> </a:t>
            </a:r>
            <a:endParaRPr lang="pt-BR" sz="1300" dirty="0"/>
          </a:p>
          <a:p>
            <a:r>
              <a:rPr lang="pt-BR" sz="1300" cap="small" dirty="0"/>
              <a:t>JUNIOR, Álvaro Martins da Silva. </a:t>
            </a:r>
            <a:r>
              <a:rPr lang="pt-BR" sz="1300" b="1" cap="small" dirty="0"/>
              <a:t>SISTEMA PARA AVALIAÇÃO DA FUNCIONALIDADE DE BOMBAS DE INFUSÃO</a:t>
            </a:r>
            <a:r>
              <a:rPr lang="pt-BR" sz="1300" cap="small" dirty="0"/>
              <a:t>. </a:t>
            </a:r>
            <a:r>
              <a:rPr lang="pt-BR" sz="1300" cap="small" dirty="0" err="1"/>
              <a:t>Florianopolis</a:t>
            </a:r>
            <a:r>
              <a:rPr lang="pt-BR" sz="1300" cap="small" dirty="0"/>
              <a:t>: 2004</a:t>
            </a:r>
            <a:r>
              <a:rPr lang="pt-BR" sz="1300" cap="small" dirty="0" smtClean="0"/>
              <a:t>.</a:t>
            </a:r>
            <a:endParaRPr lang="pt-BR" sz="1300" dirty="0"/>
          </a:p>
        </p:txBody>
      </p:sp>
      <p:sp>
        <p:nvSpPr>
          <p:cNvPr id="9" name="Retângulo: Cantos Arredondados 10">
            <a:extLst>
              <a:ext uri="{FF2B5EF4-FFF2-40B4-BE49-F238E27FC236}">
                <a16:creationId xmlns:a16="http://schemas.microsoft.com/office/drawing/2014/main" xmlns="" id="{0D6F65B8-928E-4972-9267-3BC2539D7A8F}"/>
              </a:ext>
            </a:extLst>
          </p:cNvPr>
          <p:cNvSpPr/>
          <p:nvPr/>
        </p:nvSpPr>
        <p:spPr>
          <a:xfrm>
            <a:off x="3044757" y="80963"/>
            <a:ext cx="5196192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Referências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3634439152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B14FA0E5-8A12-488E-B5F2-E92DA1CAE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519"/>
            <a:ext cx="12192000" cy="63448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10E25F71-AAD0-474E-91CA-649C7CA35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63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004EC86A-0B95-43AB-8715-7C8DD8FBA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" y="196277"/>
            <a:ext cx="1736436" cy="623336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xmlns="" id="{869E8FE1-BAE8-4A36-A19B-B26ED2D7A23A}"/>
              </a:ext>
            </a:extLst>
          </p:cNvPr>
          <p:cNvSpPr txBox="1">
            <a:spLocks/>
          </p:cNvSpPr>
          <p:nvPr/>
        </p:nvSpPr>
        <p:spPr>
          <a:xfrm>
            <a:off x="1775074" y="1477876"/>
            <a:ext cx="9144000" cy="46839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cap="small" dirty="0"/>
              <a:t>LEAPE, L. L., BATES, D. W., CULLEN, D. J., COOPER, J., DEMONACO, H. J., GALLIVAN, T., HALLISEY, R., IVES, J., LAIRD, N., LAFFEL, G., &amp; . (1995). </a:t>
            </a:r>
            <a:r>
              <a:rPr lang="pt-BR" sz="1400" b="1" cap="small" dirty="0"/>
              <a:t>Systems </a:t>
            </a:r>
            <a:r>
              <a:rPr lang="pt-BR" sz="1400" b="1" cap="small" dirty="0" err="1"/>
              <a:t>analysis</a:t>
            </a:r>
            <a:r>
              <a:rPr lang="pt-BR" sz="1400" b="1" cap="small" dirty="0"/>
              <a:t> </a:t>
            </a:r>
            <a:r>
              <a:rPr lang="pt-BR" sz="1400" b="1" cap="small" dirty="0" err="1"/>
              <a:t>of</a:t>
            </a:r>
            <a:r>
              <a:rPr lang="pt-BR" sz="1400" b="1" cap="small" dirty="0"/>
              <a:t> adverse </a:t>
            </a:r>
            <a:r>
              <a:rPr lang="pt-BR" sz="1400" b="1" cap="small" dirty="0" err="1"/>
              <a:t>drug</a:t>
            </a:r>
            <a:r>
              <a:rPr lang="pt-BR" sz="1400" b="1" cap="small" dirty="0"/>
              <a:t> </a:t>
            </a:r>
            <a:r>
              <a:rPr lang="pt-BR" sz="1400" b="1" cap="small" dirty="0" err="1"/>
              <a:t>events</a:t>
            </a:r>
            <a:r>
              <a:rPr lang="pt-BR" sz="1400" cap="small" dirty="0"/>
              <a:t>. ADE </a:t>
            </a:r>
            <a:r>
              <a:rPr lang="pt-BR" sz="1400" cap="small" dirty="0" err="1"/>
              <a:t>Prevention</a:t>
            </a:r>
            <a:r>
              <a:rPr lang="pt-BR" sz="1400" cap="small" dirty="0"/>
              <a:t> </a:t>
            </a:r>
            <a:r>
              <a:rPr lang="pt-BR" sz="1400" cap="small" dirty="0" err="1"/>
              <a:t>Study</a:t>
            </a:r>
            <a:r>
              <a:rPr lang="pt-BR" sz="1400" cap="small" dirty="0"/>
              <a:t> </a:t>
            </a:r>
            <a:r>
              <a:rPr lang="pt-BR" sz="1400" cap="small" dirty="0" err="1"/>
              <a:t>Group</a:t>
            </a:r>
            <a:r>
              <a:rPr lang="pt-BR" sz="1400" cap="small" dirty="0"/>
              <a:t>. JAMA 274, 35-43.</a:t>
            </a:r>
            <a:endParaRPr lang="pt-BR" sz="1400" dirty="0"/>
          </a:p>
          <a:p>
            <a:r>
              <a:rPr lang="pt-BR" sz="1400" cap="small" dirty="0"/>
              <a:t> </a:t>
            </a:r>
            <a:r>
              <a:rPr lang="pt-BR" sz="1400" b="1" cap="small" dirty="0" err="1"/>
              <a:t>pumps</a:t>
            </a:r>
            <a:r>
              <a:rPr lang="pt-BR" sz="1400" cap="small" dirty="0"/>
              <a:t>. Prof. Nurse 15, 382-384.</a:t>
            </a:r>
            <a:endParaRPr lang="pt-BR" sz="1400" dirty="0"/>
          </a:p>
          <a:p>
            <a:endParaRPr lang="pt-BR" sz="1400" cap="small" dirty="0" smtClean="0"/>
          </a:p>
          <a:p>
            <a:r>
              <a:rPr lang="pt-BR" sz="1400" cap="small" dirty="0" smtClean="0"/>
              <a:t>LEAPE</a:t>
            </a:r>
            <a:r>
              <a:rPr lang="pt-BR" sz="1400" cap="small" dirty="0"/>
              <a:t>, L. L., </a:t>
            </a:r>
            <a:r>
              <a:rPr lang="pt-BR" sz="1400" cap="small" dirty="0" err="1"/>
              <a:t>Lawthers</a:t>
            </a:r>
            <a:r>
              <a:rPr lang="pt-BR" sz="1400" cap="small" dirty="0"/>
              <a:t>, A. G., BRENNAN, T. A., &amp; JOHNSON, W. G. (1993). </a:t>
            </a:r>
            <a:r>
              <a:rPr lang="pt-BR" sz="1400" b="1" cap="small" dirty="0" err="1"/>
              <a:t>Preventing</a:t>
            </a:r>
            <a:r>
              <a:rPr lang="pt-BR" sz="1400" b="1" cap="small" dirty="0"/>
              <a:t> medical </a:t>
            </a:r>
            <a:r>
              <a:rPr lang="pt-BR" sz="1400" b="1" cap="small" dirty="0" err="1"/>
              <a:t>injury</a:t>
            </a:r>
            <a:r>
              <a:rPr lang="pt-BR" sz="1400" cap="small" dirty="0"/>
              <a:t>. QRB Qual Ver. Bull. 19, 144-149.</a:t>
            </a:r>
            <a:endParaRPr lang="pt-BR" sz="1400" dirty="0"/>
          </a:p>
          <a:p>
            <a:r>
              <a:rPr lang="pt-BR" sz="1400" cap="small" dirty="0"/>
              <a:t> </a:t>
            </a:r>
            <a:endParaRPr lang="pt-BR" sz="1400" dirty="0"/>
          </a:p>
          <a:p>
            <a:r>
              <a:rPr lang="pt-BR" sz="1400" cap="small" dirty="0"/>
              <a:t>Quinn, C. (2000). </a:t>
            </a:r>
            <a:r>
              <a:rPr lang="pt-BR" sz="1400" b="1" cap="small" dirty="0" err="1"/>
              <a:t>Infusion</a:t>
            </a:r>
            <a:r>
              <a:rPr lang="pt-BR" sz="1400" b="1" cap="small" dirty="0"/>
              <a:t> </a:t>
            </a:r>
            <a:r>
              <a:rPr lang="pt-BR" sz="1400" b="1" cap="small" dirty="0" err="1"/>
              <a:t>devices</a:t>
            </a:r>
            <a:r>
              <a:rPr lang="pt-BR" sz="1400" b="1" cap="small" dirty="0"/>
              <a:t>: </a:t>
            </a:r>
            <a:r>
              <a:rPr lang="pt-BR" sz="1400" b="1" cap="small" dirty="0" err="1"/>
              <a:t>risks</a:t>
            </a:r>
            <a:r>
              <a:rPr lang="pt-BR" sz="1400" b="1" cap="small" dirty="0"/>
              <a:t>, </a:t>
            </a:r>
            <a:r>
              <a:rPr lang="pt-BR" sz="1400" b="1" cap="small" dirty="0" err="1"/>
              <a:t>functions</a:t>
            </a:r>
            <a:r>
              <a:rPr lang="pt-BR" sz="1400" b="1" cap="small" dirty="0"/>
              <a:t> </a:t>
            </a:r>
            <a:r>
              <a:rPr lang="pt-BR" sz="1400" b="1" cap="small" dirty="0" err="1"/>
              <a:t>and</a:t>
            </a:r>
            <a:r>
              <a:rPr lang="pt-BR" sz="1400" b="1" cap="small" dirty="0"/>
              <a:t> management</a:t>
            </a:r>
            <a:r>
              <a:rPr lang="pt-BR" sz="1400" cap="small" dirty="0"/>
              <a:t>, </a:t>
            </a:r>
            <a:r>
              <a:rPr lang="pt-BR" sz="1400" dirty="0" err="1"/>
              <a:t>Nurs</a:t>
            </a:r>
            <a:r>
              <a:rPr lang="pt-BR" sz="1400" dirty="0"/>
              <a:t>, Stand. 14, 35-41.</a:t>
            </a:r>
          </a:p>
          <a:p>
            <a:r>
              <a:rPr lang="pt-BR" sz="1400" dirty="0"/>
              <a:t> </a:t>
            </a:r>
          </a:p>
          <a:p>
            <a:r>
              <a:rPr lang="pt-BR" sz="1400" cap="small" dirty="0"/>
              <a:t>RUFINO, Nelson Murilo de O. </a:t>
            </a:r>
            <a:r>
              <a:rPr lang="pt-BR" sz="1400" b="1" cap="small" dirty="0"/>
              <a:t>SEGURANÇA EM REDES SEM FIO</a:t>
            </a:r>
            <a:r>
              <a:rPr lang="pt-BR" sz="1400" cap="small" dirty="0"/>
              <a:t>. 4º Ed. Rio de Janeiro: </a:t>
            </a:r>
            <a:r>
              <a:rPr lang="pt-BR" sz="1400" cap="small" dirty="0" err="1"/>
              <a:t>Novatec</a:t>
            </a:r>
            <a:r>
              <a:rPr lang="pt-BR" sz="1400" cap="small" dirty="0"/>
              <a:t>, 2018.</a:t>
            </a:r>
            <a:endParaRPr lang="pt-BR" sz="1400" dirty="0"/>
          </a:p>
          <a:p>
            <a:r>
              <a:rPr lang="pt-BR" sz="1400" dirty="0"/>
              <a:t> </a:t>
            </a:r>
          </a:p>
          <a:p>
            <a:r>
              <a:rPr lang="pt-BR" sz="1400" cap="small" dirty="0"/>
              <a:t>TORELLY, </a:t>
            </a:r>
            <a:r>
              <a:rPr lang="pt-BR" sz="1400" cap="small" dirty="0" err="1"/>
              <a:t>Ethel</a:t>
            </a:r>
            <a:r>
              <a:rPr lang="pt-BR" sz="1400" cap="small" dirty="0"/>
              <a:t> Maris </a:t>
            </a:r>
            <a:r>
              <a:rPr lang="pt-BR" sz="1400" cap="small" dirty="0" err="1"/>
              <a:t>Schroder</a:t>
            </a:r>
            <a:r>
              <a:rPr lang="pt-BR" sz="1400" cap="small" dirty="0"/>
              <a:t>. </a:t>
            </a:r>
            <a:r>
              <a:rPr lang="pt-BR" sz="1400" b="1" cap="small" dirty="0"/>
              <a:t>Avaliação da efetividade, Custos e Eventos Adversos de Bombas de Infusão de Medicamentos: Um Ensaio Clinico Randomizado</a:t>
            </a:r>
            <a:r>
              <a:rPr lang="pt-BR" sz="1400" cap="small" dirty="0"/>
              <a:t>. Dissertação de Mestrado, Universidade federal do Rio Grande do Sul. Porto Alegre, 2009.</a:t>
            </a:r>
            <a:endParaRPr lang="pt-BR" sz="1400" dirty="0"/>
          </a:p>
          <a:p>
            <a:r>
              <a:rPr lang="pt-BR" sz="1400" cap="small" dirty="0"/>
              <a:t> </a:t>
            </a:r>
            <a:endParaRPr lang="pt-BR" sz="1400" dirty="0"/>
          </a:p>
          <a:p>
            <a:r>
              <a:rPr lang="pt-BR" sz="1400" cap="small" dirty="0"/>
              <a:t>Williams, C. &amp; </a:t>
            </a:r>
            <a:r>
              <a:rPr lang="pt-BR" sz="1400" cap="small" dirty="0" err="1"/>
              <a:t>Lefever</a:t>
            </a:r>
            <a:r>
              <a:rPr lang="pt-BR" sz="1400" cap="small" dirty="0"/>
              <a:t>, J. (2000). </a:t>
            </a:r>
            <a:r>
              <a:rPr lang="pt-BR" sz="1400" b="1" cap="small" dirty="0" err="1"/>
              <a:t>Reducing</a:t>
            </a:r>
            <a:r>
              <a:rPr lang="pt-BR" sz="1400" b="1" cap="small" dirty="0"/>
              <a:t> </a:t>
            </a:r>
            <a:r>
              <a:rPr lang="pt-BR" sz="1400" b="1" cap="small" dirty="0" err="1"/>
              <a:t>the</a:t>
            </a:r>
            <a:r>
              <a:rPr lang="pt-BR" sz="1400" b="1" cap="small" dirty="0"/>
              <a:t> </a:t>
            </a:r>
            <a:r>
              <a:rPr lang="pt-BR" sz="1400" b="1" cap="small" dirty="0" err="1"/>
              <a:t>risk</a:t>
            </a:r>
            <a:r>
              <a:rPr lang="pt-BR" sz="1400" b="1" cap="small" dirty="0"/>
              <a:t> </a:t>
            </a:r>
            <a:r>
              <a:rPr lang="pt-BR" sz="1400" b="1" cap="small" dirty="0" err="1"/>
              <a:t>of</a:t>
            </a:r>
            <a:r>
              <a:rPr lang="pt-BR" sz="1400" b="1" cap="small" dirty="0"/>
              <a:t> </a:t>
            </a:r>
            <a:r>
              <a:rPr lang="pt-BR" sz="1400" b="1" cap="small" dirty="0" err="1"/>
              <a:t>user</a:t>
            </a:r>
            <a:r>
              <a:rPr lang="pt-BR" sz="1400" b="1" cap="small" dirty="0"/>
              <a:t> </a:t>
            </a:r>
            <a:r>
              <a:rPr lang="pt-BR" sz="1400" b="1" cap="small" dirty="0" err="1"/>
              <a:t>error</a:t>
            </a:r>
            <a:r>
              <a:rPr lang="pt-BR" sz="1400" b="1" cap="small" dirty="0"/>
              <a:t> </a:t>
            </a:r>
            <a:r>
              <a:rPr lang="pt-BR" sz="1400" b="1" cap="small" dirty="0" err="1"/>
              <a:t>with</a:t>
            </a:r>
            <a:r>
              <a:rPr lang="pt-BR" sz="1400" b="1" cap="small" dirty="0"/>
              <a:t> </a:t>
            </a:r>
            <a:r>
              <a:rPr lang="pt-BR" sz="1400" b="1" cap="small" dirty="0" err="1"/>
              <a:t>infusion</a:t>
            </a:r>
            <a:r>
              <a:rPr lang="pt-BR" sz="1400" b="1" cap="small" dirty="0"/>
              <a:t> </a:t>
            </a:r>
            <a:r>
              <a:rPr lang="pt-BR" sz="1400" b="1" cap="small" dirty="0" err="1"/>
              <a:t>pumps</a:t>
            </a:r>
            <a:r>
              <a:rPr lang="pt-BR" sz="1400" cap="small" dirty="0"/>
              <a:t>. Prof. Nurse 15, 382-384.</a:t>
            </a:r>
            <a:endParaRPr lang="pt-BR" sz="1400" dirty="0"/>
          </a:p>
        </p:txBody>
      </p:sp>
      <p:sp>
        <p:nvSpPr>
          <p:cNvPr id="9" name="Retângulo: Cantos Arredondados 10">
            <a:extLst>
              <a:ext uri="{FF2B5EF4-FFF2-40B4-BE49-F238E27FC236}">
                <a16:creationId xmlns:a16="http://schemas.microsoft.com/office/drawing/2014/main" xmlns="" id="{0D6F65B8-928E-4972-9267-3BC2539D7A8F}"/>
              </a:ext>
            </a:extLst>
          </p:cNvPr>
          <p:cNvSpPr/>
          <p:nvPr/>
        </p:nvSpPr>
        <p:spPr>
          <a:xfrm>
            <a:off x="3044757" y="80963"/>
            <a:ext cx="5196192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Referências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169455920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352DAC99-3BC5-4A6F-A054-822A7CF45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8565" y="1268963"/>
            <a:ext cx="7594870" cy="3774496"/>
          </a:xfrm>
        </p:spPr>
        <p:txBody>
          <a:bodyPr>
            <a:normAutofit fontScale="92500" lnSpcReduction="10000"/>
          </a:bodyPr>
          <a:lstStyle/>
          <a:p>
            <a:pPr marL="685800" indent="-685800" algn="l">
              <a:buFont typeface="Wingdings" panose="05000000000000000000" pitchFamily="2" charset="2"/>
              <a:buChar char="Ø"/>
            </a:pPr>
            <a:endParaRPr lang="pt-BR" sz="4000" dirty="0"/>
          </a:p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pt-BR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ALESSANDRO  DOS </a:t>
            </a:r>
            <a:r>
              <a:rPr lang="pt-BR" sz="4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SANTOS</a:t>
            </a:r>
          </a:p>
          <a:p>
            <a:pPr marL="685800" indent="-685800" algn="l">
              <a:buFont typeface="Wingdings" panose="05000000000000000000" pitchFamily="2" charset="2"/>
              <a:buChar char="Ø"/>
            </a:pPr>
            <a:endParaRPr lang="pt-BR" sz="40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pt-BR" sz="4800" b="1" u="sng" cap="all" dirty="0" err="1"/>
              <a:t>josimar</a:t>
            </a:r>
            <a:r>
              <a:rPr lang="pt-BR" sz="4800" b="1" u="sng" cap="all" dirty="0"/>
              <a:t> dos santos </a:t>
            </a:r>
            <a:r>
              <a:rPr lang="pt-BR" sz="4800" b="1" u="sng" cap="all" dirty="0" smtClean="0"/>
              <a:t>lima</a:t>
            </a:r>
          </a:p>
          <a:p>
            <a:pPr marL="685800" indent="-685800" algn="l">
              <a:buFont typeface="Wingdings" panose="05000000000000000000" pitchFamily="2" charset="2"/>
              <a:buChar char="Ø"/>
            </a:pPr>
            <a:endParaRPr lang="pt-BR" sz="4800" b="1" u="sng" cap="all" dirty="0"/>
          </a:p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pt-BR" sz="4800" b="1" u="sng" cap="all" dirty="0" err="1"/>
              <a:t>nilson</a:t>
            </a:r>
            <a:r>
              <a:rPr lang="pt-BR" sz="4800" b="1" u="sng" cap="all" dirty="0"/>
              <a:t> </a:t>
            </a:r>
            <a:r>
              <a:rPr lang="pt-BR" sz="4800" b="1" u="sng" cap="all" dirty="0" err="1"/>
              <a:t>alves</a:t>
            </a:r>
            <a:r>
              <a:rPr lang="pt-BR" sz="4800" b="1" u="sng" cap="all" dirty="0"/>
              <a:t> da silva</a:t>
            </a:r>
          </a:p>
          <a:p>
            <a:pPr marL="685800" indent="-685800" algn="l">
              <a:buFont typeface="Wingdings" panose="05000000000000000000" pitchFamily="2" charset="2"/>
              <a:buChar char="Ø"/>
            </a:pPr>
            <a:endParaRPr lang="pt-BR" sz="4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8317D869-25B3-40CA-B211-006631DAF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632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B14FA0E5-8A12-488E-B5F2-E92DA1CAE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1674"/>
            <a:ext cx="12192000" cy="10763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004EC86A-0B95-43AB-8715-7C8DD8FBA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" y="196272"/>
            <a:ext cx="1736436" cy="623336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D6E05337-EC37-4D0D-B20C-F6DE62C14B1E}"/>
              </a:ext>
            </a:extLst>
          </p:cNvPr>
          <p:cNvSpPr/>
          <p:nvPr/>
        </p:nvSpPr>
        <p:spPr>
          <a:xfrm>
            <a:off x="3951051" y="80963"/>
            <a:ext cx="4289898" cy="91440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/>
              <a:t>EQUIPE</a:t>
            </a:r>
          </a:p>
        </p:txBody>
      </p:sp>
    </p:spTree>
    <p:extLst>
      <p:ext uri="{BB962C8B-B14F-4D97-AF65-F5344CB8AC3E}">
        <p14:creationId xmlns:p14="http://schemas.microsoft.com/office/powerpoint/2010/main" val="34739102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B14FA0E5-8A12-488E-B5F2-E92DA1CAE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519"/>
            <a:ext cx="12192000" cy="63448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10E25F71-AAD0-474E-91CA-649C7CA35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63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004EC86A-0B95-43AB-8715-7C8DD8FBA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" y="196277"/>
            <a:ext cx="1736436" cy="623336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xmlns="" id="{869E8FE1-BAE8-4A36-A19B-B26ED2D7A23A}"/>
              </a:ext>
            </a:extLst>
          </p:cNvPr>
          <p:cNvSpPr txBox="1">
            <a:spLocks/>
          </p:cNvSpPr>
          <p:nvPr/>
        </p:nvSpPr>
        <p:spPr>
          <a:xfrm>
            <a:off x="906856" y="1585951"/>
            <a:ext cx="10416926" cy="4127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200" dirty="0" smtClean="0"/>
              <a:t>80</a:t>
            </a:r>
            <a:r>
              <a:rPr lang="pt-BR" sz="2200" dirty="0"/>
              <a:t>% dos pacientes hospitalizados recebem algum tipo de terapia por </a:t>
            </a:r>
            <a:r>
              <a:rPr lang="pt-BR" sz="2200" dirty="0" smtClean="0"/>
              <a:t>infusão</a:t>
            </a:r>
            <a:endParaRPr lang="pt-BR" sz="2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200" dirty="0" smtClean="0"/>
              <a:t>Segundo </a:t>
            </a:r>
            <a:r>
              <a:rPr lang="pt-BR" sz="2200" dirty="0"/>
              <a:t>analises feitas em uma Unidade de terapia intensiva </a:t>
            </a:r>
            <a:r>
              <a:rPr lang="pt-BR" sz="2200" dirty="0" smtClean="0"/>
              <a:t>pediátrica, observa-se </a:t>
            </a:r>
            <a:r>
              <a:rPr lang="pt-BR" sz="2200" dirty="0"/>
              <a:t>que os principais foram: velocidade de infusão errada (25,0</a:t>
            </a:r>
            <a:r>
              <a:rPr lang="pt-BR" sz="2200" dirty="0" smtClean="0"/>
              <a:t>%)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200" dirty="0" smtClean="0"/>
              <a:t>totalizando </a:t>
            </a:r>
            <a:r>
              <a:rPr lang="pt-BR" sz="2200" dirty="0"/>
              <a:t>a maioria (57,5%) das </a:t>
            </a:r>
            <a:r>
              <a:rPr lang="pt-BR" sz="2200" dirty="0" smtClean="0"/>
              <a:t>notificações.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200" dirty="0" smtClean="0"/>
              <a:t>Destaca-se </a:t>
            </a:r>
            <a:r>
              <a:rPr lang="pt-BR" sz="2200" dirty="0"/>
              <a:t>que o principal tipo de erro, em 2007, foi a omissão de dose (29,2</a:t>
            </a:r>
            <a:r>
              <a:rPr lang="pt-BR" sz="2200" dirty="0" smtClean="0"/>
              <a:t>%)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200" dirty="0" smtClean="0"/>
              <a:t>em </a:t>
            </a:r>
            <a:r>
              <a:rPr lang="pt-BR" sz="2200" dirty="0"/>
              <a:t>2008, foi a velocidade de infusão errada (27,7</a:t>
            </a:r>
            <a:r>
              <a:rPr lang="pt-BR" sz="2200" dirty="0" smtClean="0"/>
              <a:t>%).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200" dirty="0" smtClean="0"/>
              <a:t>(</a:t>
            </a:r>
            <a:r>
              <a:rPr lang="pt-BR" sz="2200" dirty="0"/>
              <a:t>Universidade de Harvard) que 3,7% dos pacientes hospitalizados em New York sofreram algum evento adverso relacionado com a terapia de medicamentos em 1984.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200" dirty="0"/>
              <a:t>Estudando os ADE o Harvard </a:t>
            </a:r>
            <a:r>
              <a:rPr lang="pt-BR" sz="2200" dirty="0" err="1"/>
              <a:t>Medicate</a:t>
            </a:r>
            <a:r>
              <a:rPr lang="pt-BR" sz="2200" dirty="0"/>
              <a:t> </a:t>
            </a:r>
            <a:r>
              <a:rPr lang="pt-BR" sz="2200" dirty="0" err="1"/>
              <a:t>Patice</a:t>
            </a:r>
            <a:r>
              <a:rPr lang="pt-BR" sz="2200" dirty="0"/>
              <a:t> </a:t>
            </a:r>
            <a:r>
              <a:rPr lang="pt-BR" sz="2200" dirty="0" err="1"/>
              <a:t>Study</a:t>
            </a:r>
            <a:r>
              <a:rPr lang="pt-BR" sz="2200" dirty="0"/>
              <a:t> foi encontrado uma taxa de 6,5 eventos adversos em um total de 100 aplicações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BR" sz="2200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xmlns="" id="{0D6F65B8-928E-4972-9267-3BC2539D7A8F}"/>
              </a:ext>
            </a:extLst>
          </p:cNvPr>
          <p:cNvSpPr/>
          <p:nvPr/>
        </p:nvSpPr>
        <p:spPr>
          <a:xfrm>
            <a:off x="3044757" y="80963"/>
            <a:ext cx="5196192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INTRODUÇÃO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3739014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B14FA0E5-8A12-488E-B5F2-E92DA1CAE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1674"/>
            <a:ext cx="12192000" cy="107632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10E25F71-AAD0-474E-91CA-649C7CA35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63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004EC86A-0B95-43AB-8715-7C8DD8FBA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" y="196277"/>
            <a:ext cx="1736436" cy="623336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xmlns="" id="{869E8FE1-BAE8-4A36-A19B-B26ED2D7A23A}"/>
              </a:ext>
            </a:extLst>
          </p:cNvPr>
          <p:cNvSpPr txBox="1">
            <a:spLocks/>
          </p:cNvSpPr>
          <p:nvPr/>
        </p:nvSpPr>
        <p:spPr>
          <a:xfrm>
            <a:off x="1423985" y="1406244"/>
            <a:ext cx="9344030" cy="43754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 smtClean="0"/>
              <a:t>Estudar </a:t>
            </a:r>
            <a:r>
              <a:rPr lang="pt-BR" sz="2000" dirty="0"/>
              <a:t>as bombas de infusão e a sua </a:t>
            </a:r>
            <a:r>
              <a:rPr lang="pt-BR" sz="2000" dirty="0" smtClean="0"/>
              <a:t>eficácia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 smtClean="0"/>
              <a:t>Prevenção de Eventos Adversos (ADE)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 smtClean="0"/>
              <a:t>avaliar </a:t>
            </a:r>
            <a:r>
              <a:rPr lang="pt-BR" sz="2000" dirty="0"/>
              <a:t>os pontos bons e </a:t>
            </a:r>
            <a:r>
              <a:rPr lang="pt-BR" sz="2000" dirty="0" smtClean="0"/>
              <a:t>ruins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 smtClean="0"/>
              <a:t>comparação </a:t>
            </a:r>
            <a:r>
              <a:rPr lang="pt-BR" sz="2000" dirty="0"/>
              <a:t>com dispositivos de </a:t>
            </a:r>
            <a:r>
              <a:rPr lang="pt-BR" sz="2000" dirty="0" smtClean="0"/>
              <a:t>infusão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 smtClean="0"/>
              <a:t>foi </a:t>
            </a:r>
            <a:r>
              <a:rPr lang="pt-BR" sz="2000" dirty="0"/>
              <a:t>feita uma pesquisa de campo em um hospital que é referência para a cidade </a:t>
            </a:r>
            <a:r>
              <a:rPr lang="pt-BR" sz="2000"/>
              <a:t>de </a:t>
            </a:r>
            <a:r>
              <a:rPr lang="pt-BR" sz="2000" smtClean="0"/>
              <a:t>SantosNecessidade </a:t>
            </a:r>
            <a:r>
              <a:rPr lang="pt-BR" sz="2000" dirty="0" smtClean="0"/>
              <a:t>de um dispositivo faça infusão de medicamentos em uma pressão maior que a pressão sanguínea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 smtClean="0"/>
              <a:t>O </a:t>
            </a:r>
            <a:r>
              <a:rPr lang="pt-BR" sz="2000" dirty="0"/>
              <a:t>artigo apresenta uma bomba de infusão universal do tipo seringa utilizada em UTI (unidade de terapia intensiva) e outra bomba de infusão que é um protótipo controlado por um aplicativo </a:t>
            </a:r>
            <a:r>
              <a:rPr lang="pt-BR" sz="2000" dirty="0" err="1" smtClean="0"/>
              <a:t>android</a:t>
            </a:r>
            <a:r>
              <a:rPr lang="pt-BR" sz="2000" dirty="0" smtClean="0"/>
              <a:t>.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xmlns="" id="{0D6F65B8-928E-4972-9267-3BC2539D7A8F}"/>
              </a:ext>
            </a:extLst>
          </p:cNvPr>
          <p:cNvSpPr/>
          <p:nvPr/>
        </p:nvSpPr>
        <p:spPr>
          <a:xfrm>
            <a:off x="3497904" y="80963"/>
            <a:ext cx="5196192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RESUMO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9357975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B14FA0E5-8A12-488E-B5F2-E92DA1CAE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519"/>
            <a:ext cx="12192000" cy="63448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10E25F71-AAD0-474E-91CA-649C7CA35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63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004EC86A-0B95-43AB-8715-7C8DD8FBA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" y="196277"/>
            <a:ext cx="1736436" cy="623336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xmlns="" id="{869E8FE1-BAE8-4A36-A19B-B26ED2D7A23A}"/>
              </a:ext>
            </a:extLst>
          </p:cNvPr>
          <p:cNvSpPr txBox="1">
            <a:spLocks/>
          </p:cNvSpPr>
          <p:nvPr/>
        </p:nvSpPr>
        <p:spPr>
          <a:xfrm>
            <a:off x="1775074" y="1272603"/>
            <a:ext cx="9144000" cy="47716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200" dirty="0"/>
              <a:t>80% dos pacientes hospitalizados recebem algum tipo de terapia por </a:t>
            </a:r>
            <a:r>
              <a:rPr lang="pt-BR" sz="2200" dirty="0" smtClean="0"/>
              <a:t>infusão</a:t>
            </a:r>
            <a:endParaRPr lang="pt-BR" sz="22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200" dirty="0" smtClean="0"/>
              <a:t>O </a:t>
            </a:r>
            <a:r>
              <a:rPr lang="pt-BR" sz="2200" dirty="0" smtClean="0"/>
              <a:t>estudo do </a:t>
            </a:r>
            <a:r>
              <a:rPr lang="pt-BR" sz="2200" dirty="0"/>
              <a:t>Harvard </a:t>
            </a:r>
            <a:r>
              <a:rPr lang="pt-BR" sz="2200" dirty="0" err="1"/>
              <a:t>Medicate</a:t>
            </a:r>
            <a:r>
              <a:rPr lang="pt-BR" sz="2200" dirty="0"/>
              <a:t> </a:t>
            </a:r>
            <a:r>
              <a:rPr lang="pt-BR" sz="2200" dirty="0" err="1"/>
              <a:t>Patice</a:t>
            </a:r>
            <a:r>
              <a:rPr lang="pt-BR" sz="2200" dirty="0"/>
              <a:t> </a:t>
            </a:r>
            <a:r>
              <a:rPr lang="pt-BR" sz="2200" dirty="0" err="1" smtClean="0"/>
              <a:t>Study</a:t>
            </a:r>
            <a:r>
              <a:rPr lang="pt-BR" sz="2200" dirty="0" smtClean="0"/>
              <a:t> (Universidade de </a:t>
            </a:r>
            <a:r>
              <a:rPr lang="pt-BR" sz="2200" dirty="0"/>
              <a:t>Harvard</a:t>
            </a:r>
            <a:r>
              <a:rPr lang="pt-BR" sz="2200" dirty="0" smtClean="0"/>
              <a:t>) que </a:t>
            </a:r>
            <a:r>
              <a:rPr lang="pt-BR" sz="2200" dirty="0"/>
              <a:t>3,7% dos pacientes hospitalizados em New York sofreram algum evento adverso relacionado com a terapia de medicamentos em 1984. </a:t>
            </a:r>
            <a:endParaRPr lang="pt-BR" sz="22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200" dirty="0" smtClean="0"/>
              <a:t>Estudando </a:t>
            </a:r>
            <a:r>
              <a:rPr lang="pt-BR" sz="2200" dirty="0"/>
              <a:t>os ADE o Harvard </a:t>
            </a:r>
            <a:r>
              <a:rPr lang="pt-BR" sz="2200" dirty="0" err="1"/>
              <a:t>Medicate</a:t>
            </a:r>
            <a:r>
              <a:rPr lang="pt-BR" sz="2200" dirty="0"/>
              <a:t> </a:t>
            </a:r>
            <a:r>
              <a:rPr lang="pt-BR" sz="2200" dirty="0" err="1"/>
              <a:t>Patice</a:t>
            </a:r>
            <a:r>
              <a:rPr lang="pt-BR" sz="2200" dirty="0"/>
              <a:t> </a:t>
            </a:r>
            <a:r>
              <a:rPr lang="pt-BR" sz="2200" dirty="0" err="1"/>
              <a:t>Study</a:t>
            </a:r>
            <a:r>
              <a:rPr lang="pt-BR" sz="2200" dirty="0"/>
              <a:t> foi encontrado uma taxa de 6,5 eventos adversos em um total de 100 </a:t>
            </a:r>
            <a:r>
              <a:rPr lang="pt-BR" sz="2200" dirty="0" smtClean="0"/>
              <a:t>aplicações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BR" sz="2200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xmlns="" id="{0D6F65B8-928E-4972-9267-3BC2539D7A8F}"/>
              </a:ext>
            </a:extLst>
          </p:cNvPr>
          <p:cNvSpPr/>
          <p:nvPr/>
        </p:nvSpPr>
        <p:spPr>
          <a:xfrm>
            <a:off x="3044757" y="80963"/>
            <a:ext cx="5196192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INTRODUÇÃO</a:t>
            </a:r>
            <a:endParaRPr lang="pt-BR" sz="3200" b="1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xmlns="" id="{869E8FE1-BAE8-4A36-A19B-B26ED2D7A23A}"/>
              </a:ext>
            </a:extLst>
          </p:cNvPr>
          <p:cNvSpPr txBox="1">
            <a:spLocks/>
          </p:cNvSpPr>
          <p:nvPr/>
        </p:nvSpPr>
        <p:spPr>
          <a:xfrm>
            <a:off x="1775074" y="3768049"/>
            <a:ext cx="9144000" cy="1549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200" dirty="0" smtClean="0"/>
              <a:t>O </a:t>
            </a:r>
            <a:r>
              <a:rPr lang="pt-BR" sz="2200" dirty="0"/>
              <a:t>estudo de </a:t>
            </a:r>
            <a:r>
              <a:rPr lang="pt-BR" sz="2200" dirty="0" err="1"/>
              <a:t>Ethel</a:t>
            </a:r>
            <a:r>
              <a:rPr lang="pt-BR" sz="2200" dirty="0"/>
              <a:t> concluiu problema no uso de bombas de infusão, erro na prescrição de medicamento e programação da aplicação do medicamento (erro </a:t>
            </a:r>
            <a:r>
              <a:rPr lang="pt-BR" sz="2200" dirty="0" smtClean="0"/>
              <a:t>humano</a:t>
            </a:r>
            <a:r>
              <a:rPr lang="pt-BR" sz="2200" dirty="0"/>
              <a:t>) que é mais da metade dos erros constatados na coleta dos dados, estes erros podem oferecer sérios riscos a um paciente </a:t>
            </a:r>
            <a:r>
              <a:rPr lang="pt-BR" sz="2200" dirty="0" smtClean="0"/>
              <a:t>podendo </a:t>
            </a:r>
            <a:r>
              <a:rPr lang="pt-BR" sz="2200" dirty="0"/>
              <a:t>levar até ao </a:t>
            </a:r>
            <a:r>
              <a:rPr lang="pt-BR" sz="2200" dirty="0" smtClean="0"/>
              <a:t>óbito.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3699022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B14FA0E5-8A12-488E-B5F2-E92DA1CAE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519"/>
            <a:ext cx="12192000" cy="63448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10E25F71-AAD0-474E-91CA-649C7CA35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63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004EC86A-0B95-43AB-8715-7C8DD8FBA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" y="196277"/>
            <a:ext cx="1736436" cy="623336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xmlns="" id="{0D6F65B8-928E-4972-9267-3BC2539D7A8F}"/>
              </a:ext>
            </a:extLst>
          </p:cNvPr>
          <p:cNvSpPr/>
          <p:nvPr/>
        </p:nvSpPr>
        <p:spPr>
          <a:xfrm>
            <a:off x="3044757" y="80963"/>
            <a:ext cx="5196192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INTRODUÇÃO</a:t>
            </a:r>
            <a:endParaRPr lang="pt-BR" sz="32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24" y="1157289"/>
            <a:ext cx="4698513" cy="4739193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7068312" y="2095442"/>
            <a:ext cx="3438144" cy="777240"/>
          </a:xfrm>
          <a:prstGeom prst="rect">
            <a:avLst/>
          </a:prstGeom>
          <a:solidFill>
            <a:srgbClr val="7BA5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Sem Erros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7068312" y="2872682"/>
            <a:ext cx="3438144" cy="7772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Erro sem Prejuízos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7068312" y="3649922"/>
            <a:ext cx="3438144" cy="777240"/>
          </a:xfrm>
          <a:prstGeom prst="rect">
            <a:avLst/>
          </a:prstGeom>
          <a:solidFill>
            <a:srgbClr val="FFE6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Erro com Prejuízos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7068312" y="4427162"/>
            <a:ext cx="3438144" cy="777240"/>
          </a:xfrm>
          <a:prstGeom prst="rect">
            <a:avLst/>
          </a:prstGeom>
          <a:solidFill>
            <a:srgbClr val="86C6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Erro com Morte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03424" y="5819390"/>
            <a:ext cx="10385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/>
              <a:t>Fonte: 2001 direitos reservados a </a:t>
            </a:r>
            <a:r>
              <a:rPr lang="pt-BR" i="1" dirty="0" err="1"/>
              <a:t>n</a:t>
            </a:r>
            <a:r>
              <a:rPr lang="pt-BR" i="1" dirty="0" err="1" smtClean="0"/>
              <a:t>atinal</a:t>
            </a:r>
            <a:r>
              <a:rPr lang="pt-BR" i="1" dirty="0" smtClean="0"/>
              <a:t> </a:t>
            </a:r>
            <a:r>
              <a:rPr lang="pt-BR" i="1" dirty="0" err="1"/>
              <a:t>coordinating</a:t>
            </a:r>
            <a:r>
              <a:rPr lang="pt-BR" i="1" dirty="0"/>
              <a:t> </a:t>
            </a:r>
            <a:r>
              <a:rPr lang="pt-BR" i="1" dirty="0" err="1"/>
              <a:t>Council</a:t>
            </a:r>
            <a:r>
              <a:rPr lang="pt-BR" i="1" dirty="0"/>
              <a:t> for </a:t>
            </a:r>
            <a:r>
              <a:rPr lang="pt-BR" i="1" dirty="0" err="1"/>
              <a:t>medication</a:t>
            </a:r>
            <a:r>
              <a:rPr lang="pt-BR" i="1" dirty="0"/>
              <a:t> </a:t>
            </a:r>
            <a:r>
              <a:rPr lang="pt-BR" i="1" dirty="0" err="1"/>
              <a:t>error</a:t>
            </a:r>
            <a:r>
              <a:rPr lang="pt-BR" i="1" dirty="0"/>
              <a:t> </a:t>
            </a:r>
            <a:r>
              <a:rPr lang="pt-BR" i="1" dirty="0" err="1"/>
              <a:t>Peporting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Prevention</a:t>
            </a:r>
            <a:endParaRPr lang="pt-BR" i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82891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B14FA0E5-8A12-488E-B5F2-E92DA1CAE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519"/>
            <a:ext cx="12192000" cy="63448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10E25F71-AAD0-474E-91CA-649C7CA35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63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004EC86A-0B95-43AB-8715-7C8DD8FBA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" y="196277"/>
            <a:ext cx="1736436" cy="623336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xmlns="" id="{869E8FE1-BAE8-4A36-A19B-B26ED2D7A23A}"/>
              </a:ext>
            </a:extLst>
          </p:cNvPr>
          <p:cNvSpPr txBox="1">
            <a:spLocks/>
          </p:cNvSpPr>
          <p:nvPr/>
        </p:nvSpPr>
        <p:spPr>
          <a:xfrm>
            <a:off x="1775074" y="4561968"/>
            <a:ext cx="9144000" cy="1580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200" dirty="0"/>
              <a:t>O intervalo de tempo </a:t>
            </a:r>
            <a:r>
              <a:rPr lang="pt-BR" sz="2200" dirty="0" smtClean="0"/>
              <a:t>na </a:t>
            </a:r>
            <a:r>
              <a:rPr lang="pt-BR" sz="2200" dirty="0"/>
              <a:t>terapia convencional por meio de pílulas e dispositivos de infusão como o gravitacional não é o ideal, o intervalo de tempo entre tomar uma pílula e outra ou a intensidade do gotejamento que não é constante prejudica o paciente se comparado com a infusão de medicação aplicada por bomba de infusão. 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xmlns="" id="{0D6F65B8-928E-4972-9267-3BC2539D7A8F}"/>
              </a:ext>
            </a:extLst>
          </p:cNvPr>
          <p:cNvSpPr/>
          <p:nvPr/>
        </p:nvSpPr>
        <p:spPr>
          <a:xfrm>
            <a:off x="3044757" y="80963"/>
            <a:ext cx="5196192" cy="9144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APLICAÇÃO DE MEDICAMENTOS</a:t>
            </a:r>
            <a:endParaRPr lang="pt-BR" sz="3200" b="1" dirty="0"/>
          </a:p>
        </p:txBody>
      </p:sp>
      <p:pic>
        <p:nvPicPr>
          <p:cNvPr id="12" name="Imagem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190" y="2518792"/>
            <a:ext cx="3672759" cy="205110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xmlns="" id="{869E8FE1-BAE8-4A36-A19B-B26ED2D7A23A}"/>
              </a:ext>
            </a:extLst>
          </p:cNvPr>
          <p:cNvSpPr txBox="1">
            <a:spLocks/>
          </p:cNvSpPr>
          <p:nvPr/>
        </p:nvSpPr>
        <p:spPr>
          <a:xfrm>
            <a:off x="1775074" y="1157289"/>
            <a:ext cx="9144000" cy="1580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/>
              <a:t>A aplicação de medicamentos tradicionalmente é aplicada por meio oral, intravenosa por meio de seringa por motivo de custos baixos e também a falta de equipamentos adequados. Aplicações neste modelo tem uma deficiência que será mostrada no proximo gráfico a eficácia contra a aplicação ideal para o tratamento eficaz.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1970826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B14FA0E5-8A12-488E-B5F2-E92DA1CAE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519"/>
            <a:ext cx="12192000" cy="63448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10E25F71-AAD0-474E-91CA-649C7CA35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63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004EC86A-0B95-43AB-8715-7C8DD8FBA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" y="196277"/>
            <a:ext cx="1736436" cy="623336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xmlns="" id="{869E8FE1-BAE8-4A36-A19B-B26ED2D7A23A}"/>
              </a:ext>
            </a:extLst>
          </p:cNvPr>
          <p:cNvSpPr txBox="1">
            <a:spLocks/>
          </p:cNvSpPr>
          <p:nvPr/>
        </p:nvSpPr>
        <p:spPr>
          <a:xfrm>
            <a:off x="263675" y="4599108"/>
            <a:ext cx="11664647" cy="1267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800" dirty="0"/>
              <a:t>Dispositivos de infusao tem por objetivo a aplicação de medicamento no paciente. Nem sempre a força para uso deste equipamento vem de motores elétricos, alguns utilizam a </a:t>
            </a:r>
            <a:r>
              <a:rPr lang="pt-BR" sz="2800" dirty="0" smtClean="0"/>
              <a:t>gravidade</a:t>
            </a:r>
            <a:endParaRPr lang="pt-BR" sz="2800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xmlns="" id="{0D6F65B8-928E-4972-9267-3BC2539D7A8F}"/>
              </a:ext>
            </a:extLst>
          </p:cNvPr>
          <p:cNvSpPr/>
          <p:nvPr/>
        </p:nvSpPr>
        <p:spPr>
          <a:xfrm>
            <a:off x="3044757" y="80963"/>
            <a:ext cx="5196192" cy="914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DISPOSITIVOS DE INFUSÃO</a:t>
            </a:r>
            <a:endParaRPr lang="pt-BR" sz="3200" b="1" dirty="0"/>
          </a:p>
        </p:txBody>
      </p:sp>
      <p:pic>
        <p:nvPicPr>
          <p:cNvPr id="1026" name="Picture 2" descr="https://topicosdeenfermagem.files.wordpress.com/2015/03/gotejament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653" y="1194546"/>
            <a:ext cx="32004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531816" y="6356094"/>
            <a:ext cx="1112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/>
              <a:t>Fonte: https://topicosdeenfermagem.wordpress.com/2015/03/17/calculo-de-medicacao-ii-gotejamento-de-solucoes</a:t>
            </a:r>
            <a:r>
              <a:rPr lang="pt-BR" i="1" dirty="0" smtClean="0"/>
              <a:t>/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6503380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B14FA0E5-8A12-488E-B5F2-E92DA1CAE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27" y="6284852"/>
            <a:ext cx="12192000" cy="63448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10E25F71-AAD0-474E-91CA-649C7CA35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63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004EC86A-0B95-43AB-8715-7C8DD8FBA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" y="196277"/>
            <a:ext cx="1736436" cy="623336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xmlns="" id="{869E8FE1-BAE8-4A36-A19B-B26ED2D7A23A}"/>
              </a:ext>
            </a:extLst>
          </p:cNvPr>
          <p:cNvSpPr txBox="1">
            <a:spLocks/>
          </p:cNvSpPr>
          <p:nvPr/>
        </p:nvSpPr>
        <p:spPr>
          <a:xfrm>
            <a:off x="291880" y="1191528"/>
            <a:ext cx="4024088" cy="28892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 smtClean="0"/>
              <a:t>composto principalmente de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sz="2000" dirty="0" smtClean="0"/>
              <a:t>reservatório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sz="2000" dirty="0" smtClean="0"/>
              <a:t>Tubo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sz="2000" dirty="0" smtClean="0"/>
              <a:t>Sensores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sz="2000" smtClean="0"/>
              <a:t>atuadores</a:t>
            </a:r>
            <a:endParaRPr lang="pt-BR" sz="20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sz="2000" dirty="0" smtClean="0"/>
              <a:t>motor elétrico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sz="2000" dirty="0" smtClean="0"/>
              <a:t>placa controladora de sinais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xmlns="" id="{0D6F65B8-928E-4972-9267-3BC2539D7A8F}"/>
              </a:ext>
            </a:extLst>
          </p:cNvPr>
          <p:cNvSpPr/>
          <p:nvPr/>
        </p:nvSpPr>
        <p:spPr>
          <a:xfrm>
            <a:off x="3044757" y="80963"/>
            <a:ext cx="5196192" cy="9144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BOMBAS DE INFUSÃO</a:t>
            </a:r>
            <a:endParaRPr lang="pt-BR" sz="3200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80804" y="1337672"/>
            <a:ext cx="4380900" cy="2464256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-5927" y="4463462"/>
            <a:ext cx="121387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 smtClean="0"/>
              <a:t>Além </a:t>
            </a:r>
            <a:r>
              <a:rPr lang="pt-BR" sz="2800" dirty="0"/>
              <a:t>destes componentes existem alarmes que emitem sons de segurança para avisar estados e erros, para dar mais confiabilidade e segurança no uso do dispositivo de infusão.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36425" y="6432816"/>
            <a:ext cx="11996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 smtClean="0"/>
              <a:t>Fonte imagem: </a:t>
            </a:r>
            <a:r>
              <a:rPr lang="pt-BR" sz="1600" i="1" dirty="0"/>
              <a:t>https://www.facebook.com/enfermagemumtoquedeanjo/photos/a.670285146425401/1440181639435744/?type=1&amp;theater/</a:t>
            </a:r>
          </a:p>
        </p:txBody>
      </p:sp>
    </p:spTree>
    <p:extLst>
      <p:ext uri="{BB962C8B-B14F-4D97-AF65-F5344CB8AC3E}">
        <p14:creationId xmlns:p14="http://schemas.microsoft.com/office/powerpoint/2010/main" val="31001403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B14FA0E5-8A12-488E-B5F2-E92DA1CAE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519"/>
            <a:ext cx="12192000" cy="63448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10E25F71-AAD0-474E-91CA-649C7CA35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63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004EC86A-0B95-43AB-8715-7C8DD8FBA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" y="196277"/>
            <a:ext cx="1736436" cy="623336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xmlns="" id="{869E8FE1-BAE8-4A36-A19B-B26ED2D7A23A}"/>
              </a:ext>
            </a:extLst>
          </p:cNvPr>
          <p:cNvSpPr txBox="1">
            <a:spLocks/>
          </p:cNvSpPr>
          <p:nvPr/>
        </p:nvSpPr>
        <p:spPr>
          <a:xfrm>
            <a:off x="1187246" y="4074112"/>
            <a:ext cx="9813546" cy="1467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000" b="1" dirty="0" smtClean="0"/>
              <a:t>Bomba </a:t>
            </a:r>
            <a:r>
              <a:rPr lang="pt-BR" sz="2000" b="1" dirty="0"/>
              <a:t>de infusão com </a:t>
            </a:r>
            <a:r>
              <a:rPr lang="pt-BR" sz="2000" b="1" dirty="0" smtClean="0"/>
              <a:t>seringa</a:t>
            </a:r>
            <a:r>
              <a:rPr lang="pt-BR" sz="2000" dirty="0" smtClean="0"/>
              <a:t>. Utiliza </a:t>
            </a:r>
            <a:r>
              <a:rPr lang="pt-BR" sz="2000" dirty="0"/>
              <a:t>uma seringa como reservatório para o medicamento a ser infundido, a seringa é acoplada a um modulo contendo um motor de passo e uma rosca sem fim, neste modulo ao ser acionado o motor de passo ele gera uma rotação a rosca sem fim que por sua vez movimenta o embolo da seringa fazendo com que o medicamento seja injetado no tubo que o transporta até o paciente.</a:t>
            </a:r>
          </a:p>
        </p:txBody>
      </p:sp>
      <p:sp>
        <p:nvSpPr>
          <p:cNvPr id="13" name="Retângulo: Cantos Arredondados 10">
            <a:extLst>
              <a:ext uri="{FF2B5EF4-FFF2-40B4-BE49-F238E27FC236}">
                <a16:creationId xmlns:a16="http://schemas.microsoft.com/office/drawing/2014/main" xmlns="" id="{0D6F65B8-928E-4972-9267-3BC2539D7A8F}"/>
              </a:ext>
            </a:extLst>
          </p:cNvPr>
          <p:cNvSpPr/>
          <p:nvPr/>
        </p:nvSpPr>
        <p:spPr>
          <a:xfrm>
            <a:off x="3044757" y="80963"/>
            <a:ext cx="5196192" cy="914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BOMBA DE INFUSÃO SERINGA</a:t>
            </a:r>
            <a:endParaRPr lang="pt-BR" sz="32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869272" y="6371483"/>
            <a:ext cx="8449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 smtClean="0"/>
              <a:t>Fonte imagem</a:t>
            </a:r>
            <a:r>
              <a:rPr lang="pt-BR" sz="1600" i="1" dirty="0"/>
              <a:t>: https://criticalstore.com.br/index.php?view=products&amp;layout=default_item&amp;id=256</a:t>
            </a:r>
          </a:p>
        </p:txBody>
      </p:sp>
      <p:pic>
        <p:nvPicPr>
          <p:cNvPr id="2050" name="Picture 2" descr="Resultado de imagem para dispositivos de infusÃ£o sering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132" y="1498894"/>
            <a:ext cx="35623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7199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1039</Words>
  <Application>Microsoft Office PowerPoint</Application>
  <PresentationFormat>Widescreen</PresentationFormat>
  <Paragraphs>118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 ?</vt:lpstr>
      <vt:lpstr>FIM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Rogério</dc:creator>
  <cp:lastModifiedBy>Alessandro dos Santos</cp:lastModifiedBy>
  <cp:revision>103</cp:revision>
  <dcterms:created xsi:type="dcterms:W3CDTF">2018-04-12T18:44:26Z</dcterms:created>
  <dcterms:modified xsi:type="dcterms:W3CDTF">2018-11-28T15:40:20Z</dcterms:modified>
</cp:coreProperties>
</file>