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handoutMasterIdLst>
    <p:handoutMasterId r:id="rId90"/>
  </p:handoutMasterIdLst>
  <p:sldIdLst>
    <p:sldId id="270" r:id="rId2"/>
    <p:sldId id="256" r:id="rId3"/>
    <p:sldId id="257" r:id="rId4"/>
    <p:sldId id="271" r:id="rId5"/>
    <p:sldId id="267" r:id="rId6"/>
    <p:sldId id="268" r:id="rId7"/>
    <p:sldId id="269" r:id="rId8"/>
    <p:sldId id="272" r:id="rId9"/>
    <p:sldId id="481" r:id="rId10"/>
    <p:sldId id="482" r:id="rId11"/>
    <p:sldId id="483" r:id="rId12"/>
    <p:sldId id="484" r:id="rId13"/>
    <p:sldId id="411" r:id="rId14"/>
    <p:sldId id="412" r:id="rId15"/>
    <p:sldId id="413" r:id="rId16"/>
    <p:sldId id="415" r:id="rId17"/>
    <p:sldId id="416" r:id="rId18"/>
    <p:sldId id="485" r:id="rId19"/>
    <p:sldId id="414" r:id="rId20"/>
    <p:sldId id="417" r:id="rId21"/>
    <p:sldId id="418" r:id="rId22"/>
    <p:sldId id="425" r:id="rId23"/>
    <p:sldId id="419" r:id="rId24"/>
    <p:sldId id="420" r:id="rId25"/>
    <p:sldId id="421" r:id="rId26"/>
    <p:sldId id="422" r:id="rId27"/>
    <p:sldId id="423" r:id="rId28"/>
    <p:sldId id="486" r:id="rId29"/>
    <p:sldId id="424" r:id="rId30"/>
    <p:sldId id="427" r:id="rId31"/>
    <p:sldId id="429" r:id="rId32"/>
    <p:sldId id="428" r:id="rId33"/>
    <p:sldId id="426"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6" r:id="rId49"/>
    <p:sldId id="444" r:id="rId50"/>
    <p:sldId id="445" r:id="rId51"/>
    <p:sldId id="447" r:id="rId52"/>
    <p:sldId id="448" r:id="rId53"/>
    <p:sldId id="463" r:id="rId54"/>
    <p:sldId id="449" r:id="rId55"/>
    <p:sldId id="450" r:id="rId56"/>
    <p:sldId id="451" r:id="rId57"/>
    <p:sldId id="452" r:id="rId58"/>
    <p:sldId id="453" r:id="rId59"/>
    <p:sldId id="454" r:id="rId60"/>
    <p:sldId id="455" r:id="rId61"/>
    <p:sldId id="457" r:id="rId62"/>
    <p:sldId id="458" r:id="rId63"/>
    <p:sldId id="460" r:id="rId64"/>
    <p:sldId id="461" r:id="rId65"/>
    <p:sldId id="462" r:id="rId66"/>
    <p:sldId id="367" r:id="rId67"/>
    <p:sldId id="368" r:id="rId68"/>
    <p:sldId id="369" r:id="rId69"/>
    <p:sldId id="370" r:id="rId70"/>
    <p:sldId id="371" r:id="rId71"/>
    <p:sldId id="464" r:id="rId72"/>
    <p:sldId id="373" r:id="rId73"/>
    <p:sldId id="374" r:id="rId74"/>
    <p:sldId id="375" r:id="rId75"/>
    <p:sldId id="376" r:id="rId76"/>
    <p:sldId id="465" r:id="rId77"/>
    <p:sldId id="466" r:id="rId78"/>
    <p:sldId id="467" r:id="rId79"/>
    <p:sldId id="468" r:id="rId80"/>
    <p:sldId id="470" r:id="rId81"/>
    <p:sldId id="472" r:id="rId82"/>
    <p:sldId id="477" r:id="rId83"/>
    <p:sldId id="478" r:id="rId84"/>
    <p:sldId id="476" r:id="rId85"/>
    <p:sldId id="479" r:id="rId86"/>
    <p:sldId id="480" r:id="rId87"/>
    <p:sldId id="343" r:id="rId88"/>
  </p:sldIdLst>
  <p:sldSz cx="12188825"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599" autoAdjust="0"/>
  </p:normalViewPr>
  <p:slideViewPr>
    <p:cSldViewPr>
      <p:cViewPr varScale="1">
        <p:scale>
          <a:sx n="87" d="100"/>
          <a:sy n="87" d="100"/>
        </p:scale>
        <p:origin x="682" y="67"/>
      </p:cViewPr>
      <p:guideLst>
        <p:guide pos="3839"/>
        <p:guide orient="horz" pos="2160"/>
      </p:guideLst>
    </p:cSldViewPr>
  </p:slideViewPr>
  <p:notesTextViewPr>
    <p:cViewPr>
      <p:scale>
        <a:sx n="1" d="1"/>
        <a:sy n="1" d="1"/>
      </p:scale>
      <p:origin x="0" y="0"/>
    </p:cViewPr>
  </p:notesTextViewPr>
  <p:notesViewPr>
    <p:cSldViewPr showGuides="1">
      <p:cViewPr varScale="1">
        <p:scale>
          <a:sx n="88" d="100"/>
          <a:sy n="88" d="100"/>
        </p:scale>
        <p:origin x="30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98D0EFA9-57C0-4188-B1C6-56EB9958F127}" type="datetime1">
              <a:rPr lang="pt-BR" smtClean="0"/>
              <a:t>10/02/2020</a:t>
            </a:fld>
            <a:endParaRPr lang="pt-B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pt-BR" smtClean="0"/>
              <a:t>‹nº›</a:t>
            </a:fld>
            <a:endParaRPr lang="pt-B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0477323E-F331-42C0-8ED8-298FE2B5981D}" type="datetime1">
              <a:rPr lang="pt-BR" smtClean="0"/>
              <a:t>10/02/2020</a:t>
            </a:fld>
            <a:endParaRPr lang="pt-BR" dirty="0"/>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pt-BR" dirty="0"/>
              <a:t>Clique para editar o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pt-BR" smtClean="0"/>
              <a:t>‹nº›</a:t>
            </a:fld>
            <a:endParaRPr lang="pt-B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1</a:t>
            </a:fld>
            <a:endParaRPr lang="pt-BR" dirty="0"/>
          </a:p>
        </p:txBody>
      </p:sp>
    </p:spTree>
    <p:extLst>
      <p:ext uri="{BB962C8B-B14F-4D97-AF65-F5344CB8AC3E}">
        <p14:creationId xmlns:p14="http://schemas.microsoft.com/office/powerpoint/2010/main" val="3002361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76</a:t>
            </a:fld>
            <a:endParaRPr lang="pt-BR" dirty="0"/>
          </a:p>
        </p:txBody>
      </p:sp>
    </p:spTree>
    <p:extLst>
      <p:ext uri="{BB962C8B-B14F-4D97-AF65-F5344CB8AC3E}">
        <p14:creationId xmlns:p14="http://schemas.microsoft.com/office/powerpoint/2010/main" val="206486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a:t>
            </a:fld>
            <a:endParaRPr lang="pt-BR" dirty="0"/>
          </a:p>
        </p:txBody>
      </p:sp>
    </p:spTree>
    <p:extLst>
      <p:ext uri="{BB962C8B-B14F-4D97-AF65-F5344CB8AC3E}">
        <p14:creationId xmlns:p14="http://schemas.microsoft.com/office/powerpoint/2010/main" val="302562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3</a:t>
            </a:fld>
            <a:endParaRPr lang="pt-BR" dirty="0"/>
          </a:p>
        </p:txBody>
      </p:sp>
    </p:spTree>
    <p:extLst>
      <p:ext uri="{BB962C8B-B14F-4D97-AF65-F5344CB8AC3E}">
        <p14:creationId xmlns:p14="http://schemas.microsoft.com/office/powerpoint/2010/main" val="78849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4</a:t>
            </a:fld>
            <a:endParaRPr lang="pt-BR" dirty="0"/>
          </a:p>
        </p:txBody>
      </p:sp>
    </p:spTree>
    <p:extLst>
      <p:ext uri="{BB962C8B-B14F-4D97-AF65-F5344CB8AC3E}">
        <p14:creationId xmlns:p14="http://schemas.microsoft.com/office/powerpoint/2010/main" val="283266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5</a:t>
            </a:fld>
            <a:endParaRPr lang="pt-BR" dirty="0"/>
          </a:p>
        </p:txBody>
      </p:sp>
    </p:spTree>
    <p:extLst>
      <p:ext uri="{BB962C8B-B14F-4D97-AF65-F5344CB8AC3E}">
        <p14:creationId xmlns:p14="http://schemas.microsoft.com/office/powerpoint/2010/main" val="2439237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6</a:t>
            </a:fld>
            <a:endParaRPr lang="pt-BR" dirty="0"/>
          </a:p>
        </p:txBody>
      </p:sp>
    </p:spTree>
    <p:extLst>
      <p:ext uri="{BB962C8B-B14F-4D97-AF65-F5344CB8AC3E}">
        <p14:creationId xmlns:p14="http://schemas.microsoft.com/office/powerpoint/2010/main" val="315929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7</a:t>
            </a:fld>
            <a:endParaRPr lang="pt-BR" dirty="0"/>
          </a:p>
        </p:txBody>
      </p:sp>
    </p:spTree>
    <p:extLst>
      <p:ext uri="{BB962C8B-B14F-4D97-AF65-F5344CB8AC3E}">
        <p14:creationId xmlns:p14="http://schemas.microsoft.com/office/powerpoint/2010/main" val="239625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28</a:t>
            </a:fld>
            <a:endParaRPr lang="pt-BR" dirty="0"/>
          </a:p>
        </p:txBody>
      </p:sp>
    </p:spTree>
    <p:extLst>
      <p:ext uri="{BB962C8B-B14F-4D97-AF65-F5344CB8AC3E}">
        <p14:creationId xmlns:p14="http://schemas.microsoft.com/office/powerpoint/2010/main" val="1450112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01F2A70B-78F2-4DCF-B53B-C990D2FAFB8A}" type="slidenum">
              <a:rPr lang="pt-BR" smtClean="0"/>
              <a:t>53</a:t>
            </a:fld>
            <a:endParaRPr lang="pt-BR" dirty="0"/>
          </a:p>
        </p:txBody>
      </p:sp>
    </p:spTree>
    <p:extLst>
      <p:ext uri="{BB962C8B-B14F-4D97-AF65-F5344CB8AC3E}">
        <p14:creationId xmlns:p14="http://schemas.microsoft.com/office/powerpoint/2010/main" val="325996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2413" y="1905000"/>
            <a:ext cx="9144000" cy="2667000"/>
          </a:xfrm>
        </p:spPr>
        <p:txBody>
          <a:bodyPr rtlCol="0">
            <a:noAutofit/>
          </a:bodyPr>
          <a:lstStyle>
            <a:lvl1pPr rtl="0">
              <a:defRPr sz="5400"/>
            </a:lvl1pPr>
          </a:lstStyle>
          <a:p>
            <a:pPr rtl="0"/>
            <a:r>
              <a:rPr lang="pt-BR" dirty="0"/>
              <a:t>Clique para editar o estilo de título Mestre</a:t>
            </a:r>
          </a:p>
        </p:txBody>
      </p:sp>
      <p:grpSp>
        <p:nvGrpSpPr>
          <p:cNvPr id="256" name="linha" descr="Gráfico de linhas"/>
          <p:cNvGrpSpPr/>
          <p:nvPr/>
        </p:nvGrpSpPr>
        <p:grpSpPr bwMode="invGray">
          <a:xfrm>
            <a:off x="1584896" y="4724400"/>
            <a:ext cx="8631936" cy="64008"/>
            <a:chOff x="-4110038" y="2703513"/>
            <a:chExt cx="17394239" cy="160336"/>
          </a:xfrm>
          <a:solidFill>
            <a:schemeClr val="accent1"/>
          </a:solidFill>
        </p:grpSpPr>
        <p:sp>
          <p:nvSpPr>
            <p:cNvPr id="257"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8"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9"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0"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1"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2"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3"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4"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5"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6"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7"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8"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9"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0"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1"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2"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3"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4"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5"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6"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7"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8"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9"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0"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1"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2"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3"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4"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5"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6"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7"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8"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9"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0"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1"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2"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3"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4"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5"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6"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7"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8"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9"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0"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1"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2"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3"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4"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5"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6"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7"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8"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9"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0"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1"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2"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3"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4"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5"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6"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7"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8"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9"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0"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1"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2"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3"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4"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5"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6"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7"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8"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9"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0"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1"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2"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3"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4"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5"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6"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7"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8"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9"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0"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1"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2"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3"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4"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5"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6"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7"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8"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9"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0"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1"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2"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3"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4"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5"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6"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7"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8"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9"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0"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1"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2"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3"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4"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5"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6"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7"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8"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9"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0"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1"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2"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3"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4"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5"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6"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7"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8"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9"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3" name="Subtítulo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pt-BR"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pt-BR" dirty="0"/>
          </a:p>
        </p:txBody>
      </p:sp>
      <p:grpSp>
        <p:nvGrpSpPr>
          <p:cNvPr id="7" name="linha" descr="Gráfico de linhas"/>
          <p:cNvGrpSpPr/>
          <p:nvPr/>
        </p:nvGrpSpPr>
        <p:grpSpPr bwMode="invGray">
          <a:xfrm>
            <a:off x="1522413" y="1514475"/>
            <a:ext cx="10569575" cy="64008"/>
            <a:chOff x="1522413" y="1514475"/>
            <a:chExt cx="10569575" cy="64008"/>
          </a:xfrm>
        </p:grpSpPr>
        <p:sp>
          <p:nvSpPr>
            <p:cNvPr id="8" name="Forma Liv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 name="Forma Liv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0" name="Forma Liv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Texto Vertical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58215C2D-4C5F-41A8-B554-C650AF34C482}" type="datetime1">
              <a:rPr lang="pt-BR" smtClean="0"/>
              <a:t>10/02/2020</a:t>
            </a:fld>
            <a:endParaRPr lang="pt-BR" dirty="0"/>
          </a:p>
        </p:txBody>
      </p:sp>
      <p:sp>
        <p:nvSpPr>
          <p:cNvPr id="6" name="Espaço Reservado para Número de Slide 5"/>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361612" y="274639"/>
            <a:ext cx="1371600" cy="5901747"/>
          </a:xfrm>
        </p:spPr>
        <p:txBody>
          <a:bodyPr vert="eaVert" rtlCol="0"/>
          <a:lstStyle/>
          <a:p>
            <a:pPr rtl="0"/>
            <a:r>
              <a:rPr lang="pt-BR"/>
              <a:t>Clique para editar o título Mestre</a:t>
            </a:r>
            <a:endParaRPr lang="pt-BR" dirty="0"/>
          </a:p>
        </p:txBody>
      </p:sp>
      <p:grpSp>
        <p:nvGrpSpPr>
          <p:cNvPr id="7" name="linha" descr="Gráfico de linhas"/>
          <p:cNvGrpSpPr/>
          <p:nvPr/>
        </p:nvGrpSpPr>
        <p:grpSpPr bwMode="invGray">
          <a:xfrm rot="5400000">
            <a:off x="6864412" y="3472598"/>
            <a:ext cx="6492240" cy="64008"/>
            <a:chOff x="1522413" y="1514475"/>
            <a:chExt cx="10569575" cy="64008"/>
          </a:xfrm>
        </p:grpSpPr>
        <p:sp>
          <p:nvSpPr>
            <p:cNvPr id="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Texto Vertical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pt-BR" dirty="0"/>
              <a:t>Clique para editar o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90E39326-9852-4665-8E10-5CCFE1522248}" type="datetime1">
              <a:rPr lang="pt-BR" smtClean="0"/>
              <a:t>10/02/2020</a:t>
            </a:fld>
            <a:endParaRPr lang="pt-BR" dirty="0"/>
          </a:p>
        </p:txBody>
      </p:sp>
      <p:sp>
        <p:nvSpPr>
          <p:cNvPr id="6" name="Espaço Reservado para Número de Slide 5"/>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4" y="274638"/>
            <a:ext cx="9143998" cy="1020762"/>
          </a:xfrm>
        </p:spPr>
        <p:txBody>
          <a:bodyPr rtlCol="0"/>
          <a:lstStyle>
            <a:lvl1pPr rtl="0">
              <a:defRPr/>
            </a:lvl1pPr>
          </a:lstStyle>
          <a:p>
            <a:pPr rtl="0"/>
            <a:r>
              <a:rPr lang="pt-BR" dirty="0"/>
              <a:t>Clique para editar o estilo de título Mestre</a:t>
            </a:r>
          </a:p>
        </p:txBody>
      </p:sp>
      <p:grpSp>
        <p:nvGrpSpPr>
          <p:cNvPr id="167" name="linha" descr="Gráfico de linhas"/>
          <p:cNvGrpSpPr/>
          <p:nvPr/>
        </p:nvGrpSpPr>
        <p:grpSpPr bwMode="invGray">
          <a:xfrm>
            <a:off x="1522413" y="1514475"/>
            <a:ext cx="10569575" cy="64008"/>
            <a:chOff x="1522413" y="1514475"/>
            <a:chExt cx="10569575" cy="64008"/>
          </a:xfrm>
        </p:grpSpPr>
        <p:sp>
          <p:nvSpPr>
            <p:cNvPr id="16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4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4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Conteúdo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383396C3-3492-4496-8698-79E4814AE53F}" type="datetime1">
              <a:rPr lang="pt-BR" smtClean="0"/>
              <a:t>10/02/2020</a:t>
            </a:fld>
            <a:endParaRPr lang="pt-BR" dirty="0"/>
          </a:p>
        </p:txBody>
      </p:sp>
      <p:sp>
        <p:nvSpPr>
          <p:cNvPr id="6" name="Espaço Reservado para Número de Slide 5"/>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3" y="1905000"/>
            <a:ext cx="9144000" cy="2667000"/>
          </a:xfrm>
        </p:spPr>
        <p:txBody>
          <a:bodyPr rtlCol="0" anchor="b">
            <a:noAutofit/>
          </a:bodyPr>
          <a:lstStyle>
            <a:lvl1pPr algn="l" rtl="0">
              <a:defRPr sz="4400" b="0" cap="none" baseline="0"/>
            </a:lvl1pPr>
          </a:lstStyle>
          <a:p>
            <a:pPr rtl="0"/>
            <a:r>
              <a:rPr lang="pt-BR" dirty="0"/>
              <a:t>Clique para editar o estilo de título Mestre</a:t>
            </a:r>
          </a:p>
        </p:txBody>
      </p:sp>
      <p:grpSp>
        <p:nvGrpSpPr>
          <p:cNvPr id="255" name="linha" descr="Gráfico de linhas"/>
          <p:cNvGrpSpPr/>
          <p:nvPr/>
        </p:nvGrpSpPr>
        <p:grpSpPr bwMode="invGray">
          <a:xfrm>
            <a:off x="1584896" y="4724400"/>
            <a:ext cx="8631936" cy="64008"/>
            <a:chOff x="-4110038" y="2703513"/>
            <a:chExt cx="17394239" cy="160336"/>
          </a:xfrm>
          <a:solidFill>
            <a:schemeClr val="accent1"/>
          </a:solidFill>
        </p:grpSpPr>
        <p:sp>
          <p:nvSpPr>
            <p:cNvPr id="256"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7"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8"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59"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0"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1"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2"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3"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4"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5"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6"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7"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8"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69"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0"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1"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2"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3"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4"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5"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6"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7"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8"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79"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0"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1"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2"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3"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4"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5"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6"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7"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8"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89"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0"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1"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2"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3"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4"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5"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6"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7"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8"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299"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0"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1"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2"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3"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4"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5"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6"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7"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8"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09"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0"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1"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2"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3"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4"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5"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6"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7"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8"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19"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0"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1"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2"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3"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4"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5"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6"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7"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8"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29"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0"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1"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2"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3"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4"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5"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6"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7"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8"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39"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0"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1"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2"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3"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4"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5"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6"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7"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8"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49"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0"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1"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2"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3"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4"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5"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6"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7"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8"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59"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0"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1"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2"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3"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4"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5"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6"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7"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8"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69"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0"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1"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2"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3"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4"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5"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6"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7"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sp>
          <p:nvSpPr>
            <p:cNvPr id="378"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p>
          </p:txBody>
        </p:sp>
      </p:grpSp>
      <p:sp>
        <p:nvSpPr>
          <p:cNvPr id="3" name="Espaço Reservado para Texto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07F0D0AC-B9DC-491A-B40C-0529EC313878}" type="datetime1">
              <a:rPr lang="pt-BR" smtClean="0"/>
              <a:t>10/02/2020</a:t>
            </a:fld>
            <a:endParaRPr lang="pt-BR" dirty="0"/>
          </a:p>
        </p:txBody>
      </p:sp>
      <p:sp>
        <p:nvSpPr>
          <p:cNvPr id="6" name="Espaço Reservado para Número de Slide 5"/>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4" y="274638"/>
            <a:ext cx="9143998" cy="1020762"/>
          </a:xfrm>
        </p:spPr>
        <p:txBody>
          <a:bodyPr rtlCol="0"/>
          <a:lstStyle>
            <a:lvl1pPr rtl="0">
              <a:defRPr/>
            </a:lvl1pPr>
          </a:lstStyle>
          <a:p>
            <a:pPr rtl="0"/>
            <a:r>
              <a:rPr lang="pt-BR" dirty="0"/>
              <a:t>Clique para editar o estilo de título Mestre</a:t>
            </a:r>
          </a:p>
        </p:txBody>
      </p:sp>
      <p:grpSp>
        <p:nvGrpSpPr>
          <p:cNvPr id="158" name="linha" descr="Gráfico de linhas"/>
          <p:cNvGrpSpPr/>
          <p:nvPr/>
        </p:nvGrpSpPr>
        <p:grpSpPr bwMode="invGray">
          <a:xfrm>
            <a:off x="1522413" y="1514475"/>
            <a:ext cx="10569575" cy="64008"/>
            <a:chOff x="1522413" y="1514475"/>
            <a:chExt cx="10569575" cy="64008"/>
          </a:xfrm>
        </p:grpSpPr>
        <p:sp>
          <p:nvSpPr>
            <p:cNvPr id="159"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0"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1"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Conteúdo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Conteúdo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FFA34909-1BC5-45CA-8566-BEB9E3794744}" type="datetime1">
              <a:rPr lang="pt-BR" smtClean="0"/>
              <a:t>10/02/2020</a:t>
            </a:fld>
            <a:endParaRPr lang="pt-BR" dirty="0"/>
          </a:p>
        </p:txBody>
      </p:sp>
      <p:sp>
        <p:nvSpPr>
          <p:cNvPr id="7" name="Espaço Reservado para Número de Slide 6"/>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4" y="274638"/>
            <a:ext cx="9143998" cy="1020762"/>
          </a:xfrm>
        </p:spPr>
        <p:txBody>
          <a:bodyPr rtlCol="0"/>
          <a:lstStyle>
            <a:lvl1pPr rtl="0">
              <a:defRPr/>
            </a:lvl1pPr>
          </a:lstStyle>
          <a:p>
            <a:pPr rtl="0"/>
            <a:r>
              <a:rPr lang="pt-BR" dirty="0"/>
              <a:t>Clique para editar o estilo de título Mestre</a:t>
            </a:r>
          </a:p>
        </p:txBody>
      </p:sp>
      <p:grpSp>
        <p:nvGrpSpPr>
          <p:cNvPr id="160" name="linha" descr="Gráfico de linhas"/>
          <p:cNvGrpSpPr/>
          <p:nvPr/>
        </p:nvGrpSpPr>
        <p:grpSpPr bwMode="invGray">
          <a:xfrm>
            <a:off x="1522413" y="1514475"/>
            <a:ext cx="10569575" cy="64008"/>
            <a:chOff x="1522413" y="1514475"/>
            <a:chExt cx="10569575" cy="64008"/>
          </a:xfrm>
        </p:grpSpPr>
        <p:sp>
          <p:nvSpPr>
            <p:cNvPr id="161" name="Forma Liv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2" name="Forma Liv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3" name="Forma Liv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4"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5"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6"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7"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8"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9"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0"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1"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2"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3"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4"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5"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6"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7"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8"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9"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0"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1"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2"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3"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4"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5"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6"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7"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8"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9"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0"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1"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2"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3"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4"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5"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6"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7"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8"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9"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0"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1"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2"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3"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4"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5"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6"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7"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8"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9"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0"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1"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2"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3"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4"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5"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6"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7"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8"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9"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0"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1"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2"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3"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4"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5"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6"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7"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8"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9"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0"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1"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2"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3"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4"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3" name="Espaço Reservado para Texto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Editar estilos de texto Mestre</a:t>
            </a:r>
          </a:p>
        </p:txBody>
      </p:sp>
      <p:sp>
        <p:nvSpPr>
          <p:cNvPr id="4" name="Espaço Reservado para Conteúdo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Texto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Editar estilos de texto Mestre</a:t>
            </a:r>
          </a:p>
        </p:txBody>
      </p:sp>
      <p:sp>
        <p:nvSpPr>
          <p:cNvPr id="8" name="Espaço Reservado para Rodapé 7"/>
          <p:cNvSpPr>
            <a:spLocks noGrp="1"/>
          </p:cNvSpPr>
          <p:nvPr>
            <p:ph type="ftr" sz="quarter" idx="11"/>
          </p:nvPr>
        </p:nvSpPr>
        <p:spPr/>
        <p:txBody>
          <a:bodyPr rtlCol="0"/>
          <a:lstStyle/>
          <a:p>
            <a:pPr rtl="0"/>
            <a:endParaRPr lang="pt-BR" dirty="0"/>
          </a:p>
        </p:txBody>
      </p:sp>
      <p:sp>
        <p:nvSpPr>
          <p:cNvPr id="7" name="Espaço Reservado para Data 6"/>
          <p:cNvSpPr>
            <a:spLocks noGrp="1"/>
          </p:cNvSpPr>
          <p:nvPr>
            <p:ph type="dt" sz="half" idx="10"/>
          </p:nvPr>
        </p:nvSpPr>
        <p:spPr/>
        <p:txBody>
          <a:bodyPr rtlCol="0"/>
          <a:lstStyle/>
          <a:p>
            <a:pPr rtl="0"/>
            <a:fld id="{93F48602-A83C-4B27-B476-20AF32AE1EED}" type="datetime1">
              <a:rPr lang="pt-BR" smtClean="0"/>
              <a:t>10/02/2020</a:t>
            </a:fld>
            <a:endParaRPr lang="pt-BR" dirty="0"/>
          </a:p>
        </p:txBody>
      </p:sp>
      <p:sp>
        <p:nvSpPr>
          <p:cNvPr id="9" name="Espaço Reservado para o Número do Slide 8"/>
          <p:cNvSpPr>
            <a:spLocks noGrp="1"/>
          </p:cNvSpPr>
          <p:nvPr>
            <p:ph type="sldNum" sz="quarter" idx="12"/>
          </p:nvPr>
        </p:nvSpPr>
        <p:spPr/>
        <p:txBody>
          <a:bodyPr rtlCol="0"/>
          <a:lstStyle/>
          <a:p>
            <a:pPr rtl="0"/>
            <a:fld id="{25BA54BD-C84D-46CE-8B72-31BFB26ABA43}" type="slidenum">
              <a:rPr lang="pt-BR" smtClean="0"/>
              <a:t>‹nº›</a:t>
            </a:fld>
            <a:endParaRPr lang="pt-BR" dirty="0"/>
          </a:p>
        </p:txBody>
      </p:sp>
      <p:sp>
        <p:nvSpPr>
          <p:cNvPr id="85" name="Espaço Reservado para Conteúdo 3"/>
          <p:cNvSpPr>
            <a:spLocks noGrp="1"/>
          </p:cNvSpPr>
          <p:nvPr>
            <p:ph sz="half" idx="13"/>
          </p:nvPr>
        </p:nvSpPr>
        <p:spPr>
          <a:xfrm>
            <a:off x="6249860"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rtl="0">
              <a:defRPr/>
            </a:lvl1pPr>
          </a:lstStyle>
          <a:p>
            <a:pPr rtl="0"/>
            <a:r>
              <a:rPr lang="pt-BR" dirty="0"/>
              <a:t>Clique para editar o estilo de título Mestre</a:t>
            </a:r>
          </a:p>
        </p:txBody>
      </p:sp>
      <p:grpSp>
        <p:nvGrpSpPr>
          <p:cNvPr id="156" name="linha" descr="Gráfico de linhas"/>
          <p:cNvGrpSpPr/>
          <p:nvPr/>
        </p:nvGrpSpPr>
        <p:grpSpPr bwMode="invGray">
          <a:xfrm>
            <a:off x="1522413" y="1514475"/>
            <a:ext cx="10569575" cy="64008"/>
            <a:chOff x="1522413" y="1514475"/>
            <a:chExt cx="10569575" cy="64008"/>
          </a:xfrm>
        </p:grpSpPr>
        <p:sp>
          <p:nvSpPr>
            <p:cNvPr id="157"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58"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59"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0"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1"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2"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3"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4"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5"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6"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7"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8"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69"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0"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1"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2"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3"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4"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5"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6"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7"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8"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79"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0"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1"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2"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3"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4"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5"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6"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7"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8"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89"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0"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1"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2"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3"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4"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5"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6"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7"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8"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199"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0"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1"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2"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3"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4"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5"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6"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7"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8"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09"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0"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1"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2"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3"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4"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5"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6"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7"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8"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19"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0"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1"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2"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3"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4"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5"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6"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7"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8"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29"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230"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sp>
        <p:nvSpPr>
          <p:cNvPr id="4" name="Espaço Reservado para Rodapé 3"/>
          <p:cNvSpPr>
            <a:spLocks noGrp="1"/>
          </p:cNvSpPr>
          <p:nvPr>
            <p:ph type="ftr" sz="quarter" idx="11"/>
          </p:nvPr>
        </p:nvSpPr>
        <p:spPr/>
        <p:txBody>
          <a:bodyPr rtlCol="0"/>
          <a:lstStyle/>
          <a:p>
            <a:pPr rtl="0"/>
            <a:endParaRPr lang="pt-BR" dirty="0"/>
          </a:p>
        </p:txBody>
      </p:sp>
      <p:sp>
        <p:nvSpPr>
          <p:cNvPr id="3" name="Espaço Reservado para Data 2"/>
          <p:cNvSpPr>
            <a:spLocks noGrp="1"/>
          </p:cNvSpPr>
          <p:nvPr>
            <p:ph type="dt" sz="half" idx="10"/>
          </p:nvPr>
        </p:nvSpPr>
        <p:spPr/>
        <p:txBody>
          <a:bodyPr rtlCol="0"/>
          <a:lstStyle/>
          <a:p>
            <a:pPr rtl="0"/>
            <a:fld id="{AA02F2C7-204F-4F9D-81F3-C7CE8047CD3A}" type="datetime1">
              <a:rPr lang="pt-BR" smtClean="0"/>
              <a:t>10/02/2020</a:t>
            </a:fld>
            <a:endParaRPr lang="pt-BR" dirty="0"/>
          </a:p>
        </p:txBody>
      </p:sp>
      <p:sp>
        <p:nvSpPr>
          <p:cNvPr id="5" name="Espaço Reservado para Número de Slide 4"/>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rtlCol="0"/>
          <a:lstStyle/>
          <a:p>
            <a:pPr rtl="0"/>
            <a:endParaRPr lang="pt-BR" dirty="0"/>
          </a:p>
        </p:txBody>
      </p:sp>
      <p:sp>
        <p:nvSpPr>
          <p:cNvPr id="2" name="Espaço Reservado para Data 1"/>
          <p:cNvSpPr>
            <a:spLocks noGrp="1"/>
          </p:cNvSpPr>
          <p:nvPr>
            <p:ph type="dt" sz="half" idx="10"/>
          </p:nvPr>
        </p:nvSpPr>
        <p:spPr/>
        <p:txBody>
          <a:bodyPr rtlCol="0"/>
          <a:lstStyle/>
          <a:p>
            <a:pPr rtl="0"/>
            <a:fld id="{671526F9-43E7-4B77-89D8-9DEFDDBA71B5}" type="datetime1">
              <a:rPr lang="pt-BR" smtClean="0"/>
              <a:t>10/02/2020</a:t>
            </a:fld>
            <a:endParaRPr lang="pt-BR" dirty="0"/>
          </a:p>
        </p:txBody>
      </p:sp>
      <p:sp>
        <p:nvSpPr>
          <p:cNvPr id="4" name="Espaço Reservado para Número de Slide 3"/>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22414" y="274638"/>
            <a:ext cx="9143998" cy="1020762"/>
          </a:xfrm>
        </p:spPr>
        <p:txBody>
          <a:bodyPr rtlCol="0" anchor="b">
            <a:noAutofit/>
          </a:bodyPr>
          <a:lstStyle>
            <a:lvl1pPr algn="l" rtl="0">
              <a:defRPr sz="3200" b="0"/>
            </a:lvl1pPr>
          </a:lstStyle>
          <a:p>
            <a:pPr rtl="0"/>
            <a:r>
              <a:rPr lang="pt-BR" dirty="0"/>
              <a:t>Clique para editar o estilo de título Mestre</a:t>
            </a:r>
          </a:p>
        </p:txBody>
      </p:sp>
      <p:sp>
        <p:nvSpPr>
          <p:cNvPr id="4" name="Espaço Reservado para Texto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Editar estilos de texto Mestre</a:t>
            </a:r>
          </a:p>
        </p:txBody>
      </p:sp>
      <p:sp>
        <p:nvSpPr>
          <p:cNvPr id="3" name="Espaço Reservado para Conteúdo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grpSp>
        <p:nvGrpSpPr>
          <p:cNvPr id="615" name="quadro" descr="Gráfico de caixas"/>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v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5" name="Forma Liv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6" name="Forma Liv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v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1" name="Forma Liv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2" name="Forma Liv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v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5" name="Forma Liv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6" name="Forma Liv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v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1" name="Forma Liv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2" name="Forma Liv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gr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9E5CA678-7531-4BBD-B1E6-6A1CA37BCB1B}" type="datetime1">
              <a:rPr lang="pt-BR" smtClean="0"/>
              <a:t>10/02/2020</a:t>
            </a:fld>
            <a:endParaRPr lang="pt-BR" dirty="0"/>
          </a:p>
        </p:txBody>
      </p:sp>
      <p:sp>
        <p:nvSpPr>
          <p:cNvPr id="7" name="Espaço Reservado para Número de Slide 6"/>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pt-BR"/>
              <a:t>Clique para editar o título Mestre</a:t>
            </a:r>
            <a:endParaRPr lang="pt-BR" dirty="0"/>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dirty="0"/>
              <a:t>Clique no ícone para adicionar uma imagem</a:t>
            </a:r>
          </a:p>
        </p:txBody>
      </p:sp>
      <p:grpSp>
        <p:nvGrpSpPr>
          <p:cNvPr id="614" name="quadro" descr="Gráfico de caixas"/>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v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4" name="Forma Liv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5" name="Forma Liv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5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6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7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8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9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0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91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v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0" name="Forma Liv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1" name="Forma Liv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7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8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9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0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1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2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3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84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v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4" name="Forma Liv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5" name="Forma Liv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0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1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2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3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4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5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76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v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0" name="Forma Liv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1" name="Forma Liv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2" name="Forma Liv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3" name="Forma Liv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4" name="Forma Liv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5" name="Forma Liv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6" name="Forma Liv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7" name="Forma Liv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8" name="Forma Liv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29" name="Forma Liv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0" name="Forma Liv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1" name="Forma Liv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2" name="Forma Liv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3" name="Forma Liv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4" name="Forma Liv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5" name="Forma Liv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6" name="Forma Liv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7" name="Forma Liv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8" name="Forma Liv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39" name="Forma Liv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0" name="Forma Liv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1" name="Forma Liv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2" name="Forma Liv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3" name="Forma Liv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4" name="Forma Liv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5" name="Forma Liv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6" name="Forma Liv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7" name="Forma Liv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8" name="Forma Liv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49" name="Forma Liv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0" name="Forma Liv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1" name="Forma Liv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2" name="Forma Liv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3" name="Forma Liv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4" name="Forma Liv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5" name="Forma Liv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6" name="Forma Liv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7" name="Forma Liv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8" name="Forma Liv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59" name="Forma Liv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0" name="Forma Liv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1" name="Forma Liv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2" name="Forma Liv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3" name="Forma Liv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4" name="Forma Liv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5" name="Forma Liv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6" name="Forma Liv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7" name="Forma Liv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8" name="Forma Liv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69" name="Forma Liv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0" name="Forma Liv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1" name="Forma Liv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2" name="Forma Liv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3" name="Forma Liv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4" name="Forma Liv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5" name="Forma Liv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6" name="Forma Liv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7" name="Forma Liv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8" name="Forma Liv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79" name="Forma Liv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0" name="Forma Liv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1" name="Forma Liv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2" name="Forma Liv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3" name="Forma Liv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4" name="Forma Liv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5" name="Forma Liv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6" name="Forma Liv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7" name="Forma Liv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8" name="Forma Liv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89" name="Forma Liv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0" name="Forma Liv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1" name="Forma Liv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sp>
              <p:nvSpPr>
                <p:cNvPr id="692" name="Forma Liv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pt-BR" dirty="0">
                    <a:ln>
                      <a:noFill/>
                    </a:ln>
                  </a:endParaRPr>
                </a:p>
              </p:txBody>
            </p:sp>
          </p:grpSp>
        </p:grpSp>
      </p:grpSp>
      <p:sp>
        <p:nvSpPr>
          <p:cNvPr id="4" name="Espaço Reservado para Texto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Editar estilos de texto Mestre</a:t>
            </a:r>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D2184FD6-C734-4162-88D8-0C01192F6E9B}" type="datetime1">
              <a:rPr lang="pt-BR" smtClean="0"/>
              <a:t>10/02/2020</a:t>
            </a:fld>
            <a:endParaRPr lang="pt-BR" dirty="0"/>
          </a:p>
        </p:txBody>
      </p:sp>
      <p:sp>
        <p:nvSpPr>
          <p:cNvPr id="7" name="Espaço Reservado para Número de Slide 6"/>
          <p:cNvSpPr>
            <a:spLocks noGrp="1"/>
          </p:cNvSpPr>
          <p:nvPr>
            <p:ph type="sldNum" sz="quarter" idx="12"/>
          </p:nvPr>
        </p:nvSpPr>
        <p:spPr/>
        <p:txBody>
          <a:bodyPr rtlCol="0"/>
          <a:lstStyle/>
          <a:p>
            <a:pPr rtl="0"/>
            <a:fld id="{25BA54BD-C84D-46CE-8B72-31BFB26ABA43}" type="slidenum">
              <a:rPr lang="pt-BR" smtClean="0"/>
              <a:t>‹nº›</a:t>
            </a:fld>
            <a:endParaRPr lang="pt-B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pt-BR" dirty="0"/>
              <a:t>Clique para editar o estilo de título Mestre</a:t>
            </a:r>
          </a:p>
        </p:txBody>
      </p:sp>
      <p:sp>
        <p:nvSpPr>
          <p:cNvPr id="3" name="Espaço Reservado para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pt-BR" dirty="0"/>
              <a:t>Clique para editar o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pt-BR" dirty="0"/>
          </a:p>
        </p:txBody>
      </p:sp>
      <p:sp>
        <p:nvSpPr>
          <p:cNvPr id="4" name="Espaço Reservado para Dat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9758D4F-735F-46FE-9FCB-4849D9F60668}" type="datetime1">
              <a:rPr lang="pt-BR" smtClean="0"/>
              <a:t>10/02/2020</a:t>
            </a:fld>
            <a:endParaRPr lang="pt-BR" dirty="0"/>
          </a:p>
        </p:txBody>
      </p:sp>
      <p:sp>
        <p:nvSpPr>
          <p:cNvPr id="6" name="Espaço Reservado para Número de Slide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pt-BR" smtClean="0"/>
              <a:pPr rtl="0"/>
              <a:t>‹nº›</a:t>
            </a:fld>
            <a:endParaRPr lang="pt-BR"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lex.lemos01@etec.sp.gov.b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sites.google.com/site/professoralexle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mailto:alex.lemos01@etec.sp.gov.br"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sites.google.com/site/professoralexlemo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mailto:alex.lemos01@etec.sp.gov.b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sites.google.com/site/professoralexle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6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mailto:alex.lemos01@etec.sp.gov.br"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sites.google.com/site/professoralexlemos"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Espaço Reservado para Conteúdo 2">
            <a:extLst>
              <a:ext uri="{FF2B5EF4-FFF2-40B4-BE49-F238E27FC236}">
                <a16:creationId xmlns:a16="http://schemas.microsoft.com/office/drawing/2014/main" id="{AF566A5E-A68A-4383-A6DC-2FA1AD636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916" y="548680"/>
            <a:ext cx="8240638" cy="4032448"/>
          </a:xfrm>
          <a:prstGeom prst="rect">
            <a:avLst/>
          </a:prstGeom>
        </p:spPr>
      </p:pic>
      <p:pic>
        <p:nvPicPr>
          <p:cNvPr id="12" name="Espaço Reservado para Conteúdo 5">
            <a:extLst>
              <a:ext uri="{FF2B5EF4-FFF2-40B4-BE49-F238E27FC236}">
                <a16:creationId xmlns:a16="http://schemas.microsoft.com/office/drawing/2014/main" id="{85BD4038-1494-4F5C-A3B7-5040FD1E6D66}"/>
              </a:ext>
            </a:extLst>
          </p:cNvPr>
          <p:cNvPicPr>
            <a:picLocks noChangeAspect="1"/>
          </p:cNvPicPr>
          <p:nvPr/>
        </p:nvPicPr>
        <p:blipFill>
          <a:blip r:embed="rId4"/>
          <a:stretch>
            <a:fillRect/>
          </a:stretch>
        </p:blipFill>
        <p:spPr bwMode="auto">
          <a:xfrm>
            <a:off x="1629916" y="4870352"/>
            <a:ext cx="333375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CC8D82AA-D808-4C87-9777-859EF25ED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204" y="4870339"/>
            <a:ext cx="24193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aixaDeTexto 13">
            <a:extLst>
              <a:ext uri="{FF2B5EF4-FFF2-40B4-BE49-F238E27FC236}">
                <a16:creationId xmlns:a16="http://schemas.microsoft.com/office/drawing/2014/main" id="{4ACD2813-D96F-4E79-8107-A3AF8F457BAB}"/>
              </a:ext>
            </a:extLst>
          </p:cNvPr>
          <p:cNvSpPr txBox="1"/>
          <p:nvPr/>
        </p:nvSpPr>
        <p:spPr>
          <a:xfrm>
            <a:off x="405780" y="548680"/>
            <a:ext cx="657681" cy="5693272"/>
          </a:xfrm>
          <a:prstGeom prst="rect">
            <a:avLst/>
          </a:prstGeom>
          <a:noFill/>
        </p:spPr>
        <p:txBody>
          <a:bodyPr vert="wordArtVert" wrap="square" rtlCol="0">
            <a:spAutoFit/>
          </a:bodyPr>
          <a:lstStyle/>
          <a:p>
            <a:pPr>
              <a:lnSpc>
                <a:spcPct val="90000"/>
              </a:lnSpc>
            </a:pPr>
            <a:r>
              <a:rPr lang="pt-BR" sz="2800" b="1" dirty="0"/>
              <a:t>Bem Vindos</a:t>
            </a:r>
          </a:p>
        </p:txBody>
      </p:sp>
      <p:sp>
        <p:nvSpPr>
          <p:cNvPr id="15" name="CaixaDeTexto 14">
            <a:extLst>
              <a:ext uri="{FF2B5EF4-FFF2-40B4-BE49-F238E27FC236}">
                <a16:creationId xmlns:a16="http://schemas.microsoft.com/office/drawing/2014/main" id="{2C4BAEAF-A9D4-463D-B48B-C28374C80EFE}"/>
              </a:ext>
            </a:extLst>
          </p:cNvPr>
          <p:cNvSpPr txBox="1"/>
          <p:nvPr/>
        </p:nvSpPr>
        <p:spPr>
          <a:xfrm>
            <a:off x="10581025" y="548680"/>
            <a:ext cx="657681" cy="5693272"/>
          </a:xfrm>
          <a:prstGeom prst="rect">
            <a:avLst/>
          </a:prstGeom>
          <a:noFill/>
        </p:spPr>
        <p:txBody>
          <a:bodyPr vert="wordArtVert" wrap="square" rtlCol="0">
            <a:spAutoFit/>
          </a:bodyPr>
          <a:lstStyle/>
          <a:p>
            <a:pPr>
              <a:lnSpc>
                <a:spcPct val="90000"/>
              </a:lnSpc>
            </a:pPr>
            <a:r>
              <a:rPr lang="pt-BR" sz="2800" b="1" dirty="0"/>
              <a:t>Bem Vindos</a:t>
            </a:r>
          </a:p>
        </p:txBody>
      </p:sp>
    </p:spTree>
    <p:extLst>
      <p:ext uri="{BB962C8B-B14F-4D97-AF65-F5344CB8AC3E}">
        <p14:creationId xmlns:p14="http://schemas.microsoft.com/office/powerpoint/2010/main" val="362836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77073-0F00-43B4-B3B1-86038F507FAA}"/>
              </a:ext>
            </a:extLst>
          </p:cNvPr>
          <p:cNvSpPr>
            <a:spLocks noGrp="1"/>
          </p:cNvSpPr>
          <p:nvPr>
            <p:ph type="title"/>
          </p:nvPr>
        </p:nvSpPr>
        <p:spPr/>
        <p:txBody>
          <a:bodyPr/>
          <a:lstStyle/>
          <a:p>
            <a:r>
              <a:rPr lang="pt-BR" dirty="0"/>
              <a:t>Bases Tecnológicas</a:t>
            </a:r>
          </a:p>
        </p:txBody>
      </p:sp>
      <p:sp>
        <p:nvSpPr>
          <p:cNvPr id="3" name="Espaço Reservado para Conteúdo 2">
            <a:extLst>
              <a:ext uri="{FF2B5EF4-FFF2-40B4-BE49-F238E27FC236}">
                <a16:creationId xmlns:a16="http://schemas.microsoft.com/office/drawing/2014/main" id="{D845A538-F783-4676-B800-E185516F7099}"/>
              </a:ext>
            </a:extLst>
          </p:cNvPr>
          <p:cNvSpPr>
            <a:spLocks noGrp="1"/>
          </p:cNvSpPr>
          <p:nvPr>
            <p:ph idx="1"/>
          </p:nvPr>
        </p:nvSpPr>
        <p:spPr/>
        <p:txBody>
          <a:bodyPr>
            <a:normAutofit fontScale="92500" lnSpcReduction="20000"/>
          </a:bodyPr>
          <a:lstStyle/>
          <a:p>
            <a:r>
              <a:rPr lang="pt-BR" sz="3600" dirty="0"/>
              <a:t>7.Modelo Lógico:</a:t>
            </a:r>
          </a:p>
          <a:p>
            <a:pPr lvl="1"/>
            <a:r>
              <a:rPr lang="pt-BR" sz="3200" dirty="0"/>
              <a:t>Entidade: classificações de Entidades e representações de Entidades.</a:t>
            </a:r>
          </a:p>
          <a:p>
            <a:pPr lvl="1"/>
            <a:r>
              <a:rPr lang="pt-BR" sz="3200" dirty="0"/>
              <a:t>Atributos: classificações de Atributos e representações de Atributos Identificar e modelar Entidades.</a:t>
            </a:r>
          </a:p>
          <a:p>
            <a:pPr lvl="1"/>
            <a:r>
              <a:rPr lang="pt-BR" sz="3200" dirty="0"/>
              <a:t>Distinguir Atributos e Entidades.</a:t>
            </a:r>
          </a:p>
          <a:p>
            <a:pPr lvl="1"/>
            <a:r>
              <a:rPr lang="pt-BR" sz="3200" dirty="0"/>
              <a:t>Analisar e modelar de Atributos.</a:t>
            </a:r>
          </a:p>
          <a:p>
            <a:pPr lvl="1"/>
            <a:r>
              <a:rPr lang="pt-BR" sz="3200" dirty="0"/>
              <a:t>Relacionamentos: definição e classificações.</a:t>
            </a:r>
          </a:p>
          <a:p>
            <a:pPr lvl="1"/>
            <a:r>
              <a:rPr lang="pt-BR" sz="3200" dirty="0"/>
              <a:t>Representação gráfica de entidades, atributos e relacionamentos.</a:t>
            </a:r>
          </a:p>
        </p:txBody>
      </p:sp>
    </p:spTree>
    <p:extLst>
      <p:ext uri="{BB962C8B-B14F-4D97-AF65-F5344CB8AC3E}">
        <p14:creationId xmlns:p14="http://schemas.microsoft.com/office/powerpoint/2010/main" val="35177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B173A-1B71-4436-A52A-D00F4E0BAA9A}"/>
              </a:ext>
            </a:extLst>
          </p:cNvPr>
          <p:cNvSpPr>
            <a:spLocks noGrp="1"/>
          </p:cNvSpPr>
          <p:nvPr>
            <p:ph type="title"/>
          </p:nvPr>
        </p:nvSpPr>
        <p:spPr/>
        <p:txBody>
          <a:bodyPr/>
          <a:lstStyle/>
          <a:p>
            <a:r>
              <a:rPr lang="pt-BR" dirty="0"/>
              <a:t>Bases Tecnológicas</a:t>
            </a:r>
          </a:p>
        </p:txBody>
      </p:sp>
      <p:sp>
        <p:nvSpPr>
          <p:cNvPr id="3" name="Espaço Reservado para Conteúdo 2">
            <a:extLst>
              <a:ext uri="{FF2B5EF4-FFF2-40B4-BE49-F238E27FC236}">
                <a16:creationId xmlns:a16="http://schemas.microsoft.com/office/drawing/2014/main" id="{AA461724-117F-40C2-BFDF-FDD0C1D963F1}"/>
              </a:ext>
            </a:extLst>
          </p:cNvPr>
          <p:cNvSpPr>
            <a:spLocks noGrp="1"/>
          </p:cNvSpPr>
          <p:nvPr>
            <p:ph idx="1"/>
          </p:nvPr>
        </p:nvSpPr>
        <p:spPr>
          <a:xfrm>
            <a:off x="1522414" y="1905000"/>
            <a:ext cx="9144000" cy="4267200"/>
          </a:xfrm>
        </p:spPr>
        <p:txBody>
          <a:bodyPr>
            <a:normAutofit fontScale="92500"/>
          </a:bodyPr>
          <a:lstStyle/>
          <a:p>
            <a:r>
              <a:rPr lang="pt-BR" sz="2800" dirty="0"/>
              <a:t>8. Grau de cardinalidade: definição e classificações.</a:t>
            </a:r>
          </a:p>
          <a:p>
            <a:r>
              <a:rPr lang="pt-BR" sz="2800" dirty="0"/>
              <a:t>9. Tipos de Restrições de Integridade, conceitos e utilização de:</a:t>
            </a:r>
          </a:p>
          <a:p>
            <a:pPr lvl="1"/>
            <a:r>
              <a:rPr lang="pt-BR" sz="2400" dirty="0"/>
              <a:t>Integridade Relacional e Integridade Referencial.</a:t>
            </a:r>
          </a:p>
          <a:p>
            <a:r>
              <a:rPr lang="pt-BR" sz="2800" dirty="0"/>
              <a:t>10. Conceitos de auto relacionamento (Reflexivo ou Recursivo).</a:t>
            </a:r>
          </a:p>
          <a:p>
            <a:r>
              <a:rPr lang="pt-BR" sz="2800" dirty="0"/>
              <a:t>11. Normalização de tabelas:</a:t>
            </a:r>
          </a:p>
          <a:p>
            <a:pPr lvl="1"/>
            <a:r>
              <a:rPr lang="pt-BR" sz="2400" dirty="0"/>
              <a:t>Conceitos.</a:t>
            </a:r>
          </a:p>
          <a:p>
            <a:pPr lvl="1"/>
            <a:r>
              <a:rPr lang="pt-BR" sz="2400" dirty="0"/>
              <a:t>Utilização das formas normais (1, 2, 3 e 4).</a:t>
            </a:r>
          </a:p>
          <a:p>
            <a:pPr lvl="1"/>
            <a:r>
              <a:rPr lang="pt-BR" sz="2400" dirty="0"/>
              <a:t>Utilização da forma normal de </a:t>
            </a:r>
            <a:r>
              <a:rPr lang="pt-BR" sz="2400" dirty="0" err="1"/>
              <a:t>boyce</a:t>
            </a:r>
            <a:r>
              <a:rPr lang="pt-BR" sz="2400" dirty="0"/>
              <a:t>/ </a:t>
            </a:r>
            <a:r>
              <a:rPr lang="pt-BR" sz="2400" dirty="0" err="1"/>
              <a:t>codd</a:t>
            </a:r>
            <a:r>
              <a:rPr lang="pt-BR" sz="2400" dirty="0"/>
              <a:t> (FNBC).</a:t>
            </a:r>
          </a:p>
        </p:txBody>
      </p:sp>
    </p:spTree>
    <p:extLst>
      <p:ext uri="{BB962C8B-B14F-4D97-AF65-F5344CB8AC3E}">
        <p14:creationId xmlns:p14="http://schemas.microsoft.com/office/powerpoint/2010/main" val="32588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11232-4BCB-476D-92D6-889EB00CCE82}"/>
              </a:ext>
            </a:extLst>
          </p:cNvPr>
          <p:cNvSpPr>
            <a:spLocks noGrp="1"/>
          </p:cNvSpPr>
          <p:nvPr>
            <p:ph type="title"/>
          </p:nvPr>
        </p:nvSpPr>
        <p:spPr/>
        <p:txBody>
          <a:bodyPr/>
          <a:lstStyle/>
          <a:p>
            <a:r>
              <a:rPr lang="pt-BR" dirty="0"/>
              <a:t>Bases Tecnológicas</a:t>
            </a:r>
          </a:p>
        </p:txBody>
      </p:sp>
      <p:sp>
        <p:nvSpPr>
          <p:cNvPr id="3" name="Espaço Reservado para Conteúdo 2">
            <a:extLst>
              <a:ext uri="{FF2B5EF4-FFF2-40B4-BE49-F238E27FC236}">
                <a16:creationId xmlns:a16="http://schemas.microsoft.com/office/drawing/2014/main" id="{5F8A06E1-9ADB-4341-AFD3-54964E608E37}"/>
              </a:ext>
            </a:extLst>
          </p:cNvPr>
          <p:cNvSpPr>
            <a:spLocks noGrp="1"/>
          </p:cNvSpPr>
          <p:nvPr>
            <p:ph idx="1"/>
          </p:nvPr>
        </p:nvSpPr>
        <p:spPr/>
        <p:txBody>
          <a:bodyPr>
            <a:normAutofit/>
          </a:bodyPr>
          <a:lstStyle/>
          <a:p>
            <a:r>
              <a:rPr lang="pt-BR" sz="2800" dirty="0"/>
              <a:t>12. Especialização e generalização (superclasses e subclasses, supertipo e subtipos): conceitos e utilização.</a:t>
            </a:r>
          </a:p>
          <a:p>
            <a:r>
              <a:rPr lang="pt-BR" sz="2800" dirty="0"/>
              <a:t>13. Conceito de domínio.</a:t>
            </a:r>
          </a:p>
          <a:p>
            <a:r>
              <a:rPr lang="pt-BR" sz="2800" dirty="0"/>
              <a:t>14. Conceito de tabelas.</a:t>
            </a:r>
          </a:p>
          <a:p>
            <a:r>
              <a:rPr lang="pt-BR" sz="2800" dirty="0"/>
              <a:t>15. Construção de Projeto lógico de banco de dados.</a:t>
            </a:r>
          </a:p>
        </p:txBody>
      </p:sp>
    </p:spTree>
    <p:extLst>
      <p:ext uri="{BB962C8B-B14F-4D97-AF65-F5344CB8AC3E}">
        <p14:creationId xmlns:p14="http://schemas.microsoft.com/office/powerpoint/2010/main" val="123179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EFE7F-D623-49DA-A811-087008D9D46C}"/>
              </a:ext>
            </a:extLst>
          </p:cNvPr>
          <p:cNvSpPr>
            <a:spLocks noGrp="1"/>
          </p:cNvSpPr>
          <p:nvPr>
            <p:ph type="title"/>
          </p:nvPr>
        </p:nvSpPr>
        <p:spPr>
          <a:xfrm>
            <a:off x="1522414" y="274638"/>
            <a:ext cx="9768748" cy="1020762"/>
          </a:xfrm>
        </p:spPr>
        <p:txBody>
          <a:bodyPr/>
          <a:lstStyle/>
          <a:p>
            <a:r>
              <a:rPr lang="pt-BR" dirty="0"/>
              <a:t>História a Evolução dos Banco de Dados</a:t>
            </a:r>
          </a:p>
        </p:txBody>
      </p:sp>
      <p:sp>
        <p:nvSpPr>
          <p:cNvPr id="3" name="Espaço Reservado para Conteúdo 2">
            <a:extLst>
              <a:ext uri="{FF2B5EF4-FFF2-40B4-BE49-F238E27FC236}">
                <a16:creationId xmlns:a16="http://schemas.microsoft.com/office/drawing/2014/main" id="{BAB17B03-A54C-493D-813F-31F28216A88D}"/>
              </a:ext>
            </a:extLst>
          </p:cNvPr>
          <p:cNvSpPr>
            <a:spLocks noGrp="1"/>
          </p:cNvSpPr>
          <p:nvPr>
            <p:ph idx="1"/>
          </p:nvPr>
        </p:nvSpPr>
        <p:spPr/>
        <p:txBody>
          <a:bodyPr/>
          <a:lstStyle/>
          <a:p>
            <a:endParaRPr lang="pt-BR" dirty="0"/>
          </a:p>
        </p:txBody>
      </p:sp>
      <p:pic>
        <p:nvPicPr>
          <p:cNvPr id="5" name="Imagem 4">
            <a:extLst>
              <a:ext uri="{FF2B5EF4-FFF2-40B4-BE49-F238E27FC236}">
                <a16:creationId xmlns:a16="http://schemas.microsoft.com/office/drawing/2014/main" id="{9E6F9FE8-6A7E-4138-B2D3-89C5838C44BC}"/>
              </a:ext>
            </a:extLst>
          </p:cNvPr>
          <p:cNvPicPr>
            <a:picLocks noChangeAspect="1"/>
          </p:cNvPicPr>
          <p:nvPr/>
        </p:nvPicPr>
        <p:blipFill>
          <a:blip r:embed="rId2"/>
          <a:stretch>
            <a:fillRect/>
          </a:stretch>
        </p:blipFill>
        <p:spPr>
          <a:xfrm>
            <a:off x="1522411" y="1905000"/>
            <a:ext cx="9768751" cy="4570800"/>
          </a:xfrm>
          <a:prstGeom prst="rect">
            <a:avLst/>
          </a:prstGeom>
        </p:spPr>
      </p:pic>
    </p:spTree>
    <p:extLst>
      <p:ext uri="{BB962C8B-B14F-4D97-AF65-F5344CB8AC3E}">
        <p14:creationId xmlns:p14="http://schemas.microsoft.com/office/powerpoint/2010/main" val="154762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94177-A7CF-4AC7-BEED-0041A9A9DB96}"/>
              </a:ext>
            </a:extLst>
          </p:cNvPr>
          <p:cNvSpPr>
            <a:spLocks noGrp="1"/>
          </p:cNvSpPr>
          <p:nvPr>
            <p:ph type="title"/>
          </p:nvPr>
        </p:nvSpPr>
        <p:spPr/>
        <p:txBody>
          <a:bodyPr/>
          <a:lstStyle/>
          <a:p>
            <a:r>
              <a:rPr lang="pt-BR" dirty="0"/>
              <a:t>Evolução dos Modelos de Banco de Dados</a:t>
            </a:r>
          </a:p>
        </p:txBody>
      </p:sp>
      <p:pic>
        <p:nvPicPr>
          <p:cNvPr id="4" name="Espaço Reservado para Conteúdo 3">
            <a:extLst>
              <a:ext uri="{FF2B5EF4-FFF2-40B4-BE49-F238E27FC236}">
                <a16:creationId xmlns:a16="http://schemas.microsoft.com/office/drawing/2014/main" id="{34081550-A6EC-4CD4-87F6-A5C9379FA9BF}"/>
              </a:ext>
            </a:extLst>
          </p:cNvPr>
          <p:cNvPicPr>
            <a:picLocks noGrp="1" noChangeAspect="1"/>
          </p:cNvPicPr>
          <p:nvPr>
            <p:ph idx="1"/>
          </p:nvPr>
        </p:nvPicPr>
        <p:blipFill>
          <a:blip r:embed="rId2"/>
          <a:stretch>
            <a:fillRect/>
          </a:stretch>
        </p:blipFill>
        <p:spPr>
          <a:xfrm>
            <a:off x="1629916" y="1628800"/>
            <a:ext cx="9505056" cy="5112568"/>
          </a:xfrm>
          <a:prstGeom prst="rect">
            <a:avLst/>
          </a:prstGeom>
        </p:spPr>
      </p:pic>
    </p:spTree>
    <p:extLst>
      <p:ext uri="{BB962C8B-B14F-4D97-AF65-F5344CB8AC3E}">
        <p14:creationId xmlns:p14="http://schemas.microsoft.com/office/powerpoint/2010/main" val="420090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57344-DB00-480D-9E08-F6D3E289D10C}"/>
              </a:ext>
            </a:extLst>
          </p:cNvPr>
          <p:cNvSpPr>
            <a:spLocks noGrp="1"/>
          </p:cNvSpPr>
          <p:nvPr>
            <p:ph type="title"/>
          </p:nvPr>
        </p:nvSpPr>
        <p:spPr/>
        <p:txBody>
          <a:bodyPr/>
          <a:lstStyle/>
          <a:p>
            <a:r>
              <a:rPr lang="pt-BR" dirty="0"/>
              <a:t>Características sobre Banco de Dados</a:t>
            </a:r>
          </a:p>
        </p:txBody>
      </p:sp>
      <p:sp>
        <p:nvSpPr>
          <p:cNvPr id="3" name="Espaço Reservado para Conteúdo 2">
            <a:extLst>
              <a:ext uri="{FF2B5EF4-FFF2-40B4-BE49-F238E27FC236}">
                <a16:creationId xmlns:a16="http://schemas.microsoft.com/office/drawing/2014/main" id="{1CAF8093-D3B8-4308-BB50-275D1EAD7EEA}"/>
              </a:ext>
            </a:extLst>
          </p:cNvPr>
          <p:cNvSpPr>
            <a:spLocks noGrp="1"/>
          </p:cNvSpPr>
          <p:nvPr>
            <p:ph idx="1"/>
          </p:nvPr>
        </p:nvSpPr>
        <p:spPr/>
        <p:txBody>
          <a:bodyPr>
            <a:normAutofit/>
          </a:bodyPr>
          <a:lstStyle/>
          <a:p>
            <a:r>
              <a:rPr lang="pt-BR" sz="3200" dirty="0"/>
              <a:t>Um banco de dados computadorizado refere-se a uma coleção de tabelas relacionadas que são digitalizadas. Frequentemente esse tipo de banco de dados é mais útil do que pastas de papel e armários. Ele fornece um método eficiente de extrair informações juntas e permite que a informação seja manipulada correspondendo a uma infinidade de propósitos e necessidades.</a:t>
            </a:r>
          </a:p>
        </p:txBody>
      </p:sp>
    </p:spTree>
    <p:extLst>
      <p:ext uri="{BB962C8B-B14F-4D97-AF65-F5344CB8AC3E}">
        <p14:creationId xmlns:p14="http://schemas.microsoft.com/office/powerpoint/2010/main" val="156500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060B8C-C9FE-4D84-B77B-A26FF7ED8253}"/>
              </a:ext>
            </a:extLst>
          </p:cNvPr>
          <p:cNvSpPr>
            <a:spLocks noGrp="1"/>
          </p:cNvSpPr>
          <p:nvPr>
            <p:ph type="title"/>
          </p:nvPr>
        </p:nvSpPr>
        <p:spPr/>
        <p:txBody>
          <a:bodyPr/>
          <a:lstStyle/>
          <a:p>
            <a:r>
              <a:rPr lang="pt-BR" dirty="0"/>
              <a:t>Tipos de Banco de Dados</a:t>
            </a:r>
          </a:p>
        </p:txBody>
      </p:sp>
      <p:sp>
        <p:nvSpPr>
          <p:cNvPr id="3" name="Espaço Reservado para Conteúdo 2">
            <a:extLst>
              <a:ext uri="{FF2B5EF4-FFF2-40B4-BE49-F238E27FC236}">
                <a16:creationId xmlns:a16="http://schemas.microsoft.com/office/drawing/2014/main" id="{AE8CA8C9-E740-4AFD-BCA1-9365DBD169D6}"/>
              </a:ext>
            </a:extLst>
          </p:cNvPr>
          <p:cNvSpPr>
            <a:spLocks noGrp="1"/>
          </p:cNvSpPr>
          <p:nvPr>
            <p:ph idx="1"/>
          </p:nvPr>
        </p:nvSpPr>
        <p:spPr/>
        <p:txBody>
          <a:bodyPr>
            <a:normAutofit/>
          </a:bodyPr>
          <a:lstStyle/>
          <a:p>
            <a:r>
              <a:rPr lang="pt-BR" sz="3200" dirty="0"/>
              <a:t>Hierárquicos ou Navegacional:</a:t>
            </a:r>
          </a:p>
          <a:p>
            <a:pPr marL="274320" lvl="1" indent="0">
              <a:buNone/>
            </a:pPr>
            <a:r>
              <a:rPr lang="pt-BR" sz="2800" dirty="0"/>
              <a:t>Surge na década de 60, também pode ser chamado de</a:t>
            </a:r>
          </a:p>
          <a:p>
            <a:pPr marL="274320" lvl="1" indent="0">
              <a:buNone/>
            </a:pPr>
            <a:r>
              <a:rPr lang="pt-BR" sz="2800" dirty="0"/>
              <a:t>Navegacional13.</a:t>
            </a:r>
          </a:p>
          <a:p>
            <a:pPr marL="274320" lvl="1" indent="0">
              <a:buNone/>
            </a:pPr>
            <a:r>
              <a:rPr lang="pt-BR" sz="2800" dirty="0"/>
              <a:t>Organiza os dados em uma estrutura hierárquica (árvore) em um sistema unidirecional de pai para filho.</a:t>
            </a:r>
          </a:p>
          <a:p>
            <a:r>
              <a:rPr lang="pt-BR" sz="3200" dirty="0"/>
              <a:t>Rede:</a:t>
            </a:r>
          </a:p>
          <a:p>
            <a:pPr marL="274320" lvl="1" indent="0">
              <a:buNone/>
            </a:pPr>
            <a:r>
              <a:rPr lang="pt-BR" sz="2800" dirty="0"/>
              <a:t>A abordagem de rede surgiu no final da década de 60 e é uma extensão da abordagem hierárquica.</a:t>
            </a:r>
          </a:p>
        </p:txBody>
      </p:sp>
    </p:spTree>
    <p:extLst>
      <p:ext uri="{BB962C8B-B14F-4D97-AF65-F5344CB8AC3E}">
        <p14:creationId xmlns:p14="http://schemas.microsoft.com/office/powerpoint/2010/main" val="296499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617F97-EA70-4FC5-BC0B-244CE9394B77}"/>
              </a:ext>
            </a:extLst>
          </p:cNvPr>
          <p:cNvSpPr>
            <a:spLocks noGrp="1"/>
          </p:cNvSpPr>
          <p:nvPr>
            <p:ph type="title"/>
          </p:nvPr>
        </p:nvSpPr>
        <p:spPr/>
        <p:txBody>
          <a:bodyPr/>
          <a:lstStyle/>
          <a:p>
            <a:r>
              <a:rPr lang="pt-BR" dirty="0"/>
              <a:t>Tipos de Banco de Dados</a:t>
            </a:r>
          </a:p>
        </p:txBody>
      </p:sp>
      <p:sp>
        <p:nvSpPr>
          <p:cNvPr id="3" name="Espaço Reservado para Conteúdo 2">
            <a:extLst>
              <a:ext uri="{FF2B5EF4-FFF2-40B4-BE49-F238E27FC236}">
                <a16:creationId xmlns:a16="http://schemas.microsoft.com/office/drawing/2014/main" id="{62CFA9BE-8A14-4F56-A6AE-B1344E8D2AEE}"/>
              </a:ext>
            </a:extLst>
          </p:cNvPr>
          <p:cNvSpPr>
            <a:spLocks noGrp="1"/>
          </p:cNvSpPr>
          <p:nvPr>
            <p:ph idx="1"/>
          </p:nvPr>
        </p:nvSpPr>
        <p:spPr/>
        <p:txBody>
          <a:bodyPr>
            <a:normAutofit lnSpcReduction="10000"/>
          </a:bodyPr>
          <a:lstStyle/>
          <a:p>
            <a:r>
              <a:rPr lang="pt-BR" sz="3600" dirty="0"/>
              <a:t>Relacional:</a:t>
            </a:r>
          </a:p>
          <a:p>
            <a:pPr marL="274320" lvl="1" indent="0">
              <a:buNone/>
            </a:pPr>
            <a:r>
              <a:rPr lang="pt-BR" sz="3200" dirty="0"/>
              <a:t>Esta abordagem se tornou padrão dos gerenciadores de banco de dados e é o mais utilizado atualmente pelas empresas. Os bancos de dados relacionais são fundamentados no paradigma da orientação a conjuntos, uma vez que sua base é construída em cima da teoria dos conjuntos(relações).</a:t>
            </a:r>
          </a:p>
          <a:p>
            <a:pPr marL="274320" lvl="1" indent="0">
              <a:buNone/>
            </a:pPr>
            <a:r>
              <a:rPr lang="pt-BR" sz="3200" dirty="0"/>
              <a:t>Exemplo: Oracle, SQL Server, MySQL, Sysbase, </a:t>
            </a:r>
            <a:r>
              <a:rPr lang="pt-BR" sz="3200" dirty="0" err="1"/>
              <a:t>PostGreSQL</a:t>
            </a:r>
            <a:r>
              <a:rPr lang="pt-BR" sz="3200" dirty="0"/>
              <a:t>.</a:t>
            </a:r>
          </a:p>
        </p:txBody>
      </p:sp>
    </p:spTree>
    <p:extLst>
      <p:ext uri="{BB962C8B-B14F-4D97-AF65-F5344CB8AC3E}">
        <p14:creationId xmlns:p14="http://schemas.microsoft.com/office/powerpoint/2010/main" val="345368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D481A-D551-4563-9B99-0E51A2F4A27B}"/>
              </a:ext>
            </a:extLst>
          </p:cNvPr>
          <p:cNvSpPr>
            <a:spLocks noGrp="1"/>
          </p:cNvSpPr>
          <p:nvPr>
            <p:ph type="title"/>
          </p:nvPr>
        </p:nvSpPr>
        <p:spPr/>
        <p:txBody>
          <a:bodyPr/>
          <a:lstStyle/>
          <a:p>
            <a:r>
              <a:rPr lang="pt-BR" dirty="0"/>
              <a:t>Tipos de Banco de Dados</a:t>
            </a:r>
          </a:p>
        </p:txBody>
      </p:sp>
      <p:sp>
        <p:nvSpPr>
          <p:cNvPr id="3" name="Espaço Reservado para Conteúdo 2">
            <a:extLst>
              <a:ext uri="{FF2B5EF4-FFF2-40B4-BE49-F238E27FC236}">
                <a16:creationId xmlns:a16="http://schemas.microsoft.com/office/drawing/2014/main" id="{78B9F50B-5435-4B3D-B54A-5E1C99DE1520}"/>
              </a:ext>
            </a:extLst>
          </p:cNvPr>
          <p:cNvSpPr>
            <a:spLocks noGrp="1"/>
          </p:cNvSpPr>
          <p:nvPr>
            <p:ph idx="1"/>
          </p:nvPr>
        </p:nvSpPr>
        <p:spPr>
          <a:xfrm>
            <a:off x="1522414" y="1905000"/>
            <a:ext cx="9144000" cy="4764360"/>
          </a:xfrm>
        </p:spPr>
        <p:txBody>
          <a:bodyPr>
            <a:normAutofit fontScale="92500" lnSpcReduction="10000"/>
          </a:bodyPr>
          <a:lstStyle/>
          <a:p>
            <a:r>
              <a:rPr lang="pt-BR" sz="3200" dirty="0"/>
              <a:t>Não Relacional:</a:t>
            </a:r>
          </a:p>
          <a:p>
            <a:pPr marL="274320" lvl="1" indent="0">
              <a:buNone/>
            </a:pPr>
            <a:r>
              <a:rPr lang="pt-BR" sz="2800" dirty="0"/>
              <a:t>Esse tipo de Banco de Dados surge como solução para situações nas quais os bancos relacionais não atendem de forma satisfatória. Ambientes com dados mistos — como imagens, mapas e tabelas — que não podem ser facilmente tabulados em linhas e colunas necessitam de uma solução não-relacional.</a:t>
            </a:r>
          </a:p>
          <a:p>
            <a:pPr marL="274320" lvl="1" indent="0">
              <a:buNone/>
            </a:pPr>
            <a:r>
              <a:rPr lang="pt-BR" sz="2800" dirty="0"/>
              <a:t>Surgem aí bancos conhecidos como </a:t>
            </a:r>
            <a:r>
              <a:rPr lang="pt-BR" sz="2800" dirty="0" err="1"/>
              <a:t>NoSQL</a:t>
            </a:r>
            <a:r>
              <a:rPr lang="pt-BR" sz="2800" dirty="0"/>
              <a:t> (Do inglês, </a:t>
            </a:r>
            <a:r>
              <a:rPr lang="pt-BR" sz="2800" i="1" dirty="0" err="1"/>
              <a:t>Not</a:t>
            </a:r>
            <a:r>
              <a:rPr lang="pt-BR" sz="2800" i="1" dirty="0"/>
              <a:t> </a:t>
            </a:r>
            <a:r>
              <a:rPr lang="pt-BR" sz="2800" i="1" dirty="0" err="1"/>
              <a:t>Only</a:t>
            </a:r>
            <a:r>
              <a:rPr lang="pt-BR" sz="2800" i="1" dirty="0"/>
              <a:t> SQL</a:t>
            </a:r>
            <a:r>
              <a:rPr lang="pt-BR" sz="2800" dirty="0"/>
              <a:t>). Esses bancos dão vazão a demandas de gigantes como Google, por exemplo, que oferecem, no seu portfólio, as mais diversas soluções, desde contas de e-mail, dados espaciais e armazenamento de imagens e </a:t>
            </a:r>
            <a:r>
              <a:rPr lang="pt-BR" sz="2800" i="1" dirty="0"/>
              <a:t>Cloud </a:t>
            </a:r>
            <a:r>
              <a:rPr lang="pt-BR" sz="2800" i="1" dirty="0" err="1"/>
              <a:t>Computing</a:t>
            </a:r>
            <a:r>
              <a:rPr lang="pt-BR" sz="2800" dirty="0"/>
              <a:t>. Podemos citar como exemplos de bancos </a:t>
            </a:r>
            <a:r>
              <a:rPr lang="pt-BR" sz="2800" dirty="0" err="1"/>
              <a:t>NoSQL</a:t>
            </a:r>
            <a:r>
              <a:rPr lang="pt-BR" sz="2800" dirty="0"/>
              <a:t>, o </a:t>
            </a:r>
            <a:r>
              <a:rPr lang="pt-BR" sz="2800" b="1" dirty="0" err="1"/>
              <a:t>MongoD</a:t>
            </a:r>
            <a:r>
              <a:rPr lang="pt-BR" sz="2800" b="1" dirty="0"/>
              <a:t>,</a:t>
            </a:r>
            <a:r>
              <a:rPr lang="pt-BR" sz="2800" dirty="0"/>
              <a:t> </a:t>
            </a:r>
            <a:r>
              <a:rPr lang="pt-BR" sz="2800" b="1" dirty="0"/>
              <a:t>Redis</a:t>
            </a:r>
            <a:r>
              <a:rPr lang="pt-BR" sz="2800" dirty="0"/>
              <a:t> e </a:t>
            </a:r>
            <a:r>
              <a:rPr lang="pt-BR" sz="2800" b="1" dirty="0"/>
              <a:t>Cassandra</a:t>
            </a:r>
            <a:r>
              <a:rPr lang="pt-BR" sz="2800" dirty="0"/>
              <a:t>.</a:t>
            </a:r>
          </a:p>
        </p:txBody>
      </p:sp>
    </p:spTree>
    <p:extLst>
      <p:ext uri="{BB962C8B-B14F-4D97-AF65-F5344CB8AC3E}">
        <p14:creationId xmlns:p14="http://schemas.microsoft.com/office/powerpoint/2010/main" val="274588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57344-DB00-480D-9E08-F6D3E289D10C}"/>
              </a:ext>
            </a:extLst>
          </p:cNvPr>
          <p:cNvSpPr>
            <a:spLocks noGrp="1"/>
          </p:cNvSpPr>
          <p:nvPr>
            <p:ph type="title"/>
          </p:nvPr>
        </p:nvSpPr>
        <p:spPr/>
        <p:txBody>
          <a:bodyPr/>
          <a:lstStyle/>
          <a:p>
            <a:r>
              <a:rPr lang="pt-BR" dirty="0"/>
              <a:t>Operacionalização nas Organizações</a:t>
            </a:r>
          </a:p>
        </p:txBody>
      </p:sp>
      <p:sp>
        <p:nvSpPr>
          <p:cNvPr id="3" name="Espaço Reservado para Conteúdo 2">
            <a:extLst>
              <a:ext uri="{FF2B5EF4-FFF2-40B4-BE49-F238E27FC236}">
                <a16:creationId xmlns:a16="http://schemas.microsoft.com/office/drawing/2014/main" id="{1CAF8093-D3B8-4308-BB50-275D1EAD7EEA}"/>
              </a:ext>
            </a:extLst>
          </p:cNvPr>
          <p:cNvSpPr>
            <a:spLocks noGrp="1"/>
          </p:cNvSpPr>
          <p:nvPr>
            <p:ph idx="1"/>
          </p:nvPr>
        </p:nvSpPr>
        <p:spPr>
          <a:xfrm>
            <a:off x="1522414" y="1905000"/>
            <a:ext cx="9144000" cy="4678362"/>
          </a:xfrm>
        </p:spPr>
        <p:txBody>
          <a:bodyPr>
            <a:normAutofit fontScale="92500" lnSpcReduction="20000"/>
          </a:bodyPr>
          <a:lstStyle/>
          <a:p>
            <a:r>
              <a:rPr lang="pt-BR" dirty="0"/>
              <a:t>Como pensar em dados de forma altamente organizados?</a:t>
            </a:r>
          </a:p>
          <a:p>
            <a:r>
              <a:rPr lang="pt-BR" dirty="0"/>
              <a:t>Como armazenar dados de maneira eficiente?</a:t>
            </a:r>
          </a:p>
          <a:p>
            <a:r>
              <a:rPr lang="pt-BR" dirty="0"/>
              <a:t>Como podemos recuperar estes dados com eficácia?</a:t>
            </a:r>
          </a:p>
          <a:p>
            <a:r>
              <a:rPr lang="pt-BR" dirty="0"/>
              <a:t>De que maneira, podemos gerenciar os dados de forma que estejam presente no momento desejado?</a:t>
            </a:r>
          </a:p>
          <a:p>
            <a:r>
              <a:rPr lang="pt-BR" dirty="0"/>
              <a:t>Como reunir os dados em um conjunto organizado chamado banco de dados?</a:t>
            </a:r>
          </a:p>
          <a:p>
            <a:r>
              <a:rPr lang="pt-BR" dirty="0"/>
              <a:t>Que software controla o banco de dados e supervisiona o AMBIENTE DO BANCO DE DADOS?</a:t>
            </a:r>
          </a:p>
          <a:p>
            <a:r>
              <a:rPr lang="pt-BR" dirty="0"/>
              <a:t>Os dados sempre existiram sem computadores e um dos motivos dele ter sido inventado foi porque precisávamos de ajuda para processar e armazenar grandes quantidades de dados.</a:t>
            </a:r>
          </a:p>
        </p:txBody>
      </p:sp>
    </p:spTree>
    <p:extLst>
      <p:ext uri="{BB962C8B-B14F-4D97-AF65-F5344CB8AC3E}">
        <p14:creationId xmlns:p14="http://schemas.microsoft.com/office/powerpoint/2010/main" val="161183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2110494"/>
            <a:ext cx="9252519" cy="2461506"/>
          </a:xfrm>
        </p:spPr>
        <p:txBody>
          <a:bodyPr rtlCol="0"/>
          <a:lstStyle/>
          <a:p>
            <a:pPr rtl="0"/>
            <a:r>
              <a:rPr lang="pt-BR" dirty="0"/>
              <a:t>ETEC Jardim Ângela</a:t>
            </a:r>
            <a:br>
              <a:rPr lang="pt-BR" dirty="0"/>
            </a:br>
            <a:r>
              <a:rPr lang="pt-BR" dirty="0"/>
              <a:t>Banco de Dados – BD I</a:t>
            </a:r>
          </a:p>
        </p:txBody>
      </p:sp>
      <p:sp>
        <p:nvSpPr>
          <p:cNvPr id="3" name="Subtítulo 2"/>
          <p:cNvSpPr>
            <a:spLocks noGrp="1"/>
          </p:cNvSpPr>
          <p:nvPr>
            <p:ph type="subTitle" idx="1"/>
          </p:nvPr>
        </p:nvSpPr>
        <p:spPr>
          <a:xfrm>
            <a:off x="1522413" y="5105400"/>
            <a:ext cx="6588223" cy="1066800"/>
          </a:xfrm>
        </p:spPr>
        <p:txBody>
          <a:bodyPr rtlCol="0">
            <a:normAutofit lnSpcReduction="10000"/>
          </a:bodyPr>
          <a:lstStyle/>
          <a:p>
            <a:pPr rtl="0"/>
            <a:r>
              <a:rPr lang="pt-BR" dirty="0"/>
              <a:t>Alex Sandro Lemos</a:t>
            </a:r>
          </a:p>
          <a:p>
            <a:pPr rtl="0"/>
            <a:r>
              <a:rPr lang="pt-BR" dirty="0">
                <a:hlinkClick r:id="rId3"/>
              </a:rPr>
              <a:t>alex.lemos01@etec.sp.gov.br</a:t>
            </a:r>
            <a:endParaRPr lang="pt-BR" dirty="0"/>
          </a:p>
          <a:p>
            <a:r>
              <a:rPr lang="pt-BR" dirty="0">
                <a:hlinkClick r:id="rId4"/>
              </a:rPr>
              <a:t>https://sites.google.com/site/professoralexlemos</a:t>
            </a:r>
            <a:endParaRPr lang="pt-BR" dirty="0"/>
          </a:p>
          <a:p>
            <a:endParaRPr lang="pt-BR" dirty="0"/>
          </a:p>
        </p:txBody>
      </p:sp>
      <p:sp>
        <p:nvSpPr>
          <p:cNvPr id="4" name="CaixaDeTexto 3">
            <a:extLst>
              <a:ext uri="{FF2B5EF4-FFF2-40B4-BE49-F238E27FC236}">
                <a16:creationId xmlns:a16="http://schemas.microsoft.com/office/drawing/2014/main" id="{7AD7E3FF-F963-47EC-8E39-42CC05860D1E}"/>
              </a:ext>
            </a:extLst>
          </p:cNvPr>
          <p:cNvSpPr txBox="1"/>
          <p:nvPr/>
        </p:nvSpPr>
        <p:spPr>
          <a:xfrm>
            <a:off x="8038628" y="5013176"/>
            <a:ext cx="2627784" cy="757130"/>
          </a:xfrm>
          <a:prstGeom prst="rect">
            <a:avLst/>
          </a:prstGeom>
          <a:noFill/>
        </p:spPr>
        <p:txBody>
          <a:bodyPr wrap="square" rtlCol="0">
            <a:spAutoFit/>
          </a:bodyPr>
          <a:lstStyle/>
          <a:p>
            <a:pPr>
              <a:lnSpc>
                <a:spcPct val="90000"/>
              </a:lnSpc>
            </a:pPr>
            <a:r>
              <a:rPr lang="pt-BR" sz="2400" dirty="0"/>
              <a:t>1º Semestre 2020</a:t>
            </a:r>
          </a:p>
          <a:p>
            <a:pPr>
              <a:lnSpc>
                <a:spcPct val="90000"/>
              </a:lnSpc>
            </a:pPr>
            <a:r>
              <a:rPr lang="pt-BR" sz="2400" dirty="0"/>
              <a:t>2,5 Aulas Semanais</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C2484-1BF5-4A35-AF93-6D0FB316A4A2}"/>
              </a:ext>
            </a:extLst>
          </p:cNvPr>
          <p:cNvSpPr>
            <a:spLocks noGrp="1"/>
          </p:cNvSpPr>
          <p:nvPr>
            <p:ph type="title"/>
          </p:nvPr>
        </p:nvSpPr>
        <p:spPr/>
        <p:txBody>
          <a:bodyPr/>
          <a:lstStyle/>
          <a:p>
            <a:r>
              <a:rPr lang="pt-BR" dirty="0"/>
              <a:t>Situação Problema</a:t>
            </a:r>
          </a:p>
        </p:txBody>
      </p:sp>
      <p:sp>
        <p:nvSpPr>
          <p:cNvPr id="3" name="Espaço Reservado para Conteúdo 2">
            <a:extLst>
              <a:ext uri="{FF2B5EF4-FFF2-40B4-BE49-F238E27FC236}">
                <a16:creationId xmlns:a16="http://schemas.microsoft.com/office/drawing/2014/main" id="{CDEEAA5C-1C84-4A8C-BD5C-089699964407}"/>
              </a:ext>
            </a:extLst>
          </p:cNvPr>
          <p:cNvSpPr>
            <a:spLocks noGrp="1"/>
          </p:cNvSpPr>
          <p:nvPr>
            <p:ph idx="1"/>
          </p:nvPr>
        </p:nvSpPr>
        <p:spPr/>
        <p:txBody>
          <a:bodyPr>
            <a:normAutofit/>
          </a:bodyPr>
          <a:lstStyle/>
          <a:p>
            <a:r>
              <a:rPr lang="pt-BR" sz="2800" dirty="0"/>
              <a:t>Cálculo da folha de pagamento de uma empresa.........</a:t>
            </a:r>
          </a:p>
        </p:txBody>
      </p:sp>
    </p:spTree>
    <p:extLst>
      <p:ext uri="{BB962C8B-B14F-4D97-AF65-F5344CB8AC3E}">
        <p14:creationId xmlns:p14="http://schemas.microsoft.com/office/powerpoint/2010/main" val="306705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DB76-5DBB-4156-8F7E-FB63A4CC12AC}"/>
              </a:ext>
            </a:extLst>
          </p:cNvPr>
          <p:cNvSpPr>
            <a:spLocks noGrp="1"/>
          </p:cNvSpPr>
          <p:nvPr>
            <p:ph type="title"/>
          </p:nvPr>
        </p:nvSpPr>
        <p:spPr/>
        <p:txBody>
          <a:bodyPr/>
          <a:lstStyle/>
          <a:p>
            <a:r>
              <a:rPr lang="pt-BR" dirty="0"/>
              <a:t>Dados X Informação</a:t>
            </a:r>
          </a:p>
        </p:txBody>
      </p:sp>
      <p:sp>
        <p:nvSpPr>
          <p:cNvPr id="3" name="Espaço Reservado para Conteúdo 2">
            <a:extLst>
              <a:ext uri="{FF2B5EF4-FFF2-40B4-BE49-F238E27FC236}">
                <a16:creationId xmlns:a16="http://schemas.microsoft.com/office/drawing/2014/main" id="{6150629F-1B8A-4F5E-9B34-02CECC69651A}"/>
              </a:ext>
            </a:extLst>
          </p:cNvPr>
          <p:cNvSpPr>
            <a:spLocks noGrp="1"/>
          </p:cNvSpPr>
          <p:nvPr>
            <p:ph idx="1"/>
          </p:nvPr>
        </p:nvSpPr>
        <p:spPr/>
        <p:txBody>
          <a:bodyPr/>
          <a:lstStyle/>
          <a:p>
            <a:r>
              <a:rPr lang="pt-BR" dirty="0"/>
              <a:t>DADOS: São fatos brutos, em sua forma primária. E muitas vezes os dados podem não fazer sentido sozinhos.</a:t>
            </a:r>
          </a:p>
          <a:p>
            <a:r>
              <a:rPr lang="pt-BR" dirty="0"/>
              <a:t>INFORMAÇÕES: Consiste no agrupamentos de dados forma organizada para fazer sentido e gerar conhecimento.</a:t>
            </a:r>
          </a:p>
          <a:p>
            <a:r>
              <a:rPr lang="pt-BR" dirty="0"/>
              <a:t>Muitos consideram </a:t>
            </a:r>
            <a:r>
              <a:rPr lang="pt-BR" b="1" dirty="0">
                <a:solidFill>
                  <a:srgbClr val="00B0F0"/>
                </a:solidFill>
              </a:rPr>
              <a:t>dados</a:t>
            </a:r>
            <a:r>
              <a:rPr lang="pt-BR" dirty="0"/>
              <a:t> e </a:t>
            </a:r>
            <a:r>
              <a:rPr lang="pt-BR" b="1" dirty="0">
                <a:solidFill>
                  <a:srgbClr val="00B0F0"/>
                </a:solidFill>
              </a:rPr>
              <a:t>informações</a:t>
            </a:r>
            <a:r>
              <a:rPr lang="pt-BR" dirty="0"/>
              <a:t> como palavras sinônimas, mas na verdade não são. Para entender o que é um banco de dados é muito importante saber a diferença entre essas duas palavras.</a:t>
            </a:r>
          </a:p>
          <a:p>
            <a:pPr marL="0" indent="0">
              <a:buNone/>
            </a:pPr>
            <a:r>
              <a:rPr lang="pt-BR" dirty="0"/>
              <a:t>		Processamento</a:t>
            </a:r>
          </a:p>
          <a:p>
            <a:r>
              <a:rPr lang="pt-BR" dirty="0"/>
              <a:t>DADO				INFORMAÇÃO</a:t>
            </a:r>
          </a:p>
          <a:p>
            <a:pPr marL="0" indent="0">
              <a:buNone/>
            </a:pPr>
            <a:endParaRPr lang="pt-BR" dirty="0"/>
          </a:p>
          <a:p>
            <a:pPr lvl="1"/>
            <a:endParaRPr lang="pt-BR" dirty="0"/>
          </a:p>
        </p:txBody>
      </p:sp>
      <p:sp>
        <p:nvSpPr>
          <p:cNvPr id="5" name="Seta: para a Direita 4">
            <a:extLst>
              <a:ext uri="{FF2B5EF4-FFF2-40B4-BE49-F238E27FC236}">
                <a16:creationId xmlns:a16="http://schemas.microsoft.com/office/drawing/2014/main" id="{C2D547EC-C88E-4B8B-A305-8B26B09C3920}"/>
              </a:ext>
            </a:extLst>
          </p:cNvPr>
          <p:cNvSpPr/>
          <p:nvPr/>
        </p:nvSpPr>
        <p:spPr>
          <a:xfrm>
            <a:off x="2854052" y="5452644"/>
            <a:ext cx="3240360" cy="432048"/>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00110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DFF23-A080-4F80-A750-2D13947935FA}"/>
              </a:ext>
            </a:extLst>
          </p:cNvPr>
          <p:cNvSpPr>
            <a:spLocks noGrp="1"/>
          </p:cNvSpPr>
          <p:nvPr>
            <p:ph type="title"/>
          </p:nvPr>
        </p:nvSpPr>
        <p:spPr/>
        <p:txBody>
          <a:bodyPr/>
          <a:lstStyle/>
          <a:p>
            <a:r>
              <a:rPr lang="pt-BR" dirty="0"/>
              <a:t>Metadados</a:t>
            </a:r>
          </a:p>
        </p:txBody>
      </p:sp>
      <p:sp>
        <p:nvSpPr>
          <p:cNvPr id="3" name="Espaço Reservado para Conteúdo 2">
            <a:extLst>
              <a:ext uri="{FF2B5EF4-FFF2-40B4-BE49-F238E27FC236}">
                <a16:creationId xmlns:a16="http://schemas.microsoft.com/office/drawing/2014/main" id="{DE98CB12-3C51-498B-8343-D2239E05ADB9}"/>
              </a:ext>
            </a:extLst>
          </p:cNvPr>
          <p:cNvSpPr>
            <a:spLocks noGrp="1"/>
          </p:cNvSpPr>
          <p:nvPr>
            <p:ph idx="1"/>
          </p:nvPr>
        </p:nvSpPr>
        <p:spPr/>
        <p:txBody>
          <a:bodyPr>
            <a:normAutofit/>
          </a:bodyPr>
          <a:lstStyle/>
          <a:p>
            <a:r>
              <a:rPr lang="pt-BR" sz="2800" dirty="0"/>
              <a:t>Todo dado relativo a outro dado é chamado de metadados. </a:t>
            </a:r>
          </a:p>
          <a:p>
            <a:r>
              <a:rPr lang="pt-BR" sz="2800" dirty="0"/>
              <a:t>Um outro exemplo mais comum em banco de dados: o campo telefone da tabela cliente, tem entre outros, os seguinte metadados: número (telefone), tipo (texto), tamanho (30 caracteres), obrigatoriedade (não), etc.</a:t>
            </a:r>
          </a:p>
          <a:p>
            <a:r>
              <a:rPr lang="pt-BR" sz="2800" dirty="0"/>
              <a:t>Um banco de dados é formado por dado e metadados. Sem os metadados não seria possível organizar e extrair informações de um banco de dados.</a:t>
            </a:r>
          </a:p>
        </p:txBody>
      </p:sp>
    </p:spTree>
    <p:extLst>
      <p:ext uri="{BB962C8B-B14F-4D97-AF65-F5344CB8AC3E}">
        <p14:creationId xmlns:p14="http://schemas.microsoft.com/office/powerpoint/2010/main" val="29408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F0DDF-597F-4F84-856A-2C89ABF52A36}"/>
              </a:ext>
            </a:extLst>
          </p:cNvPr>
          <p:cNvSpPr>
            <a:spLocks noGrp="1"/>
          </p:cNvSpPr>
          <p:nvPr>
            <p:ph type="title"/>
          </p:nvPr>
        </p:nvSpPr>
        <p:spPr/>
        <p:txBody>
          <a:bodyPr/>
          <a:lstStyle/>
          <a:p>
            <a:r>
              <a:rPr lang="pt-BR" dirty="0"/>
              <a:t>Banco de Dados</a:t>
            </a:r>
          </a:p>
        </p:txBody>
      </p:sp>
      <p:sp>
        <p:nvSpPr>
          <p:cNvPr id="3" name="Espaço Reservado para Conteúdo 2">
            <a:extLst>
              <a:ext uri="{FF2B5EF4-FFF2-40B4-BE49-F238E27FC236}">
                <a16:creationId xmlns:a16="http://schemas.microsoft.com/office/drawing/2014/main" id="{AD11F9AA-BEDD-41C4-95E2-BF993A9F7BA3}"/>
              </a:ext>
            </a:extLst>
          </p:cNvPr>
          <p:cNvSpPr>
            <a:spLocks noGrp="1"/>
          </p:cNvSpPr>
          <p:nvPr>
            <p:ph idx="1"/>
          </p:nvPr>
        </p:nvSpPr>
        <p:spPr/>
        <p:txBody>
          <a:bodyPr>
            <a:normAutofit/>
          </a:bodyPr>
          <a:lstStyle/>
          <a:p>
            <a:r>
              <a:rPr lang="pt-BR" sz="2800" dirty="0"/>
              <a:t>Um banco de dados “é uma coleção de dados inter-relacionados, representando informações sobre um domínio específico”, ou seja, sempre que for possível agrupar informações que se relacionam e tratam de um mesmo assunto, posso dizer que tenho um banco de dados.</a:t>
            </a:r>
          </a:p>
          <a:p>
            <a:r>
              <a:rPr lang="pt-BR" sz="2800" dirty="0"/>
              <a:t>Exemplos de Banco de Dados:</a:t>
            </a:r>
          </a:p>
          <a:p>
            <a:pPr lvl="1"/>
            <a:r>
              <a:rPr lang="pt-BR" sz="2400" dirty="0"/>
              <a:t>Um livro;</a:t>
            </a:r>
          </a:p>
          <a:p>
            <a:pPr lvl="1"/>
            <a:r>
              <a:rPr lang="pt-BR" sz="2400" dirty="0"/>
              <a:t>Um catalogo de peças;</a:t>
            </a:r>
          </a:p>
          <a:p>
            <a:pPr lvl="1"/>
            <a:r>
              <a:rPr lang="pt-BR" sz="2400" dirty="0"/>
              <a:t>Um sistema de vendas;</a:t>
            </a:r>
          </a:p>
        </p:txBody>
      </p:sp>
    </p:spTree>
    <p:extLst>
      <p:ext uri="{BB962C8B-B14F-4D97-AF65-F5344CB8AC3E}">
        <p14:creationId xmlns:p14="http://schemas.microsoft.com/office/powerpoint/2010/main" val="28258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2F6427-1949-40E6-9BD5-30E71393BE21}"/>
              </a:ext>
            </a:extLst>
          </p:cNvPr>
          <p:cNvSpPr>
            <a:spLocks noGrp="1"/>
          </p:cNvSpPr>
          <p:nvPr>
            <p:ph type="title"/>
          </p:nvPr>
        </p:nvSpPr>
        <p:spPr>
          <a:xfrm>
            <a:off x="1522414" y="274638"/>
            <a:ext cx="9900590" cy="1020762"/>
          </a:xfrm>
        </p:spPr>
        <p:txBody>
          <a:bodyPr/>
          <a:lstStyle/>
          <a:p>
            <a:r>
              <a:rPr lang="pt-BR" dirty="0"/>
              <a:t>Sistema Gerenciador de Banco de Dados(SGBD)</a:t>
            </a:r>
          </a:p>
        </p:txBody>
      </p:sp>
      <p:sp>
        <p:nvSpPr>
          <p:cNvPr id="3" name="Espaço Reservado para Conteúdo 2">
            <a:extLst>
              <a:ext uri="{FF2B5EF4-FFF2-40B4-BE49-F238E27FC236}">
                <a16:creationId xmlns:a16="http://schemas.microsoft.com/office/drawing/2014/main" id="{10FEF1CF-4510-4F6F-A79C-614399B54D68}"/>
              </a:ext>
            </a:extLst>
          </p:cNvPr>
          <p:cNvSpPr>
            <a:spLocks noGrp="1"/>
          </p:cNvSpPr>
          <p:nvPr>
            <p:ph idx="1"/>
          </p:nvPr>
        </p:nvSpPr>
        <p:spPr/>
        <p:txBody>
          <a:bodyPr>
            <a:normAutofit lnSpcReduction="10000"/>
          </a:bodyPr>
          <a:lstStyle/>
          <a:p>
            <a:r>
              <a:rPr lang="pt-BR" sz="2800" dirty="0"/>
              <a:t>Um Sistema de Gerenciamento de Banco de Dados (SGBD) é o conjunto de programas de computador (softwares) responsáveis pelo gerenciamento de banco de dados(BD).</a:t>
            </a:r>
          </a:p>
          <a:p>
            <a:r>
              <a:rPr lang="pt-BR" sz="2800" dirty="0"/>
              <a:t>Seu principal objetivo é retirar da aplicação cliente a responsabilidade de gerenciar o acesso, a manipulação e a organização dos dados. O SGBD disponibiliza uma interface para que seus clientes possam incluir, alterar ou consultar dados previamente armazenados. </a:t>
            </a:r>
          </a:p>
          <a:p>
            <a:r>
              <a:rPr lang="pt-BR" sz="2800" dirty="0"/>
              <a:t>Exemplos de SGBD são: Oracle, SQL Server, PostgreeSQL, MySQL, Sybase, MariaDB, MongoDB. </a:t>
            </a:r>
          </a:p>
        </p:txBody>
      </p:sp>
    </p:spTree>
    <p:extLst>
      <p:ext uri="{BB962C8B-B14F-4D97-AF65-F5344CB8AC3E}">
        <p14:creationId xmlns:p14="http://schemas.microsoft.com/office/powerpoint/2010/main" val="163357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97201-2AA2-42FD-BD27-38389C952C80}"/>
              </a:ext>
            </a:extLst>
          </p:cNvPr>
          <p:cNvSpPr>
            <a:spLocks noGrp="1"/>
          </p:cNvSpPr>
          <p:nvPr>
            <p:ph type="title"/>
          </p:nvPr>
        </p:nvSpPr>
        <p:spPr/>
        <p:txBody>
          <a:bodyPr/>
          <a:lstStyle/>
          <a:p>
            <a:r>
              <a:rPr lang="pt-BR" dirty="0"/>
              <a:t>Características de SGBD</a:t>
            </a:r>
          </a:p>
        </p:txBody>
      </p:sp>
      <p:sp>
        <p:nvSpPr>
          <p:cNvPr id="3" name="Espaço Reservado para Conteúdo 2">
            <a:extLst>
              <a:ext uri="{FF2B5EF4-FFF2-40B4-BE49-F238E27FC236}">
                <a16:creationId xmlns:a16="http://schemas.microsoft.com/office/drawing/2014/main" id="{622E0E99-F804-400F-9A73-E7705429B70B}"/>
              </a:ext>
            </a:extLst>
          </p:cNvPr>
          <p:cNvSpPr>
            <a:spLocks noGrp="1"/>
          </p:cNvSpPr>
          <p:nvPr>
            <p:ph idx="1"/>
          </p:nvPr>
        </p:nvSpPr>
        <p:spPr/>
        <p:txBody>
          <a:bodyPr>
            <a:normAutofit fontScale="85000" lnSpcReduction="10000"/>
          </a:bodyPr>
          <a:lstStyle/>
          <a:p>
            <a:r>
              <a:rPr lang="pt-BR" dirty="0"/>
              <a:t>Algumas das principais características de um SGBD. </a:t>
            </a:r>
          </a:p>
          <a:p>
            <a:r>
              <a:rPr lang="pt-BR" dirty="0"/>
              <a:t>Controle de redundância: Informações devem possuir um mínimo de redundância visando manter a estabilidade do modelo.</a:t>
            </a:r>
          </a:p>
          <a:p>
            <a:r>
              <a:rPr lang="pt-BR" dirty="0"/>
              <a:t>Compartilhamento de dados: As informações devem estar disponíveis para qualquer número de usuários de forma rápida e segura.</a:t>
            </a:r>
          </a:p>
          <a:p>
            <a:r>
              <a:rPr lang="pt-BR" dirty="0"/>
              <a:t>Controle de acesso: Necessidade de saber quem pode realizar qual função dentro do Banco de Dados.</a:t>
            </a:r>
          </a:p>
          <a:p>
            <a:r>
              <a:rPr lang="pt-BR" dirty="0"/>
              <a:t>Esquematização: Os relacionamentos devem estar armazenados no Banco de Dados para garantir a facilidade de entendimento e aplicação do modelo. A integridade das informações deve ser garantida pelo Banco de Dados.</a:t>
            </a:r>
          </a:p>
          <a:p>
            <a:r>
              <a:rPr lang="pt-BR" dirty="0"/>
              <a:t>Backup ou cópia de segurança: Deve haver rotinas especificas para realizar a cópia de segurança dos dados armazenados.</a:t>
            </a:r>
          </a:p>
        </p:txBody>
      </p:sp>
    </p:spTree>
    <p:extLst>
      <p:ext uri="{BB962C8B-B14F-4D97-AF65-F5344CB8AC3E}">
        <p14:creationId xmlns:p14="http://schemas.microsoft.com/office/powerpoint/2010/main" val="118421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04C94-9FC6-4E79-B662-703D1C5931F1}"/>
              </a:ext>
            </a:extLst>
          </p:cNvPr>
          <p:cNvSpPr>
            <a:spLocks noGrp="1"/>
          </p:cNvSpPr>
          <p:nvPr>
            <p:ph type="title"/>
          </p:nvPr>
        </p:nvSpPr>
        <p:spPr/>
        <p:txBody>
          <a:bodyPr/>
          <a:lstStyle/>
          <a:p>
            <a:r>
              <a:rPr lang="pt-BR" dirty="0"/>
              <a:t>Sistema de Banco de Dados</a:t>
            </a:r>
          </a:p>
        </p:txBody>
      </p:sp>
      <p:sp>
        <p:nvSpPr>
          <p:cNvPr id="3" name="Espaço Reservado para Conteúdo 2">
            <a:extLst>
              <a:ext uri="{FF2B5EF4-FFF2-40B4-BE49-F238E27FC236}">
                <a16:creationId xmlns:a16="http://schemas.microsoft.com/office/drawing/2014/main" id="{9D6036D3-16EB-4AEF-A609-E54A0A31961A}"/>
              </a:ext>
            </a:extLst>
          </p:cNvPr>
          <p:cNvSpPr>
            <a:spLocks noGrp="1"/>
          </p:cNvSpPr>
          <p:nvPr>
            <p:ph idx="1"/>
          </p:nvPr>
        </p:nvSpPr>
        <p:spPr/>
        <p:txBody>
          <a:bodyPr>
            <a:normAutofit/>
          </a:bodyPr>
          <a:lstStyle/>
          <a:p>
            <a:r>
              <a:rPr lang="pt-BR" sz="2800" dirty="0"/>
              <a:t>O sistema de banco de dados refere-se a uma organização de componentes que define o armazenamento, o gerenciamento e a utilização de dados em um AMBIENTE DE BANCO DE DADOS.</a:t>
            </a:r>
          </a:p>
          <a:p>
            <a:r>
              <a:rPr lang="pt-BR" sz="2800" dirty="0"/>
              <a:t>O ambiente do sistema de banco de dados é composto por cinco partes:</a:t>
            </a:r>
          </a:p>
          <a:p>
            <a:pPr lvl="1"/>
            <a:r>
              <a:rPr lang="pt-BR" sz="2400" dirty="0"/>
              <a:t>HARDWARE, SOFTWARE, PESSOAS, PROCEDIMENTOS e DADOS.</a:t>
            </a:r>
          </a:p>
        </p:txBody>
      </p:sp>
    </p:spTree>
    <p:extLst>
      <p:ext uri="{BB962C8B-B14F-4D97-AF65-F5344CB8AC3E}">
        <p14:creationId xmlns:p14="http://schemas.microsoft.com/office/powerpoint/2010/main" val="170358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2BB3AEA7-8E35-4293-A500-BDF24205D0E7}"/>
              </a:ext>
            </a:extLst>
          </p:cNvPr>
          <p:cNvPicPr>
            <a:picLocks noChangeAspect="1"/>
          </p:cNvPicPr>
          <p:nvPr/>
        </p:nvPicPr>
        <p:blipFill>
          <a:blip r:embed="rId2"/>
          <a:stretch>
            <a:fillRect/>
          </a:stretch>
        </p:blipFill>
        <p:spPr>
          <a:xfrm>
            <a:off x="189756" y="116633"/>
            <a:ext cx="11809312" cy="6624736"/>
          </a:xfrm>
          <a:prstGeom prst="rect">
            <a:avLst/>
          </a:prstGeom>
        </p:spPr>
      </p:pic>
    </p:spTree>
    <p:extLst>
      <p:ext uri="{BB962C8B-B14F-4D97-AF65-F5344CB8AC3E}">
        <p14:creationId xmlns:p14="http://schemas.microsoft.com/office/powerpoint/2010/main" val="291410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2110494"/>
            <a:ext cx="9252519" cy="2461506"/>
          </a:xfrm>
        </p:spPr>
        <p:txBody>
          <a:bodyPr rtlCol="0"/>
          <a:lstStyle/>
          <a:p>
            <a:pPr rtl="0"/>
            <a:r>
              <a:rPr lang="pt-BR" dirty="0"/>
              <a:t>ETEC Jardim Ângela</a:t>
            </a:r>
            <a:br>
              <a:rPr lang="pt-BR" dirty="0"/>
            </a:br>
            <a:r>
              <a:rPr lang="pt-BR" dirty="0"/>
              <a:t>Banco de Dados – BD I</a:t>
            </a:r>
          </a:p>
        </p:txBody>
      </p:sp>
      <p:sp>
        <p:nvSpPr>
          <p:cNvPr id="3" name="Subtítulo 2"/>
          <p:cNvSpPr>
            <a:spLocks noGrp="1"/>
          </p:cNvSpPr>
          <p:nvPr>
            <p:ph type="subTitle" idx="1"/>
          </p:nvPr>
        </p:nvSpPr>
        <p:spPr>
          <a:xfrm>
            <a:off x="1522413" y="5105400"/>
            <a:ext cx="6588223" cy="1066800"/>
          </a:xfrm>
        </p:spPr>
        <p:txBody>
          <a:bodyPr rtlCol="0">
            <a:normAutofit lnSpcReduction="10000"/>
          </a:bodyPr>
          <a:lstStyle/>
          <a:p>
            <a:pPr rtl="0"/>
            <a:r>
              <a:rPr lang="pt-BR" dirty="0"/>
              <a:t>Alex Sandro Lemos</a:t>
            </a:r>
          </a:p>
          <a:p>
            <a:pPr rtl="0"/>
            <a:r>
              <a:rPr lang="pt-BR" dirty="0">
                <a:hlinkClick r:id="rId3"/>
              </a:rPr>
              <a:t>alex.lemos01@etec.sp.gov.br</a:t>
            </a:r>
            <a:endParaRPr lang="pt-BR" dirty="0"/>
          </a:p>
          <a:p>
            <a:r>
              <a:rPr lang="pt-BR" dirty="0">
                <a:hlinkClick r:id="rId4"/>
              </a:rPr>
              <a:t>https://sites.google.com/site/professoralexlemos</a:t>
            </a:r>
            <a:endParaRPr lang="pt-BR" dirty="0"/>
          </a:p>
          <a:p>
            <a:endParaRPr lang="pt-BR" dirty="0"/>
          </a:p>
        </p:txBody>
      </p:sp>
      <p:sp>
        <p:nvSpPr>
          <p:cNvPr id="4" name="CaixaDeTexto 3">
            <a:extLst>
              <a:ext uri="{FF2B5EF4-FFF2-40B4-BE49-F238E27FC236}">
                <a16:creationId xmlns:a16="http://schemas.microsoft.com/office/drawing/2014/main" id="{7AD7E3FF-F963-47EC-8E39-42CC05860D1E}"/>
              </a:ext>
            </a:extLst>
          </p:cNvPr>
          <p:cNvSpPr txBox="1"/>
          <p:nvPr/>
        </p:nvSpPr>
        <p:spPr>
          <a:xfrm>
            <a:off x="8038628" y="5013176"/>
            <a:ext cx="2627784" cy="757130"/>
          </a:xfrm>
          <a:prstGeom prst="rect">
            <a:avLst/>
          </a:prstGeom>
          <a:noFill/>
        </p:spPr>
        <p:txBody>
          <a:bodyPr wrap="square" rtlCol="0">
            <a:spAutoFit/>
          </a:bodyPr>
          <a:lstStyle/>
          <a:p>
            <a:pPr>
              <a:lnSpc>
                <a:spcPct val="90000"/>
              </a:lnSpc>
            </a:pPr>
            <a:r>
              <a:rPr lang="pt-BR" sz="2400" dirty="0"/>
              <a:t>1º Semestre 2020</a:t>
            </a:r>
          </a:p>
          <a:p>
            <a:pPr>
              <a:lnSpc>
                <a:spcPct val="90000"/>
              </a:lnSpc>
            </a:pPr>
            <a:r>
              <a:rPr lang="pt-BR" sz="2400" dirty="0"/>
              <a:t>2,5 Aulas Semanais</a:t>
            </a:r>
          </a:p>
        </p:txBody>
      </p:sp>
    </p:spTree>
    <p:extLst>
      <p:ext uri="{BB962C8B-B14F-4D97-AF65-F5344CB8AC3E}">
        <p14:creationId xmlns:p14="http://schemas.microsoft.com/office/powerpoint/2010/main" val="367385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3E73E-8B49-4CD9-BC13-A9AE6A1EEB68}"/>
              </a:ext>
            </a:extLst>
          </p:cNvPr>
          <p:cNvSpPr>
            <a:spLocks noGrp="1"/>
          </p:cNvSpPr>
          <p:nvPr>
            <p:ph type="title"/>
          </p:nvPr>
        </p:nvSpPr>
        <p:spPr/>
        <p:txBody>
          <a:bodyPr/>
          <a:lstStyle/>
          <a:p>
            <a:r>
              <a:rPr lang="pt-BR" dirty="0"/>
              <a:t>Projeto de Banco de Dados</a:t>
            </a:r>
          </a:p>
        </p:txBody>
      </p:sp>
      <p:sp>
        <p:nvSpPr>
          <p:cNvPr id="3" name="Espaço Reservado para Conteúdo 2">
            <a:extLst>
              <a:ext uri="{FF2B5EF4-FFF2-40B4-BE49-F238E27FC236}">
                <a16:creationId xmlns:a16="http://schemas.microsoft.com/office/drawing/2014/main" id="{E5473BBB-13F0-47F4-81A6-4D84D2D84012}"/>
              </a:ext>
            </a:extLst>
          </p:cNvPr>
          <p:cNvSpPr>
            <a:spLocks noGrp="1"/>
          </p:cNvSpPr>
          <p:nvPr>
            <p:ph idx="1"/>
          </p:nvPr>
        </p:nvSpPr>
        <p:spPr/>
        <p:txBody>
          <a:bodyPr>
            <a:normAutofit/>
          </a:bodyPr>
          <a:lstStyle/>
          <a:p>
            <a:r>
              <a:rPr lang="pt-BR" sz="2800" dirty="0"/>
              <a:t>Todo bom sistema de banco de dados deve apresentar um projeto, que visa à organização das informações e utilização de técnicas para que o futuro sistema obtenha boa performance e também facilite as manutenções que venham a acontecer. </a:t>
            </a:r>
          </a:p>
          <a:p>
            <a:r>
              <a:rPr lang="pt-BR" sz="2800" dirty="0"/>
              <a:t>O projeto de Banco de Dados tem o objetivo de transformar as necessidades de informações do negócio em um banco de dados. Ou seja, foca na maneira em que o banco de dados será usado para armazenar e gerenciar os dados.</a:t>
            </a:r>
          </a:p>
        </p:txBody>
      </p:sp>
    </p:spTree>
    <p:extLst>
      <p:ext uri="{BB962C8B-B14F-4D97-AF65-F5344CB8AC3E}">
        <p14:creationId xmlns:p14="http://schemas.microsoft.com/office/powerpoint/2010/main" val="1220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Alex Sandro S. de Lemos</a:t>
            </a:r>
          </a:p>
        </p:txBody>
      </p:sp>
      <p:sp>
        <p:nvSpPr>
          <p:cNvPr id="14" name="Espaço Reservado para Conteúdo 13"/>
          <p:cNvSpPr>
            <a:spLocks noGrp="1"/>
          </p:cNvSpPr>
          <p:nvPr>
            <p:ph idx="1"/>
          </p:nvPr>
        </p:nvSpPr>
        <p:spPr>
          <a:xfrm>
            <a:off x="1522414" y="1905000"/>
            <a:ext cx="10260630" cy="4836368"/>
          </a:xfrm>
        </p:spPr>
        <p:txBody>
          <a:bodyPr rtlCol="0">
            <a:normAutofit lnSpcReduction="10000"/>
          </a:bodyPr>
          <a:lstStyle/>
          <a:p>
            <a:pPr rtl="0"/>
            <a:r>
              <a:rPr lang="pt-BR" sz="2800" dirty="0"/>
              <a:t>Bacharel em Análise de Sistema</a:t>
            </a:r>
          </a:p>
          <a:p>
            <a:pPr rtl="0"/>
            <a:r>
              <a:rPr lang="pt-BR" sz="2800" dirty="0"/>
              <a:t>Atuo na área de desenvolvimento de software como analista e desenvolvedor Java</a:t>
            </a:r>
          </a:p>
          <a:p>
            <a:pPr rtl="0"/>
            <a:r>
              <a:rPr lang="pt-BR" sz="2800" dirty="0"/>
              <a:t>Tecnologias utilizadas no meu dia a dia:</a:t>
            </a:r>
          </a:p>
          <a:p>
            <a:pPr lvl="1"/>
            <a:r>
              <a:rPr lang="pt-BR" sz="2400" dirty="0"/>
              <a:t>Java Web JavaServer Faces, Java Persistence API, Prime Faces, Git</a:t>
            </a:r>
          </a:p>
          <a:p>
            <a:pPr lvl="1"/>
            <a:r>
              <a:rPr lang="pt-BR" sz="2400" dirty="0"/>
              <a:t>Java Desktop ( sistema legado)</a:t>
            </a:r>
          </a:p>
          <a:p>
            <a:pPr rtl="0"/>
            <a:r>
              <a:rPr lang="pt-BR" sz="2800" dirty="0"/>
              <a:t>Metodologias de desenvolvimento:</a:t>
            </a:r>
          </a:p>
          <a:p>
            <a:pPr lvl="1"/>
            <a:r>
              <a:rPr lang="pt-BR" sz="2400" dirty="0"/>
              <a:t>TDD [ Test Driven Development], Scrum [Ágil]</a:t>
            </a:r>
          </a:p>
          <a:p>
            <a:pPr rtl="0"/>
            <a:r>
              <a:rPr lang="pt-BR" sz="2800" dirty="0"/>
              <a:t>Banco de dados:</a:t>
            </a:r>
          </a:p>
          <a:p>
            <a:pPr lvl="1"/>
            <a:r>
              <a:rPr lang="pt-BR" sz="2400" dirty="0"/>
              <a:t> Oracle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079DB-D763-4D33-9A92-81523B8AC689}"/>
              </a:ext>
            </a:extLst>
          </p:cNvPr>
          <p:cNvSpPr>
            <a:spLocks noGrp="1"/>
          </p:cNvSpPr>
          <p:nvPr>
            <p:ph type="title"/>
          </p:nvPr>
        </p:nvSpPr>
        <p:spPr/>
        <p:txBody>
          <a:bodyPr/>
          <a:lstStyle/>
          <a:p>
            <a:r>
              <a:rPr lang="pt-BR" dirty="0"/>
              <a:t>Análise de Requisitos</a:t>
            </a:r>
          </a:p>
        </p:txBody>
      </p:sp>
      <p:sp>
        <p:nvSpPr>
          <p:cNvPr id="3" name="Espaço Reservado para Conteúdo 2">
            <a:extLst>
              <a:ext uri="{FF2B5EF4-FFF2-40B4-BE49-F238E27FC236}">
                <a16:creationId xmlns:a16="http://schemas.microsoft.com/office/drawing/2014/main" id="{85793172-2DD2-4ECB-BA0A-EE609B8C29EE}"/>
              </a:ext>
            </a:extLst>
          </p:cNvPr>
          <p:cNvSpPr>
            <a:spLocks noGrp="1"/>
          </p:cNvSpPr>
          <p:nvPr>
            <p:ph idx="1"/>
          </p:nvPr>
        </p:nvSpPr>
        <p:spPr/>
        <p:txBody>
          <a:bodyPr>
            <a:normAutofit/>
          </a:bodyPr>
          <a:lstStyle/>
          <a:p>
            <a:r>
              <a:rPr lang="pt-BR" sz="2800" dirty="0"/>
              <a:t>A primeira etapa do projeto de Banco de Dados é a identificação dos requisitos que o Banco de Dados deve atender. Nessa fase, realiza-se entrevistas com as pessoas envolvidas no processo, cria-se uma descrição textual macro do processo (mini-mundo).</a:t>
            </a:r>
          </a:p>
        </p:txBody>
      </p:sp>
    </p:spTree>
    <p:extLst>
      <p:ext uri="{BB962C8B-B14F-4D97-AF65-F5344CB8AC3E}">
        <p14:creationId xmlns:p14="http://schemas.microsoft.com/office/powerpoint/2010/main" val="22708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BBEC7F7-902F-472B-AB5C-030AD11D1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Tree>
    <p:extLst>
      <p:ext uri="{BB962C8B-B14F-4D97-AF65-F5344CB8AC3E}">
        <p14:creationId xmlns:p14="http://schemas.microsoft.com/office/powerpoint/2010/main" val="68087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FC0F3-F809-4483-A51B-EC536400A7D1}"/>
              </a:ext>
            </a:extLst>
          </p:cNvPr>
          <p:cNvSpPr>
            <a:spLocks noGrp="1"/>
          </p:cNvSpPr>
          <p:nvPr>
            <p:ph type="title"/>
          </p:nvPr>
        </p:nvSpPr>
        <p:spPr/>
        <p:txBody>
          <a:bodyPr/>
          <a:lstStyle/>
          <a:p>
            <a:r>
              <a:rPr lang="pt-BR" dirty="0"/>
              <a:t>Regras de Negócios</a:t>
            </a:r>
          </a:p>
        </p:txBody>
      </p:sp>
      <p:sp>
        <p:nvSpPr>
          <p:cNvPr id="3" name="Espaço Reservado para Conteúdo 2">
            <a:extLst>
              <a:ext uri="{FF2B5EF4-FFF2-40B4-BE49-F238E27FC236}">
                <a16:creationId xmlns:a16="http://schemas.microsoft.com/office/drawing/2014/main" id="{AC6F0AEC-F998-41EC-8075-7E450CECD85C}"/>
              </a:ext>
            </a:extLst>
          </p:cNvPr>
          <p:cNvSpPr>
            <a:spLocks noGrp="1"/>
          </p:cNvSpPr>
          <p:nvPr>
            <p:ph idx="1"/>
          </p:nvPr>
        </p:nvSpPr>
        <p:spPr/>
        <p:txBody>
          <a:bodyPr>
            <a:normAutofit/>
          </a:bodyPr>
          <a:lstStyle/>
          <a:p>
            <a:r>
              <a:rPr lang="pt-BR" sz="2800" dirty="0"/>
              <a:t>As regras de negócios representam uma busca prévia das informações necessárias para determinar como o sistema funcionará.</a:t>
            </a:r>
          </a:p>
          <a:p>
            <a:r>
              <a:rPr lang="pt-BR" sz="2800" dirty="0"/>
              <a:t>Por exemplo: </a:t>
            </a:r>
          </a:p>
          <a:p>
            <a:pPr lvl="1"/>
            <a:r>
              <a:rPr lang="pt-BR" sz="2400" dirty="0"/>
              <a:t>A tabela de produtos deve ser atualizada periodicamente?</a:t>
            </a:r>
          </a:p>
          <a:p>
            <a:pPr lvl="1"/>
            <a:r>
              <a:rPr lang="pt-BR" sz="2400" dirty="0"/>
              <a:t>O envio das notas fiscais deve ser feito automaticamente ou manualmente?</a:t>
            </a:r>
          </a:p>
          <a:p>
            <a:r>
              <a:rPr lang="pt-BR" sz="2800" dirty="0"/>
              <a:t>Juntos, os requisitos e as regras de negocio demostram as características e as funcionalidades dos sistema.</a:t>
            </a:r>
          </a:p>
        </p:txBody>
      </p:sp>
    </p:spTree>
    <p:extLst>
      <p:ext uri="{BB962C8B-B14F-4D97-AF65-F5344CB8AC3E}">
        <p14:creationId xmlns:p14="http://schemas.microsoft.com/office/powerpoint/2010/main" val="372336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9D788-C530-4DD6-9D5C-8120F5D53293}"/>
              </a:ext>
            </a:extLst>
          </p:cNvPr>
          <p:cNvSpPr>
            <a:spLocks noGrp="1"/>
          </p:cNvSpPr>
          <p:nvPr>
            <p:ph type="title"/>
          </p:nvPr>
        </p:nvSpPr>
        <p:spPr/>
        <p:txBody>
          <a:bodyPr/>
          <a:lstStyle/>
          <a:p>
            <a:r>
              <a:rPr lang="pt-BR" dirty="0"/>
              <a:t>Projeto de Banco de Dados</a:t>
            </a:r>
          </a:p>
        </p:txBody>
      </p:sp>
      <p:sp>
        <p:nvSpPr>
          <p:cNvPr id="5" name="Espaço Reservado para Conteúdo 4">
            <a:extLst>
              <a:ext uri="{FF2B5EF4-FFF2-40B4-BE49-F238E27FC236}">
                <a16:creationId xmlns:a16="http://schemas.microsoft.com/office/drawing/2014/main" id="{3DFD1AF5-3310-481D-ABC9-929802CA7504}"/>
              </a:ext>
            </a:extLst>
          </p:cNvPr>
          <p:cNvSpPr>
            <a:spLocks noGrp="1"/>
          </p:cNvSpPr>
          <p:nvPr>
            <p:ph idx="1"/>
          </p:nvPr>
        </p:nvSpPr>
        <p:spPr/>
        <p:txBody>
          <a:bodyPr/>
          <a:lstStyle/>
          <a:p>
            <a:endParaRPr lang="pt-BR" dirty="0"/>
          </a:p>
        </p:txBody>
      </p:sp>
      <p:pic>
        <p:nvPicPr>
          <p:cNvPr id="6" name="Espaço Reservado para Conteúdo 3">
            <a:extLst>
              <a:ext uri="{FF2B5EF4-FFF2-40B4-BE49-F238E27FC236}">
                <a16:creationId xmlns:a16="http://schemas.microsoft.com/office/drawing/2014/main" id="{A3974E77-FDDF-45F4-B0AF-2E58E83A5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0" y="1597025"/>
            <a:ext cx="9143997" cy="5260975"/>
          </a:xfrm>
          <a:prstGeom prst="rect">
            <a:avLst/>
          </a:prstGeom>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388519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A070F-51B1-498C-A2E6-E70C52B05301}"/>
              </a:ext>
            </a:extLst>
          </p:cNvPr>
          <p:cNvSpPr>
            <a:spLocks noGrp="1"/>
          </p:cNvSpPr>
          <p:nvPr>
            <p:ph type="title"/>
          </p:nvPr>
        </p:nvSpPr>
        <p:spPr/>
        <p:txBody>
          <a:bodyPr/>
          <a:lstStyle/>
          <a:p>
            <a:r>
              <a:rPr lang="pt-BR" dirty="0"/>
              <a:t>Fases do Projeto de Banco de Dados</a:t>
            </a:r>
          </a:p>
        </p:txBody>
      </p:sp>
      <p:sp>
        <p:nvSpPr>
          <p:cNvPr id="3" name="Espaço Reservado para Conteúdo 2">
            <a:extLst>
              <a:ext uri="{FF2B5EF4-FFF2-40B4-BE49-F238E27FC236}">
                <a16:creationId xmlns:a16="http://schemas.microsoft.com/office/drawing/2014/main" id="{A8CD579D-AA49-41BC-BF18-D30ECA19CF7E}"/>
              </a:ext>
            </a:extLst>
          </p:cNvPr>
          <p:cNvSpPr>
            <a:spLocks noGrp="1"/>
          </p:cNvSpPr>
          <p:nvPr>
            <p:ph idx="1"/>
          </p:nvPr>
        </p:nvSpPr>
        <p:spPr/>
        <p:txBody>
          <a:bodyPr>
            <a:normAutofit/>
          </a:bodyPr>
          <a:lstStyle/>
          <a:p>
            <a:r>
              <a:rPr lang="pt-BR" sz="2800" dirty="0"/>
              <a:t>Modelo Conceitual: Modelo simples de acordo com a visão do usuário, determina os dados que serão armazenados no BD.</a:t>
            </a:r>
          </a:p>
          <a:p>
            <a:r>
              <a:rPr lang="pt-BR" sz="2800" dirty="0"/>
              <a:t>Modelo Lógico: Mapeia o Modelo Conceitual para Modelo de acordo com regras, padrões e SGDB que será implementado. </a:t>
            </a:r>
          </a:p>
          <a:p>
            <a:r>
              <a:rPr lang="pt-BR" sz="2800" dirty="0"/>
              <a:t>Modelo Físico: Comandos para a criação dos objetos do banco de dados.</a:t>
            </a:r>
          </a:p>
        </p:txBody>
      </p:sp>
    </p:spTree>
    <p:extLst>
      <p:ext uri="{BB962C8B-B14F-4D97-AF65-F5344CB8AC3E}">
        <p14:creationId xmlns:p14="http://schemas.microsoft.com/office/powerpoint/2010/main" val="315767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76FCD-945E-461D-8D83-351CBF67C7F8}"/>
              </a:ext>
            </a:extLst>
          </p:cNvPr>
          <p:cNvSpPr>
            <a:spLocks noGrp="1"/>
          </p:cNvSpPr>
          <p:nvPr>
            <p:ph type="title"/>
          </p:nvPr>
        </p:nvSpPr>
        <p:spPr/>
        <p:txBody>
          <a:bodyPr/>
          <a:lstStyle/>
          <a:p>
            <a:r>
              <a:rPr lang="pt-BR" dirty="0"/>
              <a:t>Modelo Conceitual</a:t>
            </a:r>
          </a:p>
        </p:txBody>
      </p:sp>
      <p:sp>
        <p:nvSpPr>
          <p:cNvPr id="3" name="Espaço Reservado para Conteúdo 2">
            <a:extLst>
              <a:ext uri="{FF2B5EF4-FFF2-40B4-BE49-F238E27FC236}">
                <a16:creationId xmlns:a16="http://schemas.microsoft.com/office/drawing/2014/main" id="{2B700B2F-31F4-4472-B003-ABEA4CB96B60}"/>
              </a:ext>
            </a:extLst>
          </p:cNvPr>
          <p:cNvSpPr>
            <a:spLocks noGrp="1"/>
          </p:cNvSpPr>
          <p:nvPr>
            <p:ph idx="1"/>
          </p:nvPr>
        </p:nvSpPr>
        <p:spPr/>
        <p:txBody>
          <a:bodyPr>
            <a:normAutofit/>
          </a:bodyPr>
          <a:lstStyle/>
          <a:p>
            <a:r>
              <a:rPr lang="pt-BR" sz="2800" dirty="0"/>
              <a:t>É a primeira etapa da modelagem do banco de dados, a modelagem conceitual é a visão mais próxima do modo que o usuário visualiza as informações que serão armazenadas no BD.</a:t>
            </a:r>
          </a:p>
          <a:p>
            <a:r>
              <a:rPr lang="pt-BR" sz="2800" dirty="0"/>
              <a:t>Tem por objetivo representar em “alto nível” os dados independente da implementação física do BD no computador. </a:t>
            </a:r>
          </a:p>
        </p:txBody>
      </p:sp>
    </p:spTree>
    <p:extLst>
      <p:ext uri="{BB962C8B-B14F-4D97-AF65-F5344CB8AC3E}">
        <p14:creationId xmlns:p14="http://schemas.microsoft.com/office/powerpoint/2010/main" val="94123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96CD0-FD0B-4023-8318-4E12CDA2064B}"/>
              </a:ext>
            </a:extLst>
          </p:cNvPr>
          <p:cNvSpPr>
            <a:spLocks noGrp="1"/>
          </p:cNvSpPr>
          <p:nvPr>
            <p:ph type="title"/>
          </p:nvPr>
        </p:nvSpPr>
        <p:spPr/>
        <p:txBody>
          <a:bodyPr/>
          <a:lstStyle/>
          <a:p>
            <a:r>
              <a:rPr lang="pt-BR" dirty="0"/>
              <a:t>Modelo Entidade Relacionamento - MER</a:t>
            </a:r>
          </a:p>
        </p:txBody>
      </p:sp>
      <p:sp>
        <p:nvSpPr>
          <p:cNvPr id="3" name="Espaço Reservado para Conteúdo 2">
            <a:extLst>
              <a:ext uri="{FF2B5EF4-FFF2-40B4-BE49-F238E27FC236}">
                <a16:creationId xmlns:a16="http://schemas.microsoft.com/office/drawing/2014/main" id="{2A4C4B87-0D37-4B85-9B60-5543324C77CB}"/>
              </a:ext>
            </a:extLst>
          </p:cNvPr>
          <p:cNvSpPr>
            <a:spLocks noGrp="1"/>
          </p:cNvSpPr>
          <p:nvPr>
            <p:ph idx="1"/>
          </p:nvPr>
        </p:nvSpPr>
        <p:spPr/>
        <p:txBody>
          <a:bodyPr>
            <a:normAutofit/>
          </a:bodyPr>
          <a:lstStyle/>
          <a:p>
            <a:r>
              <a:rPr lang="pt-BR" sz="2800" dirty="0"/>
              <a:t>Para a representação do Modelo Conceitual usaremos o Modelo Entidade Relacionamento [MER], que consistem em um modelo baseado na percepção do mundo real, que representa um conjunto de objetos básicos chamado de entidade, seus atributos e nos relacionamentos entre essas entidades.</a:t>
            </a:r>
          </a:p>
        </p:txBody>
      </p:sp>
    </p:spTree>
    <p:extLst>
      <p:ext uri="{BB962C8B-B14F-4D97-AF65-F5344CB8AC3E}">
        <p14:creationId xmlns:p14="http://schemas.microsoft.com/office/powerpoint/2010/main" val="298393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218AE-E879-44CA-B416-E5A9F14B4ACE}"/>
              </a:ext>
            </a:extLst>
          </p:cNvPr>
          <p:cNvSpPr>
            <a:spLocks noGrp="1"/>
          </p:cNvSpPr>
          <p:nvPr>
            <p:ph type="title"/>
          </p:nvPr>
        </p:nvSpPr>
        <p:spPr>
          <a:xfrm>
            <a:off x="1522414" y="274638"/>
            <a:ext cx="10044606" cy="1020762"/>
          </a:xfrm>
        </p:spPr>
        <p:txBody>
          <a:bodyPr/>
          <a:lstStyle/>
          <a:p>
            <a:r>
              <a:rPr lang="pt-BR" dirty="0"/>
              <a:t>Construção do Modelo Entidade Relacionamento</a:t>
            </a:r>
          </a:p>
        </p:txBody>
      </p:sp>
      <p:sp>
        <p:nvSpPr>
          <p:cNvPr id="3" name="Espaço Reservado para Conteúdo 2">
            <a:extLst>
              <a:ext uri="{FF2B5EF4-FFF2-40B4-BE49-F238E27FC236}">
                <a16:creationId xmlns:a16="http://schemas.microsoft.com/office/drawing/2014/main" id="{BAF41919-ABB9-491C-A584-4D415D861025}"/>
              </a:ext>
            </a:extLst>
          </p:cNvPr>
          <p:cNvSpPr>
            <a:spLocks noGrp="1"/>
          </p:cNvSpPr>
          <p:nvPr>
            <p:ph idx="1"/>
          </p:nvPr>
        </p:nvSpPr>
        <p:spPr/>
        <p:txBody>
          <a:bodyPr>
            <a:normAutofit/>
          </a:bodyPr>
          <a:lstStyle/>
          <a:p>
            <a:r>
              <a:rPr lang="pt-BR" dirty="0"/>
              <a:t>Identificar as entidades.</a:t>
            </a:r>
          </a:p>
          <a:p>
            <a:r>
              <a:rPr lang="pt-BR" dirty="0"/>
              <a:t>Identificar os atributos das entidades.</a:t>
            </a:r>
          </a:p>
          <a:p>
            <a:r>
              <a:rPr lang="pt-BR" dirty="0"/>
              <a:t>Classificar os atributos de acordo com o seu tipo.</a:t>
            </a:r>
          </a:p>
          <a:p>
            <a:r>
              <a:rPr lang="pt-BR" dirty="0"/>
              <a:t>Identificar os relacionamentos entre as entidades.</a:t>
            </a:r>
          </a:p>
          <a:p>
            <a:r>
              <a:rPr lang="pt-BR" dirty="0"/>
              <a:t>Estabelecer as cardinalidades.</a:t>
            </a:r>
          </a:p>
          <a:p>
            <a:r>
              <a:rPr lang="pt-BR" dirty="0"/>
              <a:t>Gerar o diagrama com o MER.</a:t>
            </a:r>
          </a:p>
          <a:p>
            <a:endParaRPr lang="pt-BR" dirty="0"/>
          </a:p>
        </p:txBody>
      </p:sp>
    </p:spTree>
    <p:extLst>
      <p:ext uri="{BB962C8B-B14F-4D97-AF65-F5344CB8AC3E}">
        <p14:creationId xmlns:p14="http://schemas.microsoft.com/office/powerpoint/2010/main" val="190489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90F7A-918C-4D9C-8CBA-39880017EA69}"/>
              </a:ext>
            </a:extLst>
          </p:cNvPr>
          <p:cNvSpPr>
            <a:spLocks noGrp="1"/>
          </p:cNvSpPr>
          <p:nvPr>
            <p:ph type="title"/>
          </p:nvPr>
        </p:nvSpPr>
        <p:spPr/>
        <p:txBody>
          <a:bodyPr/>
          <a:lstStyle/>
          <a:p>
            <a:r>
              <a:rPr lang="pt-BR" dirty="0"/>
              <a:t>Componentes do MER</a:t>
            </a:r>
          </a:p>
        </p:txBody>
      </p:sp>
      <p:sp>
        <p:nvSpPr>
          <p:cNvPr id="3" name="Espaço Reservado para Conteúdo 2">
            <a:extLst>
              <a:ext uri="{FF2B5EF4-FFF2-40B4-BE49-F238E27FC236}">
                <a16:creationId xmlns:a16="http://schemas.microsoft.com/office/drawing/2014/main" id="{DAC6C80B-246B-4526-BD33-2EBAAA2954A6}"/>
              </a:ext>
            </a:extLst>
          </p:cNvPr>
          <p:cNvSpPr>
            <a:spLocks noGrp="1"/>
          </p:cNvSpPr>
          <p:nvPr>
            <p:ph idx="1"/>
          </p:nvPr>
        </p:nvSpPr>
        <p:spPr/>
        <p:txBody>
          <a:bodyPr>
            <a:normAutofit/>
          </a:bodyPr>
          <a:lstStyle/>
          <a:p>
            <a:r>
              <a:rPr lang="pt-BR" sz="2800" dirty="0"/>
              <a:t>Entidade / Instância / Tupla</a:t>
            </a:r>
          </a:p>
          <a:p>
            <a:r>
              <a:rPr lang="pt-BR" sz="2800" dirty="0"/>
              <a:t>Entidade é o nome dado ao conjunto de objetos do mundo real, sobre as quais há necessidade de manter informações no banco de dados.</a:t>
            </a:r>
          </a:p>
          <a:p>
            <a:r>
              <a:rPr lang="pt-BR" sz="2800" dirty="0"/>
              <a:t>Exemplo: CURSO, ALUNO e ESCOLA.</a:t>
            </a:r>
          </a:p>
        </p:txBody>
      </p:sp>
    </p:spTree>
    <p:extLst>
      <p:ext uri="{BB962C8B-B14F-4D97-AF65-F5344CB8AC3E}">
        <p14:creationId xmlns:p14="http://schemas.microsoft.com/office/powerpoint/2010/main" val="117581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F6230-1502-44D5-98A2-6C68FC05C92D}"/>
              </a:ext>
            </a:extLst>
          </p:cNvPr>
          <p:cNvSpPr>
            <a:spLocks noGrp="1"/>
          </p:cNvSpPr>
          <p:nvPr>
            <p:ph type="title"/>
          </p:nvPr>
        </p:nvSpPr>
        <p:spPr/>
        <p:txBody>
          <a:bodyPr/>
          <a:lstStyle/>
          <a:p>
            <a:r>
              <a:rPr lang="pt-BR" dirty="0"/>
              <a:t>Entidade</a:t>
            </a:r>
          </a:p>
        </p:txBody>
      </p:sp>
      <p:sp>
        <p:nvSpPr>
          <p:cNvPr id="3" name="Espaço Reservado para Conteúdo 2">
            <a:extLst>
              <a:ext uri="{FF2B5EF4-FFF2-40B4-BE49-F238E27FC236}">
                <a16:creationId xmlns:a16="http://schemas.microsoft.com/office/drawing/2014/main" id="{ED07D0EE-75E6-4FE4-8B3C-6A26AF186DEC}"/>
              </a:ext>
            </a:extLst>
          </p:cNvPr>
          <p:cNvSpPr>
            <a:spLocks noGrp="1"/>
          </p:cNvSpPr>
          <p:nvPr>
            <p:ph idx="1"/>
          </p:nvPr>
        </p:nvSpPr>
        <p:spPr/>
        <p:txBody>
          <a:bodyPr>
            <a:normAutofit/>
          </a:bodyPr>
          <a:lstStyle/>
          <a:p>
            <a:r>
              <a:rPr lang="pt-BR" sz="3200" dirty="0"/>
              <a:t>Geralmente, sempre são escritos em letras maiúsculas, no singular, sem abreviações e de preferência, sem acentos e sem cedilha. Se for um nome com palavras compostas deverão estar separadas por underline (_).</a:t>
            </a:r>
          </a:p>
          <a:p>
            <a:r>
              <a:rPr lang="pt-BR" sz="3200" dirty="0"/>
              <a:t> Exemplo:</a:t>
            </a:r>
          </a:p>
          <a:p>
            <a:pPr lvl="1"/>
            <a:r>
              <a:rPr lang="pt-BR" sz="2800" dirty="0"/>
              <a:t>HISTORICO_ESCOLAR, CONTROLE_BANCARIO. </a:t>
            </a:r>
          </a:p>
          <a:p>
            <a:r>
              <a:rPr lang="pt-BR" sz="3200" dirty="0"/>
              <a:t>São representados graficamente por retângulos</a:t>
            </a:r>
          </a:p>
        </p:txBody>
      </p:sp>
    </p:spTree>
    <p:extLst>
      <p:ext uri="{BB962C8B-B14F-4D97-AF65-F5344CB8AC3E}">
        <p14:creationId xmlns:p14="http://schemas.microsoft.com/office/powerpoint/2010/main" val="320387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E vocês quem são?</a:t>
            </a:r>
          </a:p>
        </p:txBody>
      </p:sp>
      <p:sp>
        <p:nvSpPr>
          <p:cNvPr id="14" name="Espaço Reservado para Conteúdo 13"/>
          <p:cNvSpPr>
            <a:spLocks noGrp="1"/>
          </p:cNvSpPr>
          <p:nvPr>
            <p:ph idx="1"/>
          </p:nvPr>
        </p:nvSpPr>
        <p:spPr>
          <a:xfrm>
            <a:off x="1522414" y="1905000"/>
            <a:ext cx="10260630" cy="4836368"/>
          </a:xfrm>
        </p:spPr>
        <p:txBody>
          <a:bodyPr rtlCol="0">
            <a:normAutofit/>
          </a:bodyPr>
          <a:lstStyle/>
          <a:p>
            <a:pPr rtl="0"/>
            <a:r>
              <a:rPr lang="pt-BR" sz="3600" dirty="0"/>
              <a:t>Nome e idade?</a:t>
            </a:r>
          </a:p>
          <a:p>
            <a:pPr rtl="0"/>
            <a:r>
              <a:rPr lang="pt-BR" sz="3600" dirty="0"/>
              <a:t>Por que escolheu o curso de Desenvolvimento de Sistemas?</a:t>
            </a:r>
          </a:p>
          <a:p>
            <a:pPr rtl="0"/>
            <a:r>
              <a:rPr lang="pt-BR" sz="3600" dirty="0"/>
              <a:t>Suas expectativas sobre o curso?</a:t>
            </a:r>
          </a:p>
        </p:txBody>
      </p:sp>
    </p:spTree>
    <p:extLst>
      <p:ext uri="{BB962C8B-B14F-4D97-AF65-F5344CB8AC3E}">
        <p14:creationId xmlns:p14="http://schemas.microsoft.com/office/powerpoint/2010/main" val="424718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7C9F7-E19E-4F32-AF7F-556FF64E3D9A}"/>
              </a:ext>
            </a:extLst>
          </p:cNvPr>
          <p:cNvSpPr>
            <a:spLocks noGrp="1"/>
          </p:cNvSpPr>
          <p:nvPr>
            <p:ph type="title"/>
          </p:nvPr>
        </p:nvSpPr>
        <p:spPr/>
        <p:txBody>
          <a:bodyPr/>
          <a:lstStyle/>
          <a:p>
            <a:r>
              <a:rPr lang="pt-BR" dirty="0"/>
              <a:t>Representação Gráfica de Entidades</a:t>
            </a:r>
          </a:p>
        </p:txBody>
      </p:sp>
      <p:pic>
        <p:nvPicPr>
          <p:cNvPr id="4" name="Espaço Reservado para Conteúdo 3">
            <a:extLst>
              <a:ext uri="{FF2B5EF4-FFF2-40B4-BE49-F238E27FC236}">
                <a16:creationId xmlns:a16="http://schemas.microsoft.com/office/drawing/2014/main" id="{523ED7EC-BEDE-4FD6-9875-B89578B7132C}"/>
              </a:ext>
            </a:extLst>
          </p:cNvPr>
          <p:cNvPicPr>
            <a:picLocks noGrp="1" noChangeAspect="1"/>
          </p:cNvPicPr>
          <p:nvPr>
            <p:ph idx="1"/>
          </p:nvPr>
        </p:nvPicPr>
        <p:blipFill>
          <a:blip r:embed="rId2"/>
          <a:stretch>
            <a:fillRect/>
          </a:stretch>
        </p:blipFill>
        <p:spPr>
          <a:xfrm>
            <a:off x="1522414" y="1772816"/>
            <a:ext cx="7355064" cy="3744416"/>
          </a:xfrm>
          <a:prstGeom prst="rect">
            <a:avLst/>
          </a:prstGeom>
        </p:spPr>
      </p:pic>
    </p:spTree>
    <p:extLst>
      <p:ext uri="{BB962C8B-B14F-4D97-AF65-F5344CB8AC3E}">
        <p14:creationId xmlns:p14="http://schemas.microsoft.com/office/powerpoint/2010/main" val="107090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64291-76BC-4353-AF75-E2133A3C6F4D}"/>
              </a:ext>
            </a:extLst>
          </p:cNvPr>
          <p:cNvSpPr>
            <a:spLocks noGrp="1"/>
          </p:cNvSpPr>
          <p:nvPr>
            <p:ph type="title"/>
          </p:nvPr>
        </p:nvSpPr>
        <p:spPr/>
        <p:txBody>
          <a:bodyPr/>
          <a:lstStyle/>
          <a:p>
            <a:r>
              <a:rPr lang="pt-BR" dirty="0"/>
              <a:t>Instância ou Tupla</a:t>
            </a:r>
          </a:p>
        </p:txBody>
      </p:sp>
      <p:sp>
        <p:nvSpPr>
          <p:cNvPr id="3" name="Espaço Reservado para Conteúdo 2">
            <a:extLst>
              <a:ext uri="{FF2B5EF4-FFF2-40B4-BE49-F238E27FC236}">
                <a16:creationId xmlns:a16="http://schemas.microsoft.com/office/drawing/2014/main" id="{FBDD30A4-3B25-4C99-8B9D-0AEFA98A6134}"/>
              </a:ext>
            </a:extLst>
          </p:cNvPr>
          <p:cNvSpPr>
            <a:spLocks noGrp="1"/>
          </p:cNvSpPr>
          <p:nvPr>
            <p:ph idx="1"/>
          </p:nvPr>
        </p:nvSpPr>
        <p:spPr/>
        <p:txBody>
          <a:bodyPr/>
          <a:lstStyle/>
          <a:p>
            <a:r>
              <a:rPr lang="pt-BR" dirty="0"/>
              <a:t>Instância de Entidade</a:t>
            </a:r>
          </a:p>
          <a:p>
            <a:r>
              <a:rPr lang="pt-BR" dirty="0"/>
              <a:t>Representa o estado de uma entidade em um determinado momento.</a:t>
            </a:r>
          </a:p>
          <a:p>
            <a:r>
              <a:rPr lang="pt-BR" dirty="0"/>
              <a:t>O estado de cada instância é determinado pelos valores das características (atributos) da entidade.</a:t>
            </a:r>
          </a:p>
          <a:p>
            <a:pPr marL="0" indent="0">
              <a:buNone/>
            </a:pPr>
            <a:r>
              <a:rPr lang="pt-BR" b="1" dirty="0"/>
              <a:t>ALUNO</a:t>
            </a:r>
          </a:p>
          <a:p>
            <a:endParaRPr lang="pt-BR" dirty="0"/>
          </a:p>
          <a:p>
            <a:endParaRPr lang="pt-BR" dirty="0"/>
          </a:p>
          <a:p>
            <a:endParaRPr lang="pt-BR" dirty="0"/>
          </a:p>
        </p:txBody>
      </p:sp>
      <p:graphicFrame>
        <p:nvGraphicFramePr>
          <p:cNvPr id="5" name="Tabela 4">
            <a:extLst>
              <a:ext uri="{FF2B5EF4-FFF2-40B4-BE49-F238E27FC236}">
                <a16:creationId xmlns:a16="http://schemas.microsoft.com/office/drawing/2014/main" id="{BA1A8CBD-5776-43B7-8918-714F1C3F6900}"/>
              </a:ext>
            </a:extLst>
          </p:cNvPr>
          <p:cNvGraphicFramePr>
            <a:graphicFrameLocks noGrp="1"/>
          </p:cNvGraphicFramePr>
          <p:nvPr>
            <p:extLst>
              <p:ext uri="{D42A27DB-BD31-4B8C-83A1-F6EECF244321}">
                <p14:modId xmlns:p14="http://schemas.microsoft.com/office/powerpoint/2010/main" val="3953367682"/>
              </p:ext>
            </p:extLst>
          </p:nvPr>
        </p:nvGraphicFramePr>
        <p:xfrm>
          <a:off x="1522411" y="4653136"/>
          <a:ext cx="8964492" cy="1483360"/>
        </p:xfrm>
        <a:graphic>
          <a:graphicData uri="http://schemas.openxmlformats.org/drawingml/2006/table">
            <a:tbl>
              <a:tblPr firstRow="1" bandRow="1">
                <a:tableStyleId>{6E25E649-3F16-4E02-A733-19D2CDBF48F0}</a:tableStyleId>
              </a:tblPr>
              <a:tblGrid>
                <a:gridCol w="1763690">
                  <a:extLst>
                    <a:ext uri="{9D8B030D-6E8A-4147-A177-3AD203B41FA5}">
                      <a16:colId xmlns:a16="http://schemas.microsoft.com/office/drawing/2014/main" val="2720046892"/>
                    </a:ext>
                  </a:extLst>
                </a:gridCol>
                <a:gridCol w="2448272">
                  <a:extLst>
                    <a:ext uri="{9D8B030D-6E8A-4147-A177-3AD203B41FA5}">
                      <a16:colId xmlns:a16="http://schemas.microsoft.com/office/drawing/2014/main" val="4078669580"/>
                    </a:ext>
                  </a:extLst>
                </a:gridCol>
                <a:gridCol w="2511407">
                  <a:extLst>
                    <a:ext uri="{9D8B030D-6E8A-4147-A177-3AD203B41FA5}">
                      <a16:colId xmlns:a16="http://schemas.microsoft.com/office/drawing/2014/main" val="2007766354"/>
                    </a:ext>
                  </a:extLst>
                </a:gridCol>
                <a:gridCol w="2241123">
                  <a:extLst>
                    <a:ext uri="{9D8B030D-6E8A-4147-A177-3AD203B41FA5}">
                      <a16:colId xmlns:a16="http://schemas.microsoft.com/office/drawing/2014/main" val="3620775903"/>
                    </a:ext>
                  </a:extLst>
                </a:gridCol>
              </a:tblGrid>
              <a:tr h="370840">
                <a:tc>
                  <a:txBody>
                    <a:bodyPr/>
                    <a:lstStyle/>
                    <a:p>
                      <a:pPr algn="ctr"/>
                      <a:r>
                        <a:rPr lang="pt-BR" dirty="0"/>
                        <a:t>RM</a:t>
                      </a:r>
                    </a:p>
                  </a:txBody>
                  <a:tcPr/>
                </a:tc>
                <a:tc>
                  <a:txBody>
                    <a:bodyPr/>
                    <a:lstStyle/>
                    <a:p>
                      <a:pPr algn="ctr"/>
                      <a:r>
                        <a:rPr lang="pt-BR" dirty="0"/>
                        <a:t>NOME</a:t>
                      </a:r>
                    </a:p>
                  </a:txBody>
                  <a:tcPr/>
                </a:tc>
                <a:tc>
                  <a:txBody>
                    <a:bodyPr/>
                    <a:lstStyle/>
                    <a:p>
                      <a:pPr algn="ctr"/>
                      <a:r>
                        <a:rPr lang="pt-BR" dirty="0"/>
                        <a:t>SOBRENOME</a:t>
                      </a:r>
                    </a:p>
                  </a:txBody>
                  <a:tcPr/>
                </a:tc>
                <a:tc>
                  <a:txBody>
                    <a:bodyPr/>
                    <a:lstStyle/>
                    <a:p>
                      <a:pPr algn="ctr"/>
                      <a:r>
                        <a:rPr lang="pt-BR" dirty="0"/>
                        <a:t>DATA NASCIMENTO</a:t>
                      </a:r>
                    </a:p>
                  </a:txBody>
                  <a:tcPr/>
                </a:tc>
                <a:extLst>
                  <a:ext uri="{0D108BD9-81ED-4DB2-BD59-A6C34878D82A}">
                    <a16:rowId xmlns:a16="http://schemas.microsoft.com/office/drawing/2014/main" val="722131783"/>
                  </a:ext>
                </a:extLst>
              </a:tr>
              <a:tr h="370840">
                <a:tc>
                  <a:txBody>
                    <a:bodyPr/>
                    <a:lstStyle/>
                    <a:p>
                      <a:pPr algn="ctr"/>
                      <a:r>
                        <a:rPr lang="pt-BR" b="1" dirty="0"/>
                        <a:t>123</a:t>
                      </a:r>
                    </a:p>
                  </a:txBody>
                  <a:tcPr/>
                </a:tc>
                <a:tc>
                  <a:txBody>
                    <a:bodyPr/>
                    <a:lstStyle/>
                    <a:p>
                      <a:pPr algn="l"/>
                      <a:r>
                        <a:rPr lang="pt-BR" b="1" dirty="0"/>
                        <a:t>PEDRO</a:t>
                      </a:r>
                    </a:p>
                  </a:txBody>
                  <a:tcPr/>
                </a:tc>
                <a:tc>
                  <a:txBody>
                    <a:bodyPr/>
                    <a:lstStyle/>
                    <a:p>
                      <a:pPr algn="l"/>
                      <a:r>
                        <a:rPr lang="pt-BR" b="1" dirty="0"/>
                        <a:t>SILVA</a:t>
                      </a:r>
                    </a:p>
                  </a:txBody>
                  <a:tcPr/>
                </a:tc>
                <a:tc>
                  <a:txBody>
                    <a:bodyPr/>
                    <a:lstStyle/>
                    <a:p>
                      <a:pPr algn="ctr"/>
                      <a:r>
                        <a:rPr lang="pt-BR" b="1" dirty="0"/>
                        <a:t>01/01/1990</a:t>
                      </a:r>
                    </a:p>
                  </a:txBody>
                  <a:tcPr/>
                </a:tc>
                <a:extLst>
                  <a:ext uri="{0D108BD9-81ED-4DB2-BD59-A6C34878D82A}">
                    <a16:rowId xmlns:a16="http://schemas.microsoft.com/office/drawing/2014/main" val="1883930550"/>
                  </a:ext>
                </a:extLst>
              </a:tr>
              <a:tr h="370840">
                <a:tc>
                  <a:txBody>
                    <a:bodyPr/>
                    <a:lstStyle/>
                    <a:p>
                      <a:pPr algn="ctr"/>
                      <a:r>
                        <a:rPr lang="pt-BR" b="1" dirty="0"/>
                        <a:t>456</a:t>
                      </a:r>
                    </a:p>
                  </a:txBody>
                  <a:tcPr/>
                </a:tc>
                <a:tc>
                  <a:txBody>
                    <a:bodyPr/>
                    <a:lstStyle/>
                    <a:p>
                      <a:pPr algn="l"/>
                      <a:r>
                        <a:rPr lang="pt-BR" b="1" dirty="0"/>
                        <a:t>JOÃO</a:t>
                      </a:r>
                    </a:p>
                  </a:txBody>
                  <a:tcPr/>
                </a:tc>
                <a:tc>
                  <a:txBody>
                    <a:bodyPr/>
                    <a:lstStyle/>
                    <a:p>
                      <a:pPr algn="l"/>
                      <a:r>
                        <a:rPr lang="pt-BR" b="1" dirty="0"/>
                        <a:t>SILVA SANTOS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b="1" dirty="0"/>
                        <a:t>02/02/1991</a:t>
                      </a:r>
                    </a:p>
                  </a:txBody>
                  <a:tcPr/>
                </a:tc>
                <a:extLst>
                  <a:ext uri="{0D108BD9-81ED-4DB2-BD59-A6C34878D82A}">
                    <a16:rowId xmlns:a16="http://schemas.microsoft.com/office/drawing/2014/main" val="1989212683"/>
                  </a:ext>
                </a:extLst>
              </a:tr>
              <a:tr h="370840">
                <a:tc>
                  <a:txBody>
                    <a:bodyPr/>
                    <a:lstStyle/>
                    <a:p>
                      <a:pPr algn="ctr"/>
                      <a:r>
                        <a:rPr lang="pt-BR" b="1" dirty="0"/>
                        <a:t>789</a:t>
                      </a:r>
                    </a:p>
                  </a:txBody>
                  <a:tcPr/>
                </a:tc>
                <a:tc>
                  <a:txBody>
                    <a:bodyPr/>
                    <a:lstStyle/>
                    <a:p>
                      <a:pPr algn="l"/>
                      <a:r>
                        <a:rPr lang="pt-BR" b="1" dirty="0"/>
                        <a:t>MARIA</a:t>
                      </a:r>
                    </a:p>
                  </a:txBody>
                  <a:tcPr/>
                </a:tc>
                <a:tc>
                  <a:txBody>
                    <a:bodyPr/>
                    <a:lstStyle/>
                    <a:p>
                      <a:pPr algn="l"/>
                      <a:r>
                        <a:rPr lang="pt-BR" b="1" dirty="0"/>
                        <a:t>SILVA SANTOS SOUSA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b="1" dirty="0"/>
                        <a:t>03/03/1992</a:t>
                      </a:r>
                    </a:p>
                  </a:txBody>
                  <a:tcPr/>
                </a:tc>
                <a:extLst>
                  <a:ext uri="{0D108BD9-81ED-4DB2-BD59-A6C34878D82A}">
                    <a16:rowId xmlns:a16="http://schemas.microsoft.com/office/drawing/2014/main" val="1643421497"/>
                  </a:ext>
                </a:extLst>
              </a:tr>
            </a:tbl>
          </a:graphicData>
        </a:graphic>
      </p:graphicFrame>
    </p:spTree>
    <p:extLst>
      <p:ext uri="{BB962C8B-B14F-4D97-AF65-F5344CB8AC3E}">
        <p14:creationId xmlns:p14="http://schemas.microsoft.com/office/powerpoint/2010/main" val="43807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3E7295-2A58-4338-9C23-57BF4824B91E}"/>
              </a:ext>
            </a:extLst>
          </p:cNvPr>
          <p:cNvSpPr>
            <a:spLocks noGrp="1"/>
          </p:cNvSpPr>
          <p:nvPr>
            <p:ph type="title"/>
          </p:nvPr>
        </p:nvSpPr>
        <p:spPr/>
        <p:txBody>
          <a:bodyPr/>
          <a:lstStyle/>
          <a:p>
            <a:r>
              <a:rPr lang="pt-BR" dirty="0"/>
              <a:t>Relacionamento</a:t>
            </a:r>
          </a:p>
        </p:txBody>
      </p:sp>
      <p:sp>
        <p:nvSpPr>
          <p:cNvPr id="3" name="Espaço Reservado para Conteúdo 2">
            <a:extLst>
              <a:ext uri="{FF2B5EF4-FFF2-40B4-BE49-F238E27FC236}">
                <a16:creationId xmlns:a16="http://schemas.microsoft.com/office/drawing/2014/main" id="{C247CD3C-23AB-4DDD-ACA9-77BF6D8009B6}"/>
              </a:ext>
            </a:extLst>
          </p:cNvPr>
          <p:cNvSpPr>
            <a:spLocks noGrp="1"/>
          </p:cNvSpPr>
          <p:nvPr>
            <p:ph idx="1"/>
          </p:nvPr>
        </p:nvSpPr>
        <p:spPr/>
        <p:txBody>
          <a:bodyPr>
            <a:normAutofit/>
          </a:bodyPr>
          <a:lstStyle/>
          <a:p>
            <a:r>
              <a:rPr lang="pt-BR" sz="2800" dirty="0"/>
              <a:t>É a associação, é a ligação entre as entidades, é representado por um losango.</a:t>
            </a:r>
          </a:p>
          <a:p>
            <a:endParaRPr lang="pt-BR" sz="2800" dirty="0"/>
          </a:p>
          <a:p>
            <a:endParaRPr lang="pt-BR" sz="2800" dirty="0"/>
          </a:p>
          <a:p>
            <a:endParaRPr lang="pt-BR" sz="2800" dirty="0"/>
          </a:p>
          <a:p>
            <a:r>
              <a:rPr lang="pt-BR" sz="2800" dirty="0"/>
              <a:t>O funcionário trabalha em um departamento.</a:t>
            </a:r>
          </a:p>
          <a:p>
            <a:r>
              <a:rPr lang="pt-BR" sz="2800" dirty="0"/>
              <a:t>Um departamento possui funcionários.</a:t>
            </a:r>
          </a:p>
        </p:txBody>
      </p:sp>
      <p:sp>
        <p:nvSpPr>
          <p:cNvPr id="4" name="Retângulo 3">
            <a:extLst>
              <a:ext uri="{FF2B5EF4-FFF2-40B4-BE49-F238E27FC236}">
                <a16:creationId xmlns:a16="http://schemas.microsoft.com/office/drawing/2014/main" id="{BE65D4F0-5832-4974-9104-52BA8C286509}"/>
              </a:ext>
            </a:extLst>
          </p:cNvPr>
          <p:cNvSpPr/>
          <p:nvPr/>
        </p:nvSpPr>
        <p:spPr>
          <a:xfrm>
            <a:off x="1845940" y="3392996"/>
            <a:ext cx="180020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FUNCIONARIO</a:t>
            </a:r>
          </a:p>
        </p:txBody>
      </p:sp>
      <p:sp>
        <p:nvSpPr>
          <p:cNvPr id="5" name="Retângulo 4">
            <a:extLst>
              <a:ext uri="{FF2B5EF4-FFF2-40B4-BE49-F238E27FC236}">
                <a16:creationId xmlns:a16="http://schemas.microsoft.com/office/drawing/2014/main" id="{2F3E7475-F61D-4DAA-A48F-FBD371D837CA}"/>
              </a:ext>
            </a:extLst>
          </p:cNvPr>
          <p:cNvSpPr/>
          <p:nvPr/>
        </p:nvSpPr>
        <p:spPr>
          <a:xfrm>
            <a:off x="8398667" y="3392996"/>
            <a:ext cx="1944217"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DEPARTAMENTO</a:t>
            </a:r>
          </a:p>
        </p:txBody>
      </p:sp>
      <p:sp>
        <p:nvSpPr>
          <p:cNvPr id="6" name="Losango 5">
            <a:extLst>
              <a:ext uri="{FF2B5EF4-FFF2-40B4-BE49-F238E27FC236}">
                <a16:creationId xmlns:a16="http://schemas.microsoft.com/office/drawing/2014/main" id="{954D23A9-F27F-4EA1-A2BB-DC13F5A45397}"/>
              </a:ext>
            </a:extLst>
          </p:cNvPr>
          <p:cNvSpPr/>
          <p:nvPr/>
        </p:nvSpPr>
        <p:spPr>
          <a:xfrm>
            <a:off x="4870276" y="3356992"/>
            <a:ext cx="2520280" cy="79208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PERTENCE</a:t>
            </a:r>
          </a:p>
        </p:txBody>
      </p:sp>
      <p:cxnSp>
        <p:nvCxnSpPr>
          <p:cNvPr id="7" name="Conector reto 6">
            <a:extLst>
              <a:ext uri="{FF2B5EF4-FFF2-40B4-BE49-F238E27FC236}">
                <a16:creationId xmlns:a16="http://schemas.microsoft.com/office/drawing/2014/main" id="{B136D5D8-41E4-494E-8F56-50334B7C9613}"/>
              </a:ext>
            </a:extLst>
          </p:cNvPr>
          <p:cNvCxnSpPr>
            <a:cxnSpLocks/>
            <a:stCxn id="4" idx="3"/>
            <a:endCxn id="6" idx="1"/>
          </p:cNvCxnSpPr>
          <p:nvPr/>
        </p:nvCxnSpPr>
        <p:spPr>
          <a:xfrm>
            <a:off x="3646140" y="3753036"/>
            <a:ext cx="122413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Conector reto 7">
            <a:extLst>
              <a:ext uri="{FF2B5EF4-FFF2-40B4-BE49-F238E27FC236}">
                <a16:creationId xmlns:a16="http://schemas.microsoft.com/office/drawing/2014/main" id="{35B419C7-738E-41AA-A366-A9613FC8E628}"/>
              </a:ext>
            </a:extLst>
          </p:cNvPr>
          <p:cNvCxnSpPr>
            <a:cxnSpLocks/>
            <a:stCxn id="6" idx="3"/>
            <a:endCxn id="5" idx="1"/>
          </p:cNvCxnSpPr>
          <p:nvPr/>
        </p:nvCxnSpPr>
        <p:spPr>
          <a:xfrm>
            <a:off x="7390556" y="3753036"/>
            <a:ext cx="100811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0553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0BE73-B360-4513-885F-46B8EE897F44}"/>
              </a:ext>
            </a:extLst>
          </p:cNvPr>
          <p:cNvSpPr>
            <a:spLocks noGrp="1"/>
          </p:cNvSpPr>
          <p:nvPr>
            <p:ph type="title"/>
          </p:nvPr>
        </p:nvSpPr>
        <p:spPr/>
        <p:txBody>
          <a:bodyPr/>
          <a:lstStyle/>
          <a:p>
            <a:r>
              <a:rPr lang="pt-BR" dirty="0"/>
              <a:t>Atributos</a:t>
            </a:r>
          </a:p>
        </p:txBody>
      </p:sp>
      <p:sp>
        <p:nvSpPr>
          <p:cNvPr id="3" name="Espaço Reservado para Conteúdo 2">
            <a:extLst>
              <a:ext uri="{FF2B5EF4-FFF2-40B4-BE49-F238E27FC236}">
                <a16:creationId xmlns:a16="http://schemas.microsoft.com/office/drawing/2014/main" id="{31E83D33-CDEA-44F0-B0D9-0861A32A0228}"/>
              </a:ext>
            </a:extLst>
          </p:cNvPr>
          <p:cNvSpPr>
            <a:spLocks noGrp="1"/>
          </p:cNvSpPr>
          <p:nvPr>
            <p:ph idx="1"/>
          </p:nvPr>
        </p:nvSpPr>
        <p:spPr/>
        <p:txBody>
          <a:bodyPr>
            <a:normAutofit/>
          </a:bodyPr>
          <a:lstStyle/>
          <a:p>
            <a:r>
              <a:rPr lang="pt-BR" sz="2800" dirty="0"/>
              <a:t>São informações que desejamos guardar sobre a instância da entidade, é o que caracteriza a entidade.</a:t>
            </a:r>
          </a:p>
          <a:p>
            <a:endParaRPr lang="pt-BR" sz="2800" dirty="0"/>
          </a:p>
          <a:p>
            <a:r>
              <a:rPr lang="pt-BR" sz="2800" dirty="0"/>
              <a:t>Exemplo:</a:t>
            </a:r>
          </a:p>
          <a:p>
            <a:pPr marL="274320" lvl="1" indent="0">
              <a:buNone/>
            </a:pPr>
            <a:r>
              <a:rPr lang="pt-BR" sz="2800" dirty="0"/>
              <a:t>Da entidade Aluno temos, nome, endereço, telefone, e-mail, matricula entre outros.</a:t>
            </a:r>
          </a:p>
        </p:txBody>
      </p:sp>
    </p:spTree>
    <p:extLst>
      <p:ext uri="{BB962C8B-B14F-4D97-AF65-F5344CB8AC3E}">
        <p14:creationId xmlns:p14="http://schemas.microsoft.com/office/powerpoint/2010/main" val="196870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FF8EA-C0CC-4EB1-BE9E-CAC72EEC7C7D}"/>
              </a:ext>
            </a:extLst>
          </p:cNvPr>
          <p:cNvSpPr>
            <a:spLocks noGrp="1"/>
          </p:cNvSpPr>
          <p:nvPr>
            <p:ph type="title"/>
          </p:nvPr>
        </p:nvSpPr>
        <p:spPr/>
        <p:txBody>
          <a:bodyPr/>
          <a:lstStyle/>
          <a:p>
            <a:r>
              <a:rPr lang="pt-BR" dirty="0"/>
              <a:t>Representação Gráfica dos Atributos</a:t>
            </a:r>
          </a:p>
        </p:txBody>
      </p:sp>
      <p:pic>
        <p:nvPicPr>
          <p:cNvPr id="4" name="Picture 2" descr="D:\Geral\Meus Documentos\ETEC\ETEC 2015\Componente TLBD I\Mateial de Apoio\entidade.png">
            <a:extLst>
              <a:ext uri="{FF2B5EF4-FFF2-40B4-BE49-F238E27FC236}">
                <a16:creationId xmlns:a16="http://schemas.microsoft.com/office/drawing/2014/main" id="{009A5D6D-BE2E-4B3D-A114-DB7E9A0B9D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4" y="1700808"/>
            <a:ext cx="914399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67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ACEF6-B47B-4B24-BABB-535FCBAD84B7}"/>
              </a:ext>
            </a:extLst>
          </p:cNvPr>
          <p:cNvSpPr>
            <a:spLocks noGrp="1"/>
          </p:cNvSpPr>
          <p:nvPr>
            <p:ph type="title"/>
          </p:nvPr>
        </p:nvSpPr>
        <p:spPr/>
        <p:txBody>
          <a:bodyPr/>
          <a:lstStyle/>
          <a:p>
            <a:r>
              <a:rPr lang="pt-BR" dirty="0"/>
              <a:t>Tipos de Atributos</a:t>
            </a:r>
          </a:p>
        </p:txBody>
      </p:sp>
      <p:sp>
        <p:nvSpPr>
          <p:cNvPr id="3" name="Espaço Reservado para Conteúdo 2">
            <a:extLst>
              <a:ext uri="{FF2B5EF4-FFF2-40B4-BE49-F238E27FC236}">
                <a16:creationId xmlns:a16="http://schemas.microsoft.com/office/drawing/2014/main" id="{B1198724-B887-4C2F-B268-FEAD8FFC8FEA}"/>
              </a:ext>
            </a:extLst>
          </p:cNvPr>
          <p:cNvSpPr>
            <a:spLocks noGrp="1"/>
          </p:cNvSpPr>
          <p:nvPr>
            <p:ph idx="1"/>
          </p:nvPr>
        </p:nvSpPr>
        <p:spPr/>
        <p:txBody>
          <a:bodyPr>
            <a:normAutofit/>
          </a:bodyPr>
          <a:lstStyle/>
          <a:p>
            <a:r>
              <a:rPr lang="pt-BR" sz="2800" b="1" dirty="0"/>
              <a:t>Identificador</a:t>
            </a:r>
            <a:r>
              <a:rPr lang="pt-BR" sz="2800" dirty="0"/>
              <a:t> ou </a:t>
            </a:r>
            <a:r>
              <a:rPr lang="pt-BR" sz="2800" b="1" dirty="0"/>
              <a:t>chave</a:t>
            </a:r>
            <a:r>
              <a:rPr lang="pt-BR" sz="2800" dirty="0"/>
              <a:t> </a:t>
            </a:r>
            <a:r>
              <a:rPr lang="pt-BR" sz="2800" b="1" dirty="0"/>
              <a:t>primária</a:t>
            </a:r>
            <a:r>
              <a:rPr lang="pt-BR" sz="2800" dirty="0"/>
              <a:t>: Identifica unicamente cada instância da entidade.</a:t>
            </a:r>
            <a:endParaRPr lang="pt-BR" sz="2800" b="1" dirty="0"/>
          </a:p>
          <a:p>
            <a:r>
              <a:rPr lang="pt-BR" sz="2800" b="1" dirty="0"/>
              <a:t>Simples </a:t>
            </a:r>
            <a:r>
              <a:rPr lang="pt-BR" sz="2800" dirty="0"/>
              <a:t>(atômicos): Quando não fizer sentido semântico dividir o atributo em subpartes. </a:t>
            </a:r>
          </a:p>
          <a:p>
            <a:pPr lvl="1"/>
            <a:r>
              <a:rPr lang="pt-BR" sz="2800" dirty="0"/>
              <a:t>Exemplo: a altura ou o peso de uma pessoa.</a:t>
            </a:r>
          </a:p>
          <a:p>
            <a:r>
              <a:rPr lang="pt-BR" sz="2800" b="1" dirty="0"/>
              <a:t>Composto</a:t>
            </a:r>
            <a:r>
              <a:rPr lang="pt-BR" sz="2800" dirty="0"/>
              <a:t>: Quando o atributo puder ser dividido em subpartes com significado semântico. </a:t>
            </a:r>
          </a:p>
          <a:p>
            <a:pPr lvl="1"/>
            <a:r>
              <a:rPr lang="pt-BR" sz="2800" dirty="0"/>
              <a:t>Exemplo: endereço de uma pessoa pode ser dividido em Cep, cidade, bairro, logradouro, número e complemento.</a:t>
            </a:r>
          </a:p>
        </p:txBody>
      </p:sp>
    </p:spTree>
    <p:extLst>
      <p:ext uri="{BB962C8B-B14F-4D97-AF65-F5344CB8AC3E}">
        <p14:creationId xmlns:p14="http://schemas.microsoft.com/office/powerpoint/2010/main" val="330060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7039DB-F021-42F3-A43D-1423D5055910}"/>
              </a:ext>
            </a:extLst>
          </p:cNvPr>
          <p:cNvSpPr>
            <a:spLocks noGrp="1"/>
          </p:cNvSpPr>
          <p:nvPr>
            <p:ph type="title"/>
          </p:nvPr>
        </p:nvSpPr>
        <p:spPr/>
        <p:txBody>
          <a:bodyPr/>
          <a:lstStyle/>
          <a:p>
            <a:r>
              <a:rPr lang="pt-BR" dirty="0"/>
              <a:t>Tipos de Atributos</a:t>
            </a:r>
          </a:p>
        </p:txBody>
      </p:sp>
      <p:sp>
        <p:nvSpPr>
          <p:cNvPr id="3" name="Espaço Reservado para Conteúdo 2">
            <a:extLst>
              <a:ext uri="{FF2B5EF4-FFF2-40B4-BE49-F238E27FC236}">
                <a16:creationId xmlns:a16="http://schemas.microsoft.com/office/drawing/2014/main" id="{23FE057B-9FC6-4359-8AEC-1228D2B8D48E}"/>
              </a:ext>
            </a:extLst>
          </p:cNvPr>
          <p:cNvSpPr>
            <a:spLocks noGrp="1"/>
          </p:cNvSpPr>
          <p:nvPr>
            <p:ph idx="1"/>
          </p:nvPr>
        </p:nvSpPr>
        <p:spPr/>
        <p:txBody>
          <a:bodyPr>
            <a:normAutofit/>
          </a:bodyPr>
          <a:lstStyle/>
          <a:p>
            <a:r>
              <a:rPr lang="pt-BR" sz="2800" b="1" dirty="0"/>
              <a:t>Multivalorado:</a:t>
            </a:r>
            <a:r>
              <a:rPr lang="pt-BR" sz="2800" dirty="0"/>
              <a:t> Quando o atributo possuir simultaneamente mais de um valor para uma mesma ocorrência da entidade. </a:t>
            </a:r>
          </a:p>
          <a:p>
            <a:pPr lvl="1"/>
            <a:r>
              <a:rPr lang="pt-BR" sz="2400" dirty="0"/>
              <a:t>Exemplo: telefone o cliente pode possuir vários telefones.</a:t>
            </a:r>
          </a:p>
          <a:p>
            <a:r>
              <a:rPr lang="pt-BR" sz="2800" b="1" dirty="0"/>
              <a:t>Derivado:</a:t>
            </a:r>
            <a:r>
              <a:rPr lang="pt-BR" sz="2800" dirty="0"/>
              <a:t> Quando o atributo puder ser calculado dinamicamente sem que haja necessidade de manter o dado armazenado no banco de dados. </a:t>
            </a:r>
          </a:p>
          <a:p>
            <a:pPr lvl="1"/>
            <a:r>
              <a:rPr lang="pt-BR" sz="2400" dirty="0"/>
              <a:t>Exemplo: em uma entidade com itens de uma nota fiscal. A partir do preço unitário e da quantidade vendida o valor total do item pode facilmente ser calculado pela multiplicação dos dois termos.</a:t>
            </a:r>
          </a:p>
        </p:txBody>
      </p:sp>
    </p:spTree>
    <p:extLst>
      <p:ext uri="{BB962C8B-B14F-4D97-AF65-F5344CB8AC3E}">
        <p14:creationId xmlns:p14="http://schemas.microsoft.com/office/powerpoint/2010/main" val="294634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80B03-A817-49C6-AC7D-A3ACF4E072AD}"/>
              </a:ext>
            </a:extLst>
          </p:cNvPr>
          <p:cNvSpPr>
            <a:spLocks noGrp="1"/>
          </p:cNvSpPr>
          <p:nvPr>
            <p:ph type="title"/>
          </p:nvPr>
        </p:nvSpPr>
        <p:spPr/>
        <p:txBody>
          <a:bodyPr/>
          <a:lstStyle/>
          <a:p>
            <a:r>
              <a:rPr lang="pt-BR" dirty="0"/>
              <a:t>Característica do Atributo</a:t>
            </a:r>
          </a:p>
        </p:txBody>
      </p:sp>
      <p:sp>
        <p:nvSpPr>
          <p:cNvPr id="3" name="Espaço Reservado para Conteúdo 2">
            <a:extLst>
              <a:ext uri="{FF2B5EF4-FFF2-40B4-BE49-F238E27FC236}">
                <a16:creationId xmlns:a16="http://schemas.microsoft.com/office/drawing/2014/main" id="{221761A1-B187-47BA-9083-8F0563E5123F}"/>
              </a:ext>
            </a:extLst>
          </p:cNvPr>
          <p:cNvSpPr>
            <a:spLocks noGrp="1"/>
          </p:cNvSpPr>
          <p:nvPr>
            <p:ph idx="1"/>
          </p:nvPr>
        </p:nvSpPr>
        <p:spPr/>
        <p:txBody>
          <a:bodyPr>
            <a:normAutofit/>
          </a:bodyPr>
          <a:lstStyle/>
          <a:p>
            <a:r>
              <a:rPr lang="pt-BR" sz="2800" dirty="0"/>
              <a:t>Podemos caracterizar os atributos da seguinte forma:</a:t>
            </a:r>
          </a:p>
          <a:p>
            <a:r>
              <a:rPr lang="pt-BR" sz="2800" b="1" dirty="0"/>
              <a:t>Obrigatório </a:t>
            </a:r>
            <a:r>
              <a:rPr lang="pt-BR" sz="2800" dirty="0"/>
              <a:t>– quando não for possível incluir uma linha na tabela sem que haja alguma informação/valor nos atributos obrigatórios dela.</a:t>
            </a:r>
          </a:p>
          <a:p>
            <a:r>
              <a:rPr lang="pt-BR" sz="2800" b="1" dirty="0"/>
              <a:t>Não obrigatório </a:t>
            </a:r>
            <a:r>
              <a:rPr lang="pt-BR" sz="2800" dirty="0"/>
              <a:t>– quando ao inserir uma linha na tabela isto possa ser feito independentemente da obrigação de informar dados aos atributos que aceitam valores nulos. </a:t>
            </a:r>
          </a:p>
        </p:txBody>
      </p:sp>
    </p:spTree>
    <p:extLst>
      <p:ext uri="{BB962C8B-B14F-4D97-AF65-F5344CB8AC3E}">
        <p14:creationId xmlns:p14="http://schemas.microsoft.com/office/powerpoint/2010/main" val="349537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3DA84-2AC1-4AC9-B091-83FF66E6792E}"/>
              </a:ext>
            </a:extLst>
          </p:cNvPr>
          <p:cNvSpPr>
            <a:spLocks noGrp="1"/>
          </p:cNvSpPr>
          <p:nvPr>
            <p:ph type="title"/>
          </p:nvPr>
        </p:nvSpPr>
        <p:spPr/>
        <p:txBody>
          <a:bodyPr/>
          <a:lstStyle/>
          <a:p>
            <a:r>
              <a:rPr lang="pt-BR" dirty="0"/>
              <a:t>Cardinalidade</a:t>
            </a:r>
          </a:p>
        </p:txBody>
      </p:sp>
      <p:sp>
        <p:nvSpPr>
          <p:cNvPr id="3" name="Espaço Reservado para Conteúdo 2">
            <a:extLst>
              <a:ext uri="{FF2B5EF4-FFF2-40B4-BE49-F238E27FC236}">
                <a16:creationId xmlns:a16="http://schemas.microsoft.com/office/drawing/2014/main" id="{5AE59694-EA8C-4C11-9228-ADE09135D43D}"/>
              </a:ext>
            </a:extLst>
          </p:cNvPr>
          <p:cNvSpPr>
            <a:spLocks noGrp="1"/>
          </p:cNvSpPr>
          <p:nvPr>
            <p:ph idx="1"/>
          </p:nvPr>
        </p:nvSpPr>
        <p:spPr/>
        <p:txBody>
          <a:bodyPr>
            <a:normAutofit lnSpcReduction="10000"/>
          </a:bodyPr>
          <a:lstStyle/>
          <a:p>
            <a:r>
              <a:rPr lang="pt-BR" sz="2800" dirty="0"/>
              <a:t>A </a:t>
            </a:r>
            <a:r>
              <a:rPr lang="pt-BR" sz="2800" b="1" dirty="0"/>
              <a:t>cardinalidade</a:t>
            </a:r>
            <a:r>
              <a:rPr lang="pt-BR" sz="2800" dirty="0"/>
              <a:t> é um conceito importante para ajudar a definir o relacionamento, ela define o número de ocorrências em um relacionamento.</a:t>
            </a:r>
          </a:p>
          <a:p>
            <a:r>
              <a:rPr lang="pt-BR" sz="2800" dirty="0"/>
              <a:t>Para determinar a cardinalidade, deve-se fazer a pergunta relativa ao relacionamento em ambas as direções.</a:t>
            </a:r>
          </a:p>
          <a:p>
            <a:r>
              <a:rPr lang="pt-BR" sz="2800" dirty="0"/>
              <a:t>Um departamento possui quantos empregados?</a:t>
            </a:r>
          </a:p>
          <a:p>
            <a:pPr lvl="1"/>
            <a:r>
              <a:rPr lang="pt-BR" sz="2400" dirty="0"/>
              <a:t>No mínimo 1 e no máximo N.</a:t>
            </a:r>
          </a:p>
          <a:p>
            <a:r>
              <a:rPr lang="pt-BR" sz="2800" dirty="0"/>
              <a:t>Um empregado está alocado em quantos departamentos? </a:t>
            </a:r>
          </a:p>
          <a:p>
            <a:pPr lvl="1"/>
            <a:r>
              <a:rPr lang="pt-BR" sz="2400" dirty="0"/>
              <a:t>No mínimo em 1 e no máximo em 1.</a:t>
            </a:r>
          </a:p>
        </p:txBody>
      </p:sp>
    </p:spTree>
    <p:extLst>
      <p:ext uri="{BB962C8B-B14F-4D97-AF65-F5344CB8AC3E}">
        <p14:creationId xmlns:p14="http://schemas.microsoft.com/office/powerpoint/2010/main" val="291086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BD7ED-C0BB-47FF-AFDB-0AF1AA77F302}"/>
              </a:ext>
            </a:extLst>
          </p:cNvPr>
          <p:cNvSpPr>
            <a:spLocks noGrp="1"/>
          </p:cNvSpPr>
          <p:nvPr>
            <p:ph type="title"/>
          </p:nvPr>
        </p:nvSpPr>
        <p:spPr/>
        <p:txBody>
          <a:bodyPr/>
          <a:lstStyle/>
          <a:p>
            <a:r>
              <a:rPr lang="pt-BR" dirty="0"/>
              <a:t>Tipos de Relacionamentos</a:t>
            </a:r>
          </a:p>
        </p:txBody>
      </p:sp>
      <p:sp>
        <p:nvSpPr>
          <p:cNvPr id="3" name="Espaço Reservado para Conteúdo 2">
            <a:extLst>
              <a:ext uri="{FF2B5EF4-FFF2-40B4-BE49-F238E27FC236}">
                <a16:creationId xmlns:a16="http://schemas.microsoft.com/office/drawing/2014/main" id="{ED79540F-4790-4200-8892-53AD0D113428}"/>
              </a:ext>
            </a:extLst>
          </p:cNvPr>
          <p:cNvSpPr>
            <a:spLocks noGrp="1"/>
          </p:cNvSpPr>
          <p:nvPr>
            <p:ph idx="1"/>
          </p:nvPr>
        </p:nvSpPr>
        <p:spPr/>
        <p:txBody>
          <a:bodyPr>
            <a:normAutofit/>
          </a:bodyPr>
          <a:lstStyle/>
          <a:p>
            <a:r>
              <a:rPr lang="pt-BR" sz="2800" dirty="0"/>
              <a:t>Existem três tipos de relacionamento entre entidades:</a:t>
            </a:r>
          </a:p>
          <a:p>
            <a:endParaRPr lang="pt-BR" sz="2800" dirty="0"/>
          </a:p>
          <a:p>
            <a:r>
              <a:rPr lang="pt-BR" sz="2800" b="1" dirty="0"/>
              <a:t>um-para-um</a:t>
            </a:r>
          </a:p>
          <a:p>
            <a:r>
              <a:rPr lang="pt-BR" sz="2800" b="1" dirty="0"/>
              <a:t>um-para-muitos</a:t>
            </a:r>
          </a:p>
          <a:p>
            <a:r>
              <a:rPr lang="pt-BR" sz="2800" b="1" dirty="0"/>
              <a:t>muitos-para-muitos</a:t>
            </a:r>
          </a:p>
          <a:p>
            <a:endParaRPr lang="pt-BR" sz="2800" dirty="0"/>
          </a:p>
        </p:txBody>
      </p:sp>
    </p:spTree>
    <p:extLst>
      <p:ext uri="{BB962C8B-B14F-4D97-AF65-F5344CB8AC3E}">
        <p14:creationId xmlns:p14="http://schemas.microsoft.com/office/powerpoint/2010/main" val="214558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t>Avaliação de Desempenho</a:t>
            </a:r>
          </a:p>
        </p:txBody>
      </p:sp>
      <p:sp>
        <p:nvSpPr>
          <p:cNvPr id="3" name="Espaço Reservado para Conteúdo 2">
            <a:extLst>
              <a:ext uri="{FF2B5EF4-FFF2-40B4-BE49-F238E27FC236}">
                <a16:creationId xmlns:a16="http://schemas.microsoft.com/office/drawing/2014/main" id="{C1A36EC8-26FD-4FE1-8D08-D6A7AA3D71B3}"/>
              </a:ext>
            </a:extLst>
          </p:cNvPr>
          <p:cNvSpPr>
            <a:spLocks noGrp="1"/>
          </p:cNvSpPr>
          <p:nvPr>
            <p:ph idx="1"/>
          </p:nvPr>
        </p:nvSpPr>
        <p:spPr/>
        <p:txBody>
          <a:bodyPr/>
          <a:lstStyle/>
          <a:p>
            <a:r>
              <a:rPr lang="pt-BR" sz="2600" b="1" dirty="0"/>
              <a:t>Trabalhos</a:t>
            </a:r>
            <a:r>
              <a:rPr lang="pt-BR" sz="2600" dirty="0"/>
              <a:t> (em sala de aula, pra fazer, entregar, fazer em casa)</a:t>
            </a:r>
          </a:p>
          <a:p>
            <a:r>
              <a:rPr lang="pt-BR" sz="2600" b="1" dirty="0"/>
              <a:t>Avaliação Duas trimestrais</a:t>
            </a:r>
          </a:p>
          <a:p>
            <a:r>
              <a:rPr lang="pt-BR" sz="2600" b="1" dirty="0"/>
              <a:t>Observação Direta </a:t>
            </a:r>
            <a:r>
              <a:rPr lang="pt-BR" sz="2600" dirty="0"/>
              <a:t>[Assiduidade, participação e respeito]</a:t>
            </a:r>
          </a:p>
        </p:txBody>
      </p:sp>
      <p:sp>
        <p:nvSpPr>
          <p:cNvPr id="5" name="CaixaDeTexto 4">
            <a:extLst>
              <a:ext uri="{FF2B5EF4-FFF2-40B4-BE49-F238E27FC236}">
                <a16:creationId xmlns:a16="http://schemas.microsoft.com/office/drawing/2014/main" id="{E85FDB23-4D15-4B21-BF3A-276D6FC01C80}"/>
              </a:ext>
            </a:extLst>
          </p:cNvPr>
          <p:cNvSpPr txBox="1"/>
          <p:nvPr/>
        </p:nvSpPr>
        <p:spPr>
          <a:xfrm>
            <a:off x="1629916" y="4509120"/>
            <a:ext cx="3589040"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sz="2000" b="1" i="1" dirty="0">
                <a:solidFill>
                  <a:srgbClr val="0070C0"/>
                </a:solidFill>
                <a:effectLst>
                  <a:outerShdw blurRad="38100" dist="38100" dir="2700000" algn="tl">
                    <a:srgbClr val="000000">
                      <a:alpha val="43137"/>
                    </a:srgbClr>
                  </a:outerShdw>
                </a:effectLst>
              </a:rPr>
              <a:t>Quem cumpre seus compromissos não só com frequência e regularidade, mas com zelo, comprometimento e dedicação</a:t>
            </a:r>
          </a:p>
        </p:txBody>
      </p:sp>
      <p:sp>
        <p:nvSpPr>
          <p:cNvPr id="7" name="CaixaDeTexto 6">
            <a:extLst>
              <a:ext uri="{FF2B5EF4-FFF2-40B4-BE49-F238E27FC236}">
                <a16:creationId xmlns:a16="http://schemas.microsoft.com/office/drawing/2014/main" id="{FBC9507E-55CD-4855-9988-CF4071E9094F}"/>
              </a:ext>
            </a:extLst>
          </p:cNvPr>
          <p:cNvSpPr txBox="1"/>
          <p:nvPr/>
        </p:nvSpPr>
        <p:spPr>
          <a:xfrm>
            <a:off x="6598468" y="4509120"/>
            <a:ext cx="2808312"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sz="2000" b="1" i="1" dirty="0">
                <a:solidFill>
                  <a:srgbClr val="0070C0"/>
                </a:solidFill>
                <a:effectLst>
                  <a:outerShdw blurRad="38100" dist="38100" dir="2700000" algn="tl">
                    <a:srgbClr val="000000">
                      <a:alpha val="43137"/>
                    </a:srgbClr>
                  </a:outerShdw>
                </a:effectLst>
              </a:rPr>
              <a:t>Aluno assíduo é aquele que além de ir às aulas tem compromisso com o que faz em aula ou em função da aula </a:t>
            </a:r>
          </a:p>
        </p:txBody>
      </p:sp>
      <p:sp>
        <p:nvSpPr>
          <p:cNvPr id="8" name="Seta: Curva para a Direita 7">
            <a:extLst>
              <a:ext uri="{FF2B5EF4-FFF2-40B4-BE49-F238E27FC236}">
                <a16:creationId xmlns:a16="http://schemas.microsoft.com/office/drawing/2014/main" id="{4521159D-821F-4B79-84D2-D86593D360BF}"/>
              </a:ext>
            </a:extLst>
          </p:cNvPr>
          <p:cNvSpPr/>
          <p:nvPr/>
        </p:nvSpPr>
        <p:spPr>
          <a:xfrm>
            <a:off x="549796" y="3173338"/>
            <a:ext cx="731520" cy="24159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9" name="Seta: Curva para a Esquerda 8">
            <a:extLst>
              <a:ext uri="{FF2B5EF4-FFF2-40B4-BE49-F238E27FC236}">
                <a16:creationId xmlns:a16="http://schemas.microsoft.com/office/drawing/2014/main" id="{F6362E6A-21C0-462C-AD33-5A5C45167CA6}"/>
              </a:ext>
            </a:extLst>
          </p:cNvPr>
          <p:cNvSpPr/>
          <p:nvPr/>
        </p:nvSpPr>
        <p:spPr>
          <a:xfrm>
            <a:off x="9971404" y="3173339"/>
            <a:ext cx="731520" cy="24159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4" name="CaixaDeTexto 3">
            <a:extLst>
              <a:ext uri="{FF2B5EF4-FFF2-40B4-BE49-F238E27FC236}">
                <a16:creationId xmlns:a16="http://schemas.microsoft.com/office/drawing/2014/main" id="{621E8DD4-6703-4C6C-9FDB-380373D5F77B}"/>
              </a:ext>
            </a:extLst>
          </p:cNvPr>
          <p:cNvSpPr txBox="1"/>
          <p:nvPr/>
        </p:nvSpPr>
        <p:spPr>
          <a:xfrm>
            <a:off x="1557908" y="3652340"/>
            <a:ext cx="7776864" cy="452432"/>
          </a:xfrm>
          <a:prstGeom prst="rect">
            <a:avLst/>
          </a:prstGeom>
          <a:noFill/>
        </p:spPr>
        <p:txBody>
          <a:bodyPr wrap="square" rtlCol="0">
            <a:spAutoFit/>
          </a:bodyPr>
          <a:lstStyle/>
          <a:p>
            <a:pPr marL="457200" indent="-457200">
              <a:lnSpc>
                <a:spcPct val="90000"/>
              </a:lnSpc>
              <a:buFont typeface="Wingdings" panose="05000000000000000000" pitchFamily="2" charset="2"/>
              <a:buChar char="q"/>
            </a:pPr>
            <a:r>
              <a:rPr lang="pt-BR" sz="2600" b="1" dirty="0"/>
              <a:t>Menções</a:t>
            </a:r>
            <a:r>
              <a:rPr lang="pt-BR" sz="2600" dirty="0"/>
              <a:t> </a:t>
            </a:r>
            <a:r>
              <a:rPr lang="pt-BR" sz="2600" dirty="0">
                <a:solidFill>
                  <a:srgbClr val="FF0000"/>
                </a:solidFill>
              </a:rPr>
              <a:t>I</a:t>
            </a:r>
            <a:r>
              <a:rPr lang="pt-BR" sz="2600" dirty="0"/>
              <a:t> – R – B – MB [meta]</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strVal val="#ppt_w+.3"/>
                                          </p:val>
                                        </p:tav>
                                        <p:tav tm="100000">
                                          <p:val>
                                            <p:strVal val="#ppt_w"/>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ppt_w</p:attrName>
                                        </p:attrNameLst>
                                      </p:cBhvr>
                                      <p:tavLst>
                                        <p:tav tm="0">
                                          <p:val>
                                            <p:strVal val="#ppt_w+.3"/>
                                          </p:val>
                                        </p:tav>
                                        <p:tav tm="100000">
                                          <p:val>
                                            <p:strVal val="#ppt_w"/>
                                          </p:val>
                                        </p:tav>
                                      </p:tavLst>
                                    </p:anim>
                                    <p:anim calcmode="lin" valueType="num">
                                      <p:cBhvr>
                                        <p:cTn id="36" dur="1000" fill="hold"/>
                                        <p:tgtEl>
                                          <p:spTgt spid="5"/>
                                        </p:tgtEl>
                                        <p:attrNameLst>
                                          <p:attrName>ppt_h</p:attrName>
                                        </p:attrNameLst>
                                      </p:cBhvr>
                                      <p:tavLst>
                                        <p:tav tm="0">
                                          <p:val>
                                            <p:strVal val="#ppt_h"/>
                                          </p:val>
                                        </p:tav>
                                        <p:tav tm="100000">
                                          <p:val>
                                            <p:strVal val="#ppt_h"/>
                                          </p:val>
                                        </p:tav>
                                      </p:tavLst>
                                    </p:anim>
                                    <p:animEffect transition="in" filter="fade">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0" fill="hold"/>
                                        <p:tgtEl>
                                          <p:spTgt spid="9"/>
                                        </p:tgtEl>
                                        <p:attrNameLst>
                                          <p:attrName>ppt_w</p:attrName>
                                        </p:attrNameLst>
                                      </p:cBhvr>
                                      <p:tavLst>
                                        <p:tav tm="0">
                                          <p:val>
                                            <p:strVal val="#ppt_w+.3"/>
                                          </p:val>
                                        </p:tav>
                                        <p:tav tm="100000">
                                          <p:val>
                                            <p:strVal val="#ppt_w"/>
                                          </p:val>
                                        </p:tav>
                                      </p:tavLst>
                                    </p:anim>
                                    <p:anim calcmode="lin" valueType="num">
                                      <p:cBhvr>
                                        <p:cTn id="43" dur="1000" fill="hold"/>
                                        <p:tgtEl>
                                          <p:spTgt spid="9"/>
                                        </p:tgtEl>
                                        <p:attrNameLst>
                                          <p:attrName>ppt_h</p:attrName>
                                        </p:attrNameLst>
                                      </p:cBhvr>
                                      <p:tavLst>
                                        <p:tav tm="0">
                                          <p:val>
                                            <p:strVal val="#ppt_h"/>
                                          </p:val>
                                        </p:tav>
                                        <p:tav tm="100000">
                                          <p:val>
                                            <p:strVal val="#ppt_h"/>
                                          </p:val>
                                        </p:tav>
                                      </p:tavLst>
                                    </p:anim>
                                    <p:animEffect transition="in" filter="fade">
                                      <p:cBhvr>
                                        <p:cTn id="44" dur="1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1000" fill="hold"/>
                                        <p:tgtEl>
                                          <p:spTgt spid="7"/>
                                        </p:tgtEl>
                                        <p:attrNameLst>
                                          <p:attrName>ppt_w</p:attrName>
                                        </p:attrNameLst>
                                      </p:cBhvr>
                                      <p:tavLst>
                                        <p:tav tm="0">
                                          <p:val>
                                            <p:strVal val="#ppt_w+.3"/>
                                          </p:val>
                                        </p:tav>
                                        <p:tav tm="100000">
                                          <p:val>
                                            <p:strVal val="#ppt_w"/>
                                          </p:val>
                                        </p:tav>
                                      </p:tavLst>
                                    </p:anim>
                                    <p:anim calcmode="lin" valueType="num">
                                      <p:cBhvr>
                                        <p:cTn id="50" dur="1000" fill="hold"/>
                                        <p:tgtEl>
                                          <p:spTgt spid="7"/>
                                        </p:tgtEl>
                                        <p:attrNameLst>
                                          <p:attrName>ppt_h</p:attrName>
                                        </p:attrNameLst>
                                      </p:cBhvr>
                                      <p:tavLst>
                                        <p:tav tm="0">
                                          <p:val>
                                            <p:strVal val="#ppt_h"/>
                                          </p:val>
                                        </p:tav>
                                        <p:tav tm="100000">
                                          <p:val>
                                            <p:strVal val="#ppt_h"/>
                                          </p:val>
                                        </p:tav>
                                      </p:tavLst>
                                    </p:anim>
                                    <p:animEffect transition="in" filter="fade">
                                      <p:cBhvr>
                                        <p:cTn id="51" dur="10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50" presetClass="entr" presetSubtype="0" decel="100000" fill="hold"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p:cTn id="56"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57"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58"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8F407-0E86-4B42-AAD0-79D4F7EF14A3}"/>
              </a:ext>
            </a:extLst>
          </p:cNvPr>
          <p:cNvSpPr>
            <a:spLocks noGrp="1"/>
          </p:cNvSpPr>
          <p:nvPr>
            <p:ph type="title"/>
          </p:nvPr>
        </p:nvSpPr>
        <p:spPr/>
        <p:txBody>
          <a:bodyPr/>
          <a:lstStyle/>
          <a:p>
            <a:r>
              <a:rPr lang="pt-BR" dirty="0"/>
              <a:t>Relacionamento UM-PARA-UM</a:t>
            </a:r>
          </a:p>
        </p:txBody>
      </p:sp>
      <p:sp>
        <p:nvSpPr>
          <p:cNvPr id="3" name="Espaço Reservado para Conteúdo 2">
            <a:extLst>
              <a:ext uri="{FF2B5EF4-FFF2-40B4-BE49-F238E27FC236}">
                <a16:creationId xmlns:a16="http://schemas.microsoft.com/office/drawing/2014/main" id="{B6095E84-C31B-45CF-82CF-19E543FD94CD}"/>
              </a:ext>
            </a:extLst>
          </p:cNvPr>
          <p:cNvSpPr>
            <a:spLocks noGrp="1"/>
          </p:cNvSpPr>
          <p:nvPr>
            <p:ph idx="1"/>
          </p:nvPr>
        </p:nvSpPr>
        <p:spPr/>
        <p:txBody>
          <a:bodyPr>
            <a:normAutofit/>
          </a:bodyPr>
          <a:lstStyle/>
          <a:p>
            <a:r>
              <a:rPr lang="pt-BR" sz="2800" dirty="0"/>
              <a:t>O relacionamento </a:t>
            </a:r>
            <a:r>
              <a:rPr lang="pt-BR" sz="2800" b="1" dirty="0"/>
              <a:t>um-para-um</a:t>
            </a:r>
            <a:r>
              <a:rPr lang="pt-BR" sz="2800" dirty="0"/>
              <a:t> é usado quando uma instância  da entidade A se relaciona com uma instância entidade B e vice-versa.</a:t>
            </a:r>
          </a:p>
          <a:p>
            <a:r>
              <a:rPr lang="pt-BR" sz="2800" dirty="0"/>
              <a:t>Este relacionamento é representado pelo sinal: 1:1 </a:t>
            </a:r>
          </a:p>
          <a:p>
            <a:r>
              <a:rPr lang="pt-BR" sz="2800" dirty="0"/>
              <a:t>Veja o exemplo:</a:t>
            </a:r>
          </a:p>
          <a:p>
            <a:endParaRPr lang="pt-BR" sz="2800" dirty="0"/>
          </a:p>
        </p:txBody>
      </p:sp>
      <p:pic>
        <p:nvPicPr>
          <p:cNvPr id="4" name="Picture 2" descr="G:\Geral\Meus Documentos\ETEC\ETEC 2014\Componente TLBD I\Aulas\Material\um-para-um.jpg">
            <a:extLst>
              <a:ext uri="{FF2B5EF4-FFF2-40B4-BE49-F238E27FC236}">
                <a16:creationId xmlns:a16="http://schemas.microsoft.com/office/drawing/2014/main" id="{DD9B8854-D83C-40E6-8628-C8F6A32C9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1" y="4797152"/>
            <a:ext cx="4940300" cy="121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97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A5145-D7F7-4D41-8C42-AB3D11F954F0}"/>
              </a:ext>
            </a:extLst>
          </p:cNvPr>
          <p:cNvSpPr>
            <a:spLocks noGrp="1"/>
          </p:cNvSpPr>
          <p:nvPr>
            <p:ph type="title"/>
          </p:nvPr>
        </p:nvSpPr>
        <p:spPr/>
        <p:txBody>
          <a:bodyPr/>
          <a:lstStyle/>
          <a:p>
            <a:r>
              <a:rPr lang="pt-BR" dirty="0"/>
              <a:t>Relacionamento UM-PARA-MUITOS</a:t>
            </a:r>
          </a:p>
        </p:txBody>
      </p:sp>
      <p:sp>
        <p:nvSpPr>
          <p:cNvPr id="3" name="Espaço Reservado para Conteúdo 2">
            <a:extLst>
              <a:ext uri="{FF2B5EF4-FFF2-40B4-BE49-F238E27FC236}">
                <a16:creationId xmlns:a16="http://schemas.microsoft.com/office/drawing/2014/main" id="{BA9991E5-E7C0-4E90-B0D7-06CCEF0363DE}"/>
              </a:ext>
            </a:extLst>
          </p:cNvPr>
          <p:cNvSpPr>
            <a:spLocks noGrp="1"/>
          </p:cNvSpPr>
          <p:nvPr>
            <p:ph idx="1"/>
          </p:nvPr>
        </p:nvSpPr>
        <p:spPr/>
        <p:txBody>
          <a:bodyPr>
            <a:normAutofit/>
          </a:bodyPr>
          <a:lstStyle/>
          <a:p>
            <a:r>
              <a:rPr lang="pt-BR" sz="2800" dirty="0"/>
              <a:t>O relacionamento </a:t>
            </a:r>
            <a:r>
              <a:rPr lang="pt-BR" sz="2800" b="1" dirty="0"/>
              <a:t>um-para-muitos</a:t>
            </a:r>
            <a:r>
              <a:rPr lang="pt-BR" sz="2800" dirty="0"/>
              <a:t> é usado quando uma entidade A pode se relacionar com uma ou mais instâncias da entidade B.</a:t>
            </a:r>
          </a:p>
          <a:p>
            <a:r>
              <a:rPr lang="pt-BR" sz="2800" dirty="0"/>
              <a:t>Este relacionamento é representado pelo sinal: 1:N </a:t>
            </a:r>
          </a:p>
          <a:p>
            <a:r>
              <a:rPr lang="pt-BR" sz="2800" dirty="0"/>
              <a:t>Veja o exemplo:</a:t>
            </a:r>
          </a:p>
          <a:p>
            <a:endParaRPr lang="pt-BR" sz="2800" dirty="0"/>
          </a:p>
          <a:p>
            <a:endParaRPr lang="pt-BR" sz="2800" dirty="0"/>
          </a:p>
        </p:txBody>
      </p:sp>
      <p:pic>
        <p:nvPicPr>
          <p:cNvPr id="4" name="Picture 2" descr="G:\Geral\Meus Documentos\ETEC\ETEC 2014\Componente TLBD I\Aulas\Material\um-para-muitos.gif">
            <a:extLst>
              <a:ext uri="{FF2B5EF4-FFF2-40B4-BE49-F238E27FC236}">
                <a16:creationId xmlns:a16="http://schemas.microsoft.com/office/drawing/2014/main" id="{CA8109FC-8519-4D26-B840-744DD7121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511" y="4581128"/>
            <a:ext cx="482002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86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AC735-242A-4F97-9416-0E5E2A18D841}"/>
              </a:ext>
            </a:extLst>
          </p:cNvPr>
          <p:cNvSpPr>
            <a:spLocks noGrp="1"/>
          </p:cNvSpPr>
          <p:nvPr>
            <p:ph type="title"/>
          </p:nvPr>
        </p:nvSpPr>
        <p:spPr/>
        <p:txBody>
          <a:bodyPr/>
          <a:lstStyle/>
          <a:p>
            <a:r>
              <a:rPr lang="pt-BR" dirty="0"/>
              <a:t>Relacionamento MUITOS-PARA-MUITOS</a:t>
            </a:r>
          </a:p>
        </p:txBody>
      </p:sp>
      <p:sp>
        <p:nvSpPr>
          <p:cNvPr id="3" name="Espaço Reservado para Conteúdo 2">
            <a:extLst>
              <a:ext uri="{FF2B5EF4-FFF2-40B4-BE49-F238E27FC236}">
                <a16:creationId xmlns:a16="http://schemas.microsoft.com/office/drawing/2014/main" id="{A0A24501-5E5C-415C-9CBA-F276D99735C4}"/>
              </a:ext>
            </a:extLst>
          </p:cNvPr>
          <p:cNvSpPr>
            <a:spLocks noGrp="1"/>
          </p:cNvSpPr>
          <p:nvPr>
            <p:ph idx="1"/>
          </p:nvPr>
        </p:nvSpPr>
        <p:spPr/>
        <p:txBody>
          <a:bodyPr>
            <a:normAutofit/>
          </a:bodyPr>
          <a:lstStyle/>
          <a:p>
            <a:pPr marL="0" indent="0">
              <a:buNone/>
            </a:pPr>
            <a:r>
              <a:rPr lang="pt-BR" sz="2800" dirty="0"/>
              <a:t>O relacionamento </a:t>
            </a:r>
            <a:r>
              <a:rPr lang="pt-BR" sz="2800" b="1" dirty="0"/>
              <a:t>muitos-para-muitos</a:t>
            </a:r>
            <a:r>
              <a:rPr lang="pt-BR" sz="2800" dirty="0"/>
              <a:t> é usado quando várias instâncias da entidade A se relacionam com várias instâncias da entidade B.</a:t>
            </a:r>
          </a:p>
          <a:p>
            <a:pPr marL="0" indent="0">
              <a:buNone/>
            </a:pPr>
            <a:r>
              <a:rPr lang="pt-BR" sz="2800" dirty="0"/>
              <a:t>Este relacionamento é representado pelo sinal: N:N ou N:M </a:t>
            </a:r>
          </a:p>
          <a:p>
            <a:pPr marL="0" indent="0">
              <a:buNone/>
            </a:pPr>
            <a:r>
              <a:rPr lang="pt-BR" sz="2800" dirty="0"/>
              <a:t>Veja o exemplo:</a:t>
            </a:r>
          </a:p>
        </p:txBody>
      </p:sp>
      <p:pic>
        <p:nvPicPr>
          <p:cNvPr id="5" name="Picture 2" descr="G:\Geral\Meus Documentos\ETEC\ETEC 2014\Componente TLBD I\Aulas\Material\muitos-para-muitos.gif">
            <a:extLst>
              <a:ext uri="{FF2B5EF4-FFF2-40B4-BE49-F238E27FC236}">
                <a16:creationId xmlns:a16="http://schemas.microsoft.com/office/drawing/2014/main" id="{D4BA3421-0340-4948-B44D-1091585AD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1" y="4725144"/>
            <a:ext cx="4305672"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17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2110494"/>
            <a:ext cx="9252519" cy="2461506"/>
          </a:xfrm>
        </p:spPr>
        <p:txBody>
          <a:bodyPr rtlCol="0"/>
          <a:lstStyle/>
          <a:p>
            <a:pPr rtl="0"/>
            <a:r>
              <a:rPr lang="pt-BR" dirty="0"/>
              <a:t>ETEC Jardim Ângela</a:t>
            </a:r>
            <a:br>
              <a:rPr lang="pt-BR" dirty="0"/>
            </a:br>
            <a:r>
              <a:rPr lang="pt-BR" dirty="0"/>
              <a:t>Banco de Dados I</a:t>
            </a:r>
          </a:p>
        </p:txBody>
      </p:sp>
      <p:sp>
        <p:nvSpPr>
          <p:cNvPr id="3" name="Subtítulo 2"/>
          <p:cNvSpPr>
            <a:spLocks noGrp="1"/>
          </p:cNvSpPr>
          <p:nvPr>
            <p:ph type="subTitle" idx="1"/>
          </p:nvPr>
        </p:nvSpPr>
        <p:spPr>
          <a:xfrm>
            <a:off x="1522413" y="5105400"/>
            <a:ext cx="6588223" cy="1066800"/>
          </a:xfrm>
        </p:spPr>
        <p:txBody>
          <a:bodyPr rtlCol="0">
            <a:normAutofit lnSpcReduction="10000"/>
          </a:bodyPr>
          <a:lstStyle/>
          <a:p>
            <a:pPr rtl="0"/>
            <a:r>
              <a:rPr lang="pt-BR" dirty="0"/>
              <a:t>Alex Sandro Lemos</a:t>
            </a:r>
          </a:p>
          <a:p>
            <a:pPr rtl="0"/>
            <a:r>
              <a:rPr lang="pt-BR" dirty="0">
                <a:hlinkClick r:id="rId3"/>
              </a:rPr>
              <a:t>alex.lemos01@etec.sp.gov.br</a:t>
            </a:r>
            <a:endParaRPr lang="pt-BR" dirty="0"/>
          </a:p>
          <a:p>
            <a:r>
              <a:rPr lang="pt-BR" dirty="0">
                <a:hlinkClick r:id="rId4"/>
              </a:rPr>
              <a:t>https://sites.google.com/site/professoralexlemos</a:t>
            </a:r>
            <a:endParaRPr lang="pt-BR" dirty="0"/>
          </a:p>
          <a:p>
            <a:endParaRPr lang="pt-BR" dirty="0"/>
          </a:p>
        </p:txBody>
      </p:sp>
      <p:sp>
        <p:nvSpPr>
          <p:cNvPr id="4" name="CaixaDeTexto 3">
            <a:extLst>
              <a:ext uri="{FF2B5EF4-FFF2-40B4-BE49-F238E27FC236}">
                <a16:creationId xmlns:a16="http://schemas.microsoft.com/office/drawing/2014/main" id="{7AD7E3FF-F963-47EC-8E39-42CC05860D1E}"/>
              </a:ext>
            </a:extLst>
          </p:cNvPr>
          <p:cNvSpPr txBox="1"/>
          <p:nvPr/>
        </p:nvSpPr>
        <p:spPr>
          <a:xfrm>
            <a:off x="8038628" y="5013176"/>
            <a:ext cx="2627784" cy="757130"/>
          </a:xfrm>
          <a:prstGeom prst="rect">
            <a:avLst/>
          </a:prstGeom>
          <a:noFill/>
        </p:spPr>
        <p:txBody>
          <a:bodyPr wrap="square" rtlCol="0">
            <a:spAutoFit/>
          </a:bodyPr>
          <a:lstStyle/>
          <a:p>
            <a:pPr>
              <a:lnSpc>
                <a:spcPct val="90000"/>
              </a:lnSpc>
            </a:pPr>
            <a:r>
              <a:rPr lang="pt-BR" sz="2400" dirty="0"/>
              <a:t>2º Semestre 2019</a:t>
            </a:r>
          </a:p>
          <a:p>
            <a:pPr>
              <a:lnSpc>
                <a:spcPct val="90000"/>
              </a:lnSpc>
            </a:pPr>
            <a:r>
              <a:rPr lang="pt-BR" sz="2400" dirty="0"/>
              <a:t>2,5 Aulas Semanais</a:t>
            </a:r>
          </a:p>
        </p:txBody>
      </p:sp>
    </p:spTree>
    <p:extLst>
      <p:ext uri="{BB962C8B-B14F-4D97-AF65-F5344CB8AC3E}">
        <p14:creationId xmlns:p14="http://schemas.microsoft.com/office/powerpoint/2010/main" val="32518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F524E-DB73-CC40-AD03-CD3846E02C9F}"/>
              </a:ext>
            </a:extLst>
          </p:cNvPr>
          <p:cNvSpPr>
            <a:spLocks noGrp="1"/>
          </p:cNvSpPr>
          <p:nvPr>
            <p:ph type="title"/>
          </p:nvPr>
        </p:nvSpPr>
        <p:spPr/>
        <p:txBody>
          <a:bodyPr/>
          <a:lstStyle/>
          <a:p>
            <a:r>
              <a:rPr lang="pt-BR" dirty="0"/>
              <a:t>Normalização</a:t>
            </a:r>
          </a:p>
        </p:txBody>
      </p:sp>
      <p:sp>
        <p:nvSpPr>
          <p:cNvPr id="3" name="Espaço Reservado para Conteúdo 2">
            <a:extLst>
              <a:ext uri="{FF2B5EF4-FFF2-40B4-BE49-F238E27FC236}">
                <a16:creationId xmlns:a16="http://schemas.microsoft.com/office/drawing/2014/main" id="{EDC9D428-25C2-7C40-95EC-41563FFE7BCF}"/>
              </a:ext>
            </a:extLst>
          </p:cNvPr>
          <p:cNvSpPr>
            <a:spLocks noGrp="1"/>
          </p:cNvSpPr>
          <p:nvPr>
            <p:ph idx="1"/>
          </p:nvPr>
        </p:nvSpPr>
        <p:spPr/>
        <p:txBody>
          <a:bodyPr/>
          <a:lstStyle/>
          <a:p>
            <a:pPr marL="0" indent="0">
              <a:buNone/>
            </a:pPr>
            <a:endParaRPr lang="pt-BR" b="1" i="1" u="sng" dirty="0">
              <a:solidFill>
                <a:srgbClr val="FF0000"/>
              </a:solidFill>
              <a:effectLst>
                <a:outerShdw blurRad="38100" dist="38100" dir="2700000" algn="tl">
                  <a:srgbClr val="000000">
                    <a:alpha val="43137"/>
                  </a:srgbClr>
                </a:outerShdw>
              </a:effectLst>
            </a:endParaRPr>
          </a:p>
          <a:p>
            <a:r>
              <a:rPr lang="pt-BR" sz="3600" i="1" dirty="0">
                <a:effectLst>
                  <a:outerShdw blurRad="38100" dist="38100" dir="2700000" algn="tl">
                    <a:srgbClr val="000000">
                      <a:alpha val="43137"/>
                    </a:srgbClr>
                  </a:outerShdw>
                </a:effectLst>
              </a:rPr>
              <a:t>A regra de ouro que devemos observar no projeto de um banco de dados baseado no Modelo Relacional de Dados é a de </a:t>
            </a:r>
            <a:r>
              <a:rPr lang="pt-BR" sz="3600" b="1" i="1" dirty="0">
                <a:effectLst>
                  <a:outerShdw blurRad="38100" dist="38100" dir="2700000" algn="tl">
                    <a:srgbClr val="000000">
                      <a:alpha val="43137"/>
                    </a:srgbClr>
                  </a:outerShdw>
                </a:effectLst>
              </a:rPr>
              <a:t>"</a:t>
            </a:r>
            <a:r>
              <a:rPr lang="pt-BR" sz="3600" b="1" i="1" u="sng" dirty="0">
                <a:effectLst>
                  <a:outerShdw blurRad="38100" dist="38100" dir="2700000" algn="tl">
                    <a:srgbClr val="000000">
                      <a:alpha val="43137"/>
                    </a:srgbClr>
                  </a:outerShdw>
                </a:effectLst>
              </a:rPr>
              <a:t>não misturar assuntos em uma mesma Tabela</a:t>
            </a:r>
            <a:r>
              <a:rPr lang="pt-BR" sz="3600" b="1" i="1" dirty="0">
                <a:effectLst>
                  <a:outerShdw blurRad="38100" dist="38100" dir="2700000" algn="tl">
                    <a:srgbClr val="000000">
                      <a:alpha val="43137"/>
                    </a:srgbClr>
                  </a:outerShdw>
                </a:effectLst>
              </a:rPr>
              <a:t>".</a:t>
            </a:r>
          </a:p>
          <a:p>
            <a:pPr marL="0" indent="0">
              <a:buNone/>
            </a:pPr>
            <a:endParaRPr lang="pt-BR" dirty="0"/>
          </a:p>
        </p:txBody>
      </p:sp>
    </p:spTree>
    <p:extLst>
      <p:ext uri="{BB962C8B-B14F-4D97-AF65-F5344CB8AC3E}">
        <p14:creationId xmlns:p14="http://schemas.microsoft.com/office/powerpoint/2010/main" val="387295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6A913-6B2F-824D-9552-74656E60C8D9}"/>
              </a:ext>
            </a:extLst>
          </p:cNvPr>
          <p:cNvSpPr>
            <a:spLocks noGrp="1"/>
          </p:cNvSpPr>
          <p:nvPr>
            <p:ph type="title"/>
          </p:nvPr>
        </p:nvSpPr>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E90FA36B-E184-A342-BD5E-8035557D11DF}"/>
              </a:ext>
            </a:extLst>
          </p:cNvPr>
          <p:cNvSpPr>
            <a:spLocks noGrp="1"/>
          </p:cNvSpPr>
          <p:nvPr>
            <p:ph idx="1"/>
          </p:nvPr>
        </p:nvSpPr>
        <p:spPr/>
        <p:txBody>
          <a:bodyPr>
            <a:normAutofit fontScale="92500" lnSpcReduction="10000"/>
          </a:bodyPr>
          <a:lstStyle/>
          <a:p>
            <a:r>
              <a:rPr lang="pt-BR" sz="2800" dirty="0"/>
              <a:t>Normalização de dados é o processo formal e passo a passo que examina os atributos de uma entidade, com o objetivo de evitar anomalias observadas na inclusão, exclusão e alteração de registros.</a:t>
            </a:r>
          </a:p>
          <a:p>
            <a:r>
              <a:rPr lang="pt-BR" sz="2800" dirty="0"/>
              <a:t>O conceito de entidade é muito importante neste processo, ou seja, devemos identificar quais são as entidades que farão parte do projeto de banco de dados. </a:t>
            </a:r>
          </a:p>
          <a:p>
            <a:r>
              <a:rPr lang="pt-BR" sz="2800" dirty="0"/>
              <a:t>Entidade é qualquer coisa, pessoa ou objeto que abstraído do mundo real torna-se uma tabela para armazenamento de dados. Normalmente usa-se o Modelo de Entidade e Relacionamento para criar o modelo do banco.</a:t>
            </a:r>
          </a:p>
        </p:txBody>
      </p:sp>
    </p:spTree>
    <p:extLst>
      <p:ext uri="{BB962C8B-B14F-4D97-AF65-F5344CB8AC3E}">
        <p14:creationId xmlns:p14="http://schemas.microsoft.com/office/powerpoint/2010/main" val="301860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04FA3-2CDE-9947-8644-7F1EFA7C1C8D}"/>
              </a:ext>
            </a:extLst>
          </p:cNvPr>
          <p:cNvSpPr>
            <a:spLocks noGrp="1"/>
          </p:cNvSpPr>
          <p:nvPr>
            <p:ph type="title"/>
          </p:nvPr>
        </p:nvSpPr>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6F49A4E0-7F9A-584F-98AF-D72109C92E67}"/>
              </a:ext>
            </a:extLst>
          </p:cNvPr>
          <p:cNvSpPr>
            <a:spLocks noGrp="1"/>
          </p:cNvSpPr>
          <p:nvPr>
            <p:ph idx="1"/>
          </p:nvPr>
        </p:nvSpPr>
        <p:spPr/>
        <p:txBody>
          <a:bodyPr>
            <a:normAutofit lnSpcReduction="10000"/>
          </a:bodyPr>
          <a:lstStyle/>
          <a:p>
            <a:r>
              <a:rPr lang="pt-BR" sz="2800" dirty="0"/>
              <a:t>A regra de ouro que devemos observar no projeto de um banco de dados baseado no Modelo Relacional de Dados é a de "não misturar assuntos em uma mesma Tabela". </a:t>
            </a:r>
          </a:p>
          <a:p>
            <a:r>
              <a:rPr lang="pt-BR" sz="2800" dirty="0"/>
              <a:t>Por exemplo: na Tabela Cliente devemos colocar somente campos relacionados com o assunto Cliente. Não devemos misturar campos relacionados com outros assuntos, tais como Pedido, Produto, etc.</a:t>
            </a:r>
          </a:p>
          <a:p>
            <a:r>
              <a:rPr lang="pt-BR" sz="2800" dirty="0"/>
              <a:t> Essa "Mistura de Assuntos" em uma mesma tabela acaba por gerar repetição desnecessária dos dados bem como inconsistência dos dados.</a:t>
            </a:r>
          </a:p>
        </p:txBody>
      </p:sp>
    </p:spTree>
    <p:extLst>
      <p:ext uri="{BB962C8B-B14F-4D97-AF65-F5344CB8AC3E}">
        <p14:creationId xmlns:p14="http://schemas.microsoft.com/office/powerpoint/2010/main" val="172310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ço Reservado para Conteúdo 4">
            <a:extLst>
              <a:ext uri="{FF2B5EF4-FFF2-40B4-BE49-F238E27FC236}">
                <a16:creationId xmlns:a16="http://schemas.microsoft.com/office/drawing/2014/main" id="{2194EF06-83EF-1A41-B915-D629AF2F2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4" cy="6858000"/>
          </a:xfrm>
          <a:prstGeom prst="rect">
            <a:avLst/>
          </a:prstGeom>
        </p:spPr>
      </p:pic>
    </p:spTree>
    <p:extLst>
      <p:ext uri="{BB962C8B-B14F-4D97-AF65-F5344CB8AC3E}">
        <p14:creationId xmlns:p14="http://schemas.microsoft.com/office/powerpoint/2010/main" val="295947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723FF-8572-1448-9FA5-8F861E28FB4A}"/>
              </a:ext>
            </a:extLst>
          </p:cNvPr>
          <p:cNvSpPr>
            <a:spLocks noGrp="1"/>
          </p:cNvSpPr>
          <p:nvPr>
            <p:ph type="title"/>
          </p:nvPr>
        </p:nvSpPr>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90B5B0C8-F97F-864F-8A47-0BFB5D0BFCC2}"/>
              </a:ext>
            </a:extLst>
          </p:cNvPr>
          <p:cNvSpPr>
            <a:spLocks noGrp="1"/>
          </p:cNvSpPr>
          <p:nvPr>
            <p:ph idx="1"/>
          </p:nvPr>
        </p:nvSpPr>
        <p:spPr/>
        <p:txBody>
          <a:bodyPr>
            <a:normAutofit lnSpcReduction="10000"/>
          </a:bodyPr>
          <a:lstStyle/>
          <a:p>
            <a:r>
              <a:rPr lang="pt-BR" sz="3200" dirty="0"/>
              <a:t>Normalmente após a aplicação das regras de normalização de dados, algumas tabelas acabam sendo divididas em duas ou mais tabelas, o que no final gera um número maior de tabelas do que o originalmente previsto. Este processo causa a simplificação dos atributos de uma tabela, colaborando significativamente para a estabilidade do modelo de dados, reduzindo-se consideravelmente as necessidades de manutenção.</a:t>
            </a:r>
          </a:p>
        </p:txBody>
      </p:sp>
    </p:spTree>
    <p:extLst>
      <p:ext uri="{BB962C8B-B14F-4D97-AF65-F5344CB8AC3E}">
        <p14:creationId xmlns:p14="http://schemas.microsoft.com/office/powerpoint/2010/main" val="381991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F08DD-EB9A-D24D-985F-945F95C926CA}"/>
              </a:ext>
            </a:extLst>
          </p:cNvPr>
          <p:cNvSpPr>
            <a:spLocks noGrp="1"/>
          </p:cNvSpPr>
          <p:nvPr>
            <p:ph type="title"/>
          </p:nvPr>
        </p:nvSpPr>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7432A4AC-AC38-D74E-8D3F-5DD8E671044F}"/>
              </a:ext>
            </a:extLst>
          </p:cNvPr>
          <p:cNvSpPr>
            <a:spLocks noGrp="1"/>
          </p:cNvSpPr>
          <p:nvPr>
            <p:ph idx="1"/>
          </p:nvPr>
        </p:nvSpPr>
        <p:spPr/>
        <p:txBody>
          <a:bodyPr/>
          <a:lstStyle/>
          <a:p>
            <a:endParaRPr lang="pt-BR" dirty="0"/>
          </a:p>
        </p:txBody>
      </p:sp>
      <p:pic>
        <p:nvPicPr>
          <p:cNvPr id="4" name="Imagem 3">
            <a:extLst>
              <a:ext uri="{FF2B5EF4-FFF2-40B4-BE49-F238E27FC236}">
                <a16:creationId xmlns:a16="http://schemas.microsoft.com/office/drawing/2014/main" id="{086EB6DE-C05C-BD40-AE82-B90196EBD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0" y="1905000"/>
            <a:ext cx="9143997" cy="4267200"/>
          </a:xfrm>
          <a:prstGeom prst="rect">
            <a:avLst/>
          </a:prstGeom>
        </p:spPr>
      </p:pic>
    </p:spTree>
    <p:extLst>
      <p:ext uri="{BB962C8B-B14F-4D97-AF65-F5344CB8AC3E}">
        <p14:creationId xmlns:p14="http://schemas.microsoft.com/office/powerpoint/2010/main" val="290341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t>Banco de Dados I</a:t>
            </a:r>
          </a:p>
        </p:txBody>
      </p:sp>
      <p:sp>
        <p:nvSpPr>
          <p:cNvPr id="6" name="Espaço Reservado para Conteúdo 5">
            <a:extLst>
              <a:ext uri="{FF2B5EF4-FFF2-40B4-BE49-F238E27FC236}">
                <a16:creationId xmlns:a16="http://schemas.microsoft.com/office/drawing/2014/main" id="{A70148E6-38D6-48DD-B396-CB2D7AEA0D33}"/>
              </a:ext>
            </a:extLst>
          </p:cNvPr>
          <p:cNvSpPr>
            <a:spLocks noGrp="1"/>
          </p:cNvSpPr>
          <p:nvPr>
            <p:ph sz="half" idx="1"/>
          </p:nvPr>
        </p:nvSpPr>
        <p:spPr>
          <a:xfrm>
            <a:off x="1522413" y="1905000"/>
            <a:ext cx="9143998" cy="4267200"/>
          </a:xfrm>
        </p:spPr>
        <p:txBody>
          <a:bodyPr>
            <a:normAutofit fontScale="92500" lnSpcReduction="10000"/>
          </a:bodyPr>
          <a:lstStyle/>
          <a:p>
            <a:r>
              <a:rPr lang="pt-BR" sz="3200" b="1" dirty="0"/>
              <a:t>Função</a:t>
            </a:r>
            <a:r>
              <a:rPr lang="pt-BR" sz="3200" dirty="0"/>
              <a:t>: Planejamento de Modelo Conceitual de Banco de Dados.</a:t>
            </a:r>
          </a:p>
          <a:p>
            <a:r>
              <a:rPr lang="pt-BR" sz="3200" b="1" dirty="0"/>
              <a:t>Atribuições e Responsabilidades:</a:t>
            </a:r>
            <a:r>
              <a:rPr lang="pt-BR" sz="3200" dirty="0"/>
              <a:t> Modelar banco de dados.</a:t>
            </a:r>
          </a:p>
          <a:p>
            <a:r>
              <a:rPr lang="pt-BR" sz="3200" b="1" dirty="0"/>
              <a:t>Valores e Atitudes: </a:t>
            </a:r>
          </a:p>
          <a:p>
            <a:pPr lvl="1"/>
            <a:r>
              <a:rPr lang="pt-BR" sz="2800" dirty="0"/>
              <a:t>Estimular a organização.</a:t>
            </a:r>
          </a:p>
          <a:p>
            <a:pPr lvl="1"/>
            <a:r>
              <a:rPr lang="pt-BR" sz="2800" dirty="0"/>
              <a:t>Fortalecer a persistência e o interesse na resolução de situações-problema.</a:t>
            </a:r>
          </a:p>
          <a:p>
            <a:pPr lvl="1"/>
            <a:r>
              <a:rPr lang="pt-BR" sz="2800" dirty="0"/>
              <a:t>Promover ações que considerem o respeito às normas estabelecidas.</a:t>
            </a:r>
            <a:endParaRPr lang="pt-BR" sz="2400"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F4CB3-AA96-094B-863F-E7D17BD6A3D1}"/>
              </a:ext>
            </a:extLst>
          </p:cNvPr>
          <p:cNvSpPr>
            <a:spLocks noGrp="1"/>
          </p:cNvSpPr>
          <p:nvPr>
            <p:ph type="title"/>
          </p:nvPr>
        </p:nvSpPr>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A0D00E23-3399-1245-9808-EEBA0E0FE228}"/>
              </a:ext>
            </a:extLst>
          </p:cNvPr>
          <p:cNvSpPr>
            <a:spLocks noGrp="1"/>
          </p:cNvSpPr>
          <p:nvPr>
            <p:ph idx="1"/>
          </p:nvPr>
        </p:nvSpPr>
        <p:spPr/>
        <p:txBody>
          <a:bodyPr>
            <a:normAutofit/>
          </a:bodyPr>
          <a:lstStyle/>
          <a:p>
            <a:r>
              <a:rPr lang="pt-BR" sz="3600" dirty="0"/>
              <a:t>Os objetivos da normalização são muitos, entre eles destaco:</a:t>
            </a:r>
          </a:p>
          <a:p>
            <a:pPr lvl="1"/>
            <a:r>
              <a:rPr lang="pt-BR" sz="3200" dirty="0"/>
              <a:t>Minimização de redundâncias e inconsistências;</a:t>
            </a:r>
          </a:p>
          <a:p>
            <a:pPr lvl="1"/>
            <a:r>
              <a:rPr lang="pt-BR" sz="3200" dirty="0"/>
              <a:t>Facilidade de manipulações do banco de dados;</a:t>
            </a:r>
          </a:p>
          <a:p>
            <a:pPr lvl="1"/>
            <a:r>
              <a:rPr lang="pt-BR" sz="3200" dirty="0"/>
              <a:t>Ganho de performance no SGBD;</a:t>
            </a:r>
          </a:p>
          <a:p>
            <a:pPr lvl="1"/>
            <a:r>
              <a:rPr lang="pt-BR" sz="3200" dirty="0"/>
              <a:t>Facilidade de manutenção do sistema de Informação;</a:t>
            </a:r>
          </a:p>
          <a:p>
            <a:pPr lvl="1"/>
            <a:r>
              <a:rPr lang="pt-BR" sz="3200" dirty="0"/>
              <a:t>Entre outros.</a:t>
            </a:r>
          </a:p>
        </p:txBody>
      </p:sp>
    </p:spTree>
    <p:extLst>
      <p:ext uri="{BB962C8B-B14F-4D97-AF65-F5344CB8AC3E}">
        <p14:creationId xmlns:p14="http://schemas.microsoft.com/office/powerpoint/2010/main" val="338170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4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9DCEE-D625-EA47-99FB-18D4C0EAE450}"/>
              </a:ext>
            </a:extLst>
          </p:cNvPr>
          <p:cNvSpPr>
            <a:spLocks noGrp="1"/>
          </p:cNvSpPr>
          <p:nvPr>
            <p:ph type="title"/>
          </p:nvPr>
        </p:nvSpPr>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4210D3AE-3A07-F246-990A-EA0229487E47}"/>
              </a:ext>
            </a:extLst>
          </p:cNvPr>
          <p:cNvSpPr>
            <a:spLocks noGrp="1"/>
          </p:cNvSpPr>
          <p:nvPr>
            <p:ph idx="1"/>
          </p:nvPr>
        </p:nvSpPr>
        <p:spPr/>
        <p:txBody>
          <a:bodyPr>
            <a:normAutofit/>
          </a:bodyPr>
          <a:lstStyle/>
          <a:p>
            <a:r>
              <a:rPr lang="pt-BR" sz="2800" dirty="0"/>
              <a:t>O Processo de normalização aplica uma série de regras sobre as tabelas de um banco de dados, para verificar se estas estão corretamente projetadas. Embora existam cinco formas normais (ou regras de normalização), na prática usamos um conjunto de três Formas Normais.</a:t>
            </a:r>
          </a:p>
          <a:p>
            <a:r>
              <a:rPr lang="pt-BR" sz="2800" dirty="0"/>
              <a:t>Vejamos as três primeiras formas normais do processo de normalização de dados.</a:t>
            </a:r>
          </a:p>
          <a:p>
            <a:pPr lvl="1"/>
            <a:r>
              <a:rPr lang="pt-BR" sz="2400" dirty="0"/>
              <a:t>Primeira Forma Normal (1FN)</a:t>
            </a:r>
          </a:p>
          <a:p>
            <a:pPr lvl="1"/>
            <a:r>
              <a:rPr lang="pt-BR" sz="2400" dirty="0"/>
              <a:t>Segunda Forma Normal (2FN)</a:t>
            </a:r>
          </a:p>
          <a:p>
            <a:pPr lvl="1"/>
            <a:r>
              <a:rPr lang="pt-BR" sz="2400" dirty="0"/>
              <a:t>Terceira Forma Normal (3FN)</a:t>
            </a:r>
          </a:p>
        </p:txBody>
      </p:sp>
    </p:spTree>
    <p:extLst>
      <p:ext uri="{BB962C8B-B14F-4D97-AF65-F5344CB8AC3E}">
        <p14:creationId xmlns:p14="http://schemas.microsoft.com/office/powerpoint/2010/main" val="2820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0CA31-1AC0-0540-A795-294F392AB799}"/>
              </a:ext>
            </a:extLst>
          </p:cNvPr>
          <p:cNvSpPr>
            <a:spLocks noGrp="1"/>
          </p:cNvSpPr>
          <p:nvPr>
            <p:ph type="title"/>
          </p:nvPr>
        </p:nvSpPr>
        <p:spPr>
          <a:xfrm>
            <a:off x="1522414" y="274638"/>
            <a:ext cx="9143998" cy="1020762"/>
          </a:xfrm>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490E5CF2-E266-0D4C-BF95-2FAC6533AECC}"/>
              </a:ext>
            </a:extLst>
          </p:cNvPr>
          <p:cNvSpPr>
            <a:spLocks noGrp="1"/>
          </p:cNvSpPr>
          <p:nvPr>
            <p:ph idx="1"/>
          </p:nvPr>
        </p:nvSpPr>
        <p:spPr/>
        <p:txBody>
          <a:bodyPr>
            <a:normAutofit/>
          </a:bodyPr>
          <a:lstStyle/>
          <a:p>
            <a:r>
              <a:rPr lang="pt-BR" sz="2800" dirty="0"/>
              <a:t>Para aplicar a normalização de dados é necessário considerar a sequência das formas normais, isto é, para aplicar a segunda forma normal por exemplo, é necessário que seja aplicado a primeira forma normal. Da mesma forma, para aplicar a terceira forma normal é necessário que já tenha sido feita a </a:t>
            </a:r>
            <a:r>
              <a:rPr lang="pt-BR" sz="2800" b="1" dirty="0"/>
              <a:t>normalização </a:t>
            </a:r>
            <a:r>
              <a:rPr lang="pt-BR" sz="2800" dirty="0"/>
              <a:t>na segunda forma normal.</a:t>
            </a:r>
          </a:p>
        </p:txBody>
      </p:sp>
    </p:spTree>
    <p:extLst>
      <p:ext uri="{BB962C8B-B14F-4D97-AF65-F5344CB8AC3E}">
        <p14:creationId xmlns:p14="http://schemas.microsoft.com/office/powerpoint/2010/main" val="340829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42056-3A3F-0B4F-87BF-1D90D8DE9551}"/>
              </a:ext>
            </a:extLst>
          </p:cNvPr>
          <p:cNvSpPr>
            <a:spLocks noGrp="1"/>
          </p:cNvSpPr>
          <p:nvPr>
            <p:ph type="title"/>
          </p:nvPr>
        </p:nvSpPr>
        <p:spPr/>
        <p:txBody>
          <a:bodyPr/>
          <a:lstStyle/>
          <a:p>
            <a:r>
              <a:rPr lang="pt-BR" dirty="0"/>
              <a:t>Primeira Forma Normal</a:t>
            </a:r>
          </a:p>
        </p:txBody>
      </p:sp>
      <p:sp>
        <p:nvSpPr>
          <p:cNvPr id="3" name="Espaço Reservado para Conteúdo 2">
            <a:extLst>
              <a:ext uri="{FF2B5EF4-FFF2-40B4-BE49-F238E27FC236}">
                <a16:creationId xmlns:a16="http://schemas.microsoft.com/office/drawing/2014/main" id="{9358368B-BCD7-DB49-89F6-6535CF48FFB4}"/>
              </a:ext>
            </a:extLst>
          </p:cNvPr>
          <p:cNvSpPr>
            <a:spLocks noGrp="1"/>
          </p:cNvSpPr>
          <p:nvPr>
            <p:ph idx="1"/>
          </p:nvPr>
        </p:nvSpPr>
        <p:spPr/>
        <p:txBody>
          <a:bodyPr>
            <a:normAutofit fontScale="92500"/>
          </a:bodyPr>
          <a:lstStyle/>
          <a:p>
            <a:r>
              <a:rPr lang="pt-BR" b="1" dirty="0"/>
              <a:t>Primeira Forma Normal (1FN)</a:t>
            </a:r>
          </a:p>
          <a:p>
            <a:r>
              <a:rPr lang="pt-BR" dirty="0"/>
              <a:t>Uma relação estará na primeira forma normal 1FN, se não houver grupo de dados repetidos, isto é, se todos os valores forem únicos. Em outras palavras podemos definir que a primeira forma normal não admite repetições ou campos que tenha mais que um valor.</a:t>
            </a:r>
          </a:p>
          <a:p>
            <a:r>
              <a:rPr lang="pt-BR" dirty="0"/>
              <a:t>Os procedimentos mais recomendados para aplicar a 1FN são os seguintes:</a:t>
            </a:r>
          </a:p>
          <a:p>
            <a:r>
              <a:rPr lang="pt-BR" dirty="0"/>
              <a:t>a) Identificar a chave primária da entidade;</a:t>
            </a:r>
          </a:p>
          <a:p>
            <a:r>
              <a:rPr lang="pt-BR" dirty="0"/>
              <a:t>b) Identificar o grupo repetitivo e removê-lo da entidade;</a:t>
            </a:r>
          </a:p>
          <a:p>
            <a:r>
              <a:rPr lang="pt-BR" dirty="0"/>
              <a:t>c) Criar uma nova entidade com a chave primária da entidade anterior e o grupo repetitivo.</a:t>
            </a:r>
          </a:p>
        </p:txBody>
      </p:sp>
    </p:spTree>
    <p:extLst>
      <p:ext uri="{BB962C8B-B14F-4D97-AF65-F5344CB8AC3E}">
        <p14:creationId xmlns:p14="http://schemas.microsoft.com/office/powerpoint/2010/main" val="383454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4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EB9A0-73C4-7044-803D-4864441495EA}"/>
              </a:ext>
            </a:extLst>
          </p:cNvPr>
          <p:cNvSpPr>
            <a:spLocks noGrp="1"/>
          </p:cNvSpPr>
          <p:nvPr>
            <p:ph type="title"/>
          </p:nvPr>
        </p:nvSpPr>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D4DE70AB-983E-714B-8669-0DCD6CD52718}"/>
              </a:ext>
            </a:extLst>
          </p:cNvPr>
          <p:cNvSpPr>
            <a:spLocks noGrp="1"/>
          </p:cNvSpPr>
          <p:nvPr>
            <p:ph idx="1"/>
          </p:nvPr>
        </p:nvSpPr>
        <p:spPr>
          <a:xfrm>
            <a:off x="1522414" y="1700808"/>
            <a:ext cx="9144000" cy="4471392"/>
          </a:xfrm>
        </p:spPr>
        <p:txBody>
          <a:bodyPr/>
          <a:lstStyle/>
          <a:p>
            <a:pPr marL="0" indent="0">
              <a:buNone/>
            </a:pPr>
            <a:r>
              <a:rPr lang="pt-BR" dirty="0"/>
              <a:t>     Modelo Conceitual					Modelo Lógico</a:t>
            </a:r>
          </a:p>
          <a:p>
            <a:endParaRPr lang="pt-BR" dirty="0"/>
          </a:p>
          <a:p>
            <a:endParaRPr lang="pt-BR" dirty="0"/>
          </a:p>
          <a:p>
            <a:endParaRPr lang="pt-BR" dirty="0"/>
          </a:p>
          <a:p>
            <a:pPr marL="0" indent="0">
              <a:buNone/>
            </a:pPr>
            <a:endParaRPr lang="pt-BR" dirty="0"/>
          </a:p>
        </p:txBody>
      </p:sp>
      <p:pic>
        <p:nvPicPr>
          <p:cNvPr id="9" name="Imagem 8">
            <a:extLst>
              <a:ext uri="{FF2B5EF4-FFF2-40B4-BE49-F238E27FC236}">
                <a16:creationId xmlns:a16="http://schemas.microsoft.com/office/drawing/2014/main" id="{56311FEF-D26D-8843-8BA1-2D246CF87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640" y="2120350"/>
            <a:ext cx="2114550" cy="2514600"/>
          </a:xfrm>
          <a:prstGeom prst="rect">
            <a:avLst/>
          </a:prstGeom>
        </p:spPr>
      </p:pic>
      <p:pic>
        <p:nvPicPr>
          <p:cNvPr id="10" name="Imagem 9">
            <a:extLst>
              <a:ext uri="{FF2B5EF4-FFF2-40B4-BE49-F238E27FC236}">
                <a16:creationId xmlns:a16="http://schemas.microsoft.com/office/drawing/2014/main" id="{EB53163E-F4D3-E443-B760-1A2241CB75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38628" y="2120350"/>
            <a:ext cx="3470722" cy="2819400"/>
          </a:xfrm>
          <a:prstGeom prst="rect">
            <a:avLst/>
          </a:prstGeom>
        </p:spPr>
      </p:pic>
      <p:pic>
        <p:nvPicPr>
          <p:cNvPr id="11" name="Imagem 10">
            <a:extLst>
              <a:ext uri="{FF2B5EF4-FFF2-40B4-BE49-F238E27FC236}">
                <a16:creationId xmlns:a16="http://schemas.microsoft.com/office/drawing/2014/main" id="{869B63E3-DDC0-1441-98E4-1F51AC37A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948" y="5281105"/>
            <a:ext cx="4896544" cy="1500695"/>
          </a:xfrm>
          <a:prstGeom prst="rect">
            <a:avLst/>
          </a:prstGeom>
        </p:spPr>
      </p:pic>
      <p:sp>
        <p:nvSpPr>
          <p:cNvPr id="12" name="CaixaDeTexto 11">
            <a:extLst>
              <a:ext uri="{FF2B5EF4-FFF2-40B4-BE49-F238E27FC236}">
                <a16:creationId xmlns:a16="http://schemas.microsoft.com/office/drawing/2014/main" id="{CD44E98B-4628-7F43-BDD8-C9E5DAE9833B}"/>
              </a:ext>
            </a:extLst>
          </p:cNvPr>
          <p:cNvSpPr txBox="1"/>
          <p:nvPr/>
        </p:nvSpPr>
        <p:spPr>
          <a:xfrm>
            <a:off x="1845940" y="4876476"/>
            <a:ext cx="4768806" cy="424732"/>
          </a:xfrm>
          <a:prstGeom prst="rect">
            <a:avLst/>
          </a:prstGeom>
          <a:noFill/>
        </p:spPr>
        <p:txBody>
          <a:bodyPr wrap="none" rtlCol="0">
            <a:spAutoFit/>
          </a:bodyPr>
          <a:lstStyle/>
          <a:p>
            <a:pPr>
              <a:lnSpc>
                <a:spcPct val="90000"/>
              </a:lnSpc>
            </a:pPr>
            <a:r>
              <a:rPr lang="pt-BR" sz="2400" dirty="0"/>
              <a:t>Representação dos dados do Cliente</a:t>
            </a:r>
          </a:p>
        </p:txBody>
      </p:sp>
    </p:spTree>
    <p:extLst>
      <p:ext uri="{BB962C8B-B14F-4D97-AF65-F5344CB8AC3E}">
        <p14:creationId xmlns:p14="http://schemas.microsoft.com/office/powerpoint/2010/main" val="29685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191C5-FEDC-4347-8FF9-26CD5E116B8E}"/>
              </a:ext>
            </a:extLst>
          </p:cNvPr>
          <p:cNvSpPr>
            <a:spLocks noGrp="1"/>
          </p:cNvSpPr>
          <p:nvPr>
            <p:ph type="title"/>
          </p:nvPr>
        </p:nvSpPr>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14AB6358-8405-B14F-ADE0-3B121087D413}"/>
              </a:ext>
            </a:extLst>
          </p:cNvPr>
          <p:cNvSpPr>
            <a:spLocks noGrp="1"/>
          </p:cNvSpPr>
          <p:nvPr>
            <p:ph idx="1"/>
          </p:nvPr>
        </p:nvSpPr>
        <p:spPr/>
        <p:txBody>
          <a:bodyPr/>
          <a:lstStyle/>
          <a:p>
            <a:r>
              <a:rPr lang="pt-BR" dirty="0"/>
              <a:t>Analisando teremos:</a:t>
            </a:r>
          </a:p>
          <a:p>
            <a:r>
              <a:rPr lang="pt-BR" dirty="0"/>
              <a:t>Todos os clientes possuem Rua, CEP e Bairro, e essas informações estão na mesma célula da tabela, logo ela não está na </a:t>
            </a:r>
            <a:r>
              <a:rPr lang="pt-BR" b="1" dirty="0"/>
              <a:t>primeira forma normal</a:t>
            </a:r>
            <a:r>
              <a:rPr lang="pt-BR" dirty="0"/>
              <a:t>. Para normalizar, deveremos colocar cada informação em uma coluna diferente, como no exemplo a seguir:</a:t>
            </a:r>
          </a:p>
        </p:txBody>
      </p:sp>
      <p:pic>
        <p:nvPicPr>
          <p:cNvPr id="4" name="Imagem 3">
            <a:extLst>
              <a:ext uri="{FF2B5EF4-FFF2-40B4-BE49-F238E27FC236}">
                <a16:creationId xmlns:a16="http://schemas.microsoft.com/office/drawing/2014/main" id="{E315AC48-47CC-B14C-B0EF-767CAFBC8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949" y="3933056"/>
            <a:ext cx="6900767" cy="2239144"/>
          </a:xfrm>
          <a:prstGeom prst="rect">
            <a:avLst/>
          </a:prstGeom>
        </p:spPr>
      </p:pic>
      <p:sp>
        <p:nvSpPr>
          <p:cNvPr id="5" name="CaixaDeTexto 4">
            <a:extLst>
              <a:ext uri="{FF2B5EF4-FFF2-40B4-BE49-F238E27FC236}">
                <a16:creationId xmlns:a16="http://schemas.microsoft.com/office/drawing/2014/main" id="{9EACC16D-499F-FC40-8B59-64712ACD17AD}"/>
              </a:ext>
            </a:extLst>
          </p:cNvPr>
          <p:cNvSpPr txBox="1"/>
          <p:nvPr/>
        </p:nvSpPr>
        <p:spPr>
          <a:xfrm>
            <a:off x="1929949" y="6300028"/>
            <a:ext cx="4698466" cy="369332"/>
          </a:xfrm>
          <a:prstGeom prst="rect">
            <a:avLst/>
          </a:prstGeom>
          <a:noFill/>
        </p:spPr>
        <p:txBody>
          <a:bodyPr wrap="none" rtlCol="0">
            <a:spAutoFit/>
          </a:bodyPr>
          <a:lstStyle/>
          <a:p>
            <a:r>
              <a:rPr lang="pt-BR" i="1" dirty="0"/>
              <a:t>Tabela desnormalizada, ou seja, não está na 1ª forma normal</a:t>
            </a:r>
            <a:endParaRPr lang="pt-BR" dirty="0"/>
          </a:p>
        </p:txBody>
      </p:sp>
    </p:spTree>
    <p:extLst>
      <p:ext uri="{BB962C8B-B14F-4D97-AF65-F5344CB8AC3E}">
        <p14:creationId xmlns:p14="http://schemas.microsoft.com/office/powerpoint/2010/main" val="142408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strVal val="#ppt_w+.3"/>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strVal val="#ppt_w+.3"/>
                                          </p:val>
                                        </p:tav>
                                        <p:tav tm="100000">
                                          <p:val>
                                            <p:strVal val="#ppt_w"/>
                                          </p:val>
                                        </p:tav>
                                      </p:tavLst>
                                    </p:anim>
                                    <p:anim calcmode="lin" valueType="num">
                                      <p:cBhvr>
                                        <p:cTn id="29" dur="1000" fill="hold"/>
                                        <p:tgtEl>
                                          <p:spTgt spid="5"/>
                                        </p:tgtEl>
                                        <p:attrNameLst>
                                          <p:attrName>ppt_h</p:attrName>
                                        </p:attrNameLst>
                                      </p:cBhvr>
                                      <p:tavLst>
                                        <p:tav tm="0">
                                          <p:val>
                                            <p:strVal val="#ppt_h"/>
                                          </p:val>
                                        </p:tav>
                                        <p:tav tm="100000">
                                          <p:val>
                                            <p:strVal val="#ppt_h"/>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 de Dados</a:t>
            </a:r>
          </a:p>
        </p:txBody>
      </p:sp>
      <p:sp>
        <p:nvSpPr>
          <p:cNvPr id="4" name="Espaço Reservado para Conteúdo 3"/>
          <p:cNvSpPr>
            <a:spLocks noGrp="1"/>
          </p:cNvSpPr>
          <p:nvPr>
            <p:ph sz="quarter" idx="1"/>
          </p:nvPr>
        </p:nvSpPr>
        <p:spPr/>
        <p:txBody>
          <a:bodyPr/>
          <a:lstStyle/>
          <a:p>
            <a:r>
              <a:rPr lang="pt-BR" sz="2900" dirty="0"/>
              <a:t>Mesmo com o ajuste acima, a tabela ainda não está na </a:t>
            </a:r>
            <a:r>
              <a:rPr lang="pt-BR" sz="2900" b="1" dirty="0"/>
              <a:t>primeira forma normal</a:t>
            </a:r>
            <a:r>
              <a:rPr lang="pt-BR" sz="2900" dirty="0"/>
              <a:t>, pois há clientes com mais de um telefone e os valores estão em uma mesma célula. Para normalizar será necessário criar uma nova tabela para armazenar os números dos telefones e o campo-chave da tabela cliente. Veja o resultado a seguir:</a:t>
            </a:r>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948" y="4509120"/>
            <a:ext cx="4676775" cy="1318695"/>
          </a:xfrm>
          <a:prstGeom prst="rect">
            <a:avLst/>
          </a:prstGeo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045" y="4509120"/>
            <a:ext cx="2114550" cy="1318695"/>
          </a:xfrm>
          <a:prstGeom prst="rect">
            <a:avLst/>
          </a:prstGeom>
        </p:spPr>
      </p:pic>
      <p:sp>
        <p:nvSpPr>
          <p:cNvPr id="7" name="CaixaDeTexto 6"/>
          <p:cNvSpPr txBox="1"/>
          <p:nvPr/>
        </p:nvSpPr>
        <p:spPr>
          <a:xfrm>
            <a:off x="1917948" y="5987534"/>
            <a:ext cx="3211713" cy="369332"/>
          </a:xfrm>
          <a:prstGeom prst="rect">
            <a:avLst/>
          </a:prstGeom>
          <a:noFill/>
        </p:spPr>
        <p:txBody>
          <a:bodyPr wrap="none" rtlCol="0">
            <a:spAutoFit/>
          </a:bodyPr>
          <a:lstStyle/>
          <a:p>
            <a:r>
              <a:rPr lang="pt-BR" i="1" dirty="0"/>
              <a:t>Tabela na primeira forma normal</a:t>
            </a:r>
            <a:endParaRPr lang="pt-BR" dirty="0"/>
          </a:p>
        </p:txBody>
      </p:sp>
      <p:sp>
        <p:nvSpPr>
          <p:cNvPr id="8" name="CaixaDeTexto 7"/>
          <p:cNvSpPr txBox="1"/>
          <p:nvPr/>
        </p:nvSpPr>
        <p:spPr>
          <a:xfrm>
            <a:off x="7354045" y="5987534"/>
            <a:ext cx="2641044" cy="369332"/>
          </a:xfrm>
          <a:prstGeom prst="rect">
            <a:avLst/>
          </a:prstGeom>
          <a:noFill/>
        </p:spPr>
        <p:txBody>
          <a:bodyPr wrap="none" rtlCol="0">
            <a:spAutoFit/>
          </a:bodyPr>
          <a:lstStyle/>
          <a:p>
            <a:r>
              <a:rPr lang="pt-BR" i="1" dirty="0"/>
              <a:t>Tabela na 1ª forma normal</a:t>
            </a:r>
            <a:endParaRPr lang="pt-BR" dirty="0"/>
          </a:p>
        </p:txBody>
      </p:sp>
    </p:spTree>
    <p:extLst>
      <p:ext uri="{BB962C8B-B14F-4D97-AF65-F5344CB8AC3E}">
        <p14:creationId xmlns:p14="http://schemas.microsoft.com/office/powerpoint/2010/main" val="171032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3"/>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3"/>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strVal val="#ppt_w+.3"/>
                                          </p:val>
                                        </p:tav>
                                        <p:tav tm="100000">
                                          <p:val>
                                            <p:strVal val="#ppt_w"/>
                                          </p:val>
                                        </p:tav>
                                      </p:tavLst>
                                    </p:anim>
                                    <p:anim calcmode="lin" valueType="num">
                                      <p:cBhvr>
                                        <p:cTn id="29" dur="1000" fill="hold"/>
                                        <p:tgtEl>
                                          <p:spTgt spid="6"/>
                                        </p:tgtEl>
                                        <p:attrNameLst>
                                          <p:attrName>ppt_h</p:attrName>
                                        </p:attrNameLst>
                                      </p:cBhvr>
                                      <p:tavLst>
                                        <p:tav tm="0">
                                          <p:val>
                                            <p:strVal val="#ppt_h"/>
                                          </p:val>
                                        </p:tav>
                                        <p:tav tm="100000">
                                          <p:val>
                                            <p:strVal val="#ppt_h"/>
                                          </p:val>
                                        </p:tav>
                                      </p:tavLst>
                                    </p:anim>
                                    <p:animEffect transition="in" filter="fade">
                                      <p:cBhvr>
                                        <p:cTn id="30" dur="1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strVal val="#ppt_w+.3"/>
                                          </p:val>
                                        </p:tav>
                                        <p:tav tm="100000">
                                          <p:val>
                                            <p:strVal val="#ppt_w"/>
                                          </p:val>
                                        </p:tav>
                                      </p:tavLst>
                                    </p:anim>
                                    <p:anim calcmode="lin" valueType="num">
                                      <p:cBhvr>
                                        <p:cTn id="36" dur="1000" fill="hold"/>
                                        <p:tgtEl>
                                          <p:spTgt spid="8"/>
                                        </p:tgtEl>
                                        <p:attrNameLst>
                                          <p:attrName>ppt_h</p:attrName>
                                        </p:attrNameLst>
                                      </p:cBhvr>
                                      <p:tavLst>
                                        <p:tav tm="0">
                                          <p:val>
                                            <p:strVal val="#ppt_h"/>
                                          </p:val>
                                        </p:tav>
                                        <p:tav tm="100000">
                                          <p:val>
                                            <p:strVal val="#ppt_h"/>
                                          </p:val>
                                        </p:tav>
                                      </p:tavLst>
                                    </p:anim>
                                    <p:animEffect transition="in" filter="fade">
                                      <p:cBhvr>
                                        <p:cTn id="3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 de Dados</a:t>
            </a:r>
          </a:p>
        </p:txBody>
      </p:sp>
      <p:sp>
        <p:nvSpPr>
          <p:cNvPr id="4" name="Espaço Reservado para Conteúdo 3"/>
          <p:cNvSpPr>
            <a:spLocks noGrp="1"/>
          </p:cNvSpPr>
          <p:nvPr>
            <p:ph sz="quarter" idx="1"/>
          </p:nvPr>
        </p:nvSpPr>
        <p:spPr/>
        <p:txBody>
          <a:bodyPr>
            <a:normAutofit/>
          </a:bodyPr>
          <a:lstStyle/>
          <a:p>
            <a:r>
              <a:rPr lang="pt-BR" dirty="0"/>
              <a:t>Na segunda tabela a chave primária está implícita, isto você poderá encontrar algumas literaturas especializadas, onde nem sempre ela é especificada, mas ela deverá existir.</a:t>
            </a:r>
          </a:p>
          <a:p>
            <a:r>
              <a:rPr lang="pt-BR" dirty="0"/>
              <a:t>No exemplo acima foi gerado uma segunda entidade para que a primeira forma normal fosse satisfeita, contudo é importante ressaltar que nem sempre encontramos banco de dados com tabelas normalizadas. Existem casos onde as repetições são poucas ou o cenário permite administrar as repetições sem trazer grandes consequências.</a:t>
            </a:r>
          </a:p>
        </p:txBody>
      </p:sp>
    </p:spTree>
    <p:extLst>
      <p:ext uri="{BB962C8B-B14F-4D97-AF65-F5344CB8AC3E}">
        <p14:creationId xmlns:p14="http://schemas.microsoft.com/office/powerpoint/2010/main" val="332061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10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Segunda Forma Normal</a:t>
            </a:r>
            <a:endParaRPr lang="pt-BR" dirty="0"/>
          </a:p>
        </p:txBody>
      </p:sp>
      <p:sp>
        <p:nvSpPr>
          <p:cNvPr id="4" name="Espaço Reservado para Conteúdo 3"/>
          <p:cNvSpPr>
            <a:spLocks noGrp="1"/>
          </p:cNvSpPr>
          <p:nvPr>
            <p:ph sz="quarter" idx="1"/>
          </p:nvPr>
        </p:nvSpPr>
        <p:spPr/>
        <p:txBody>
          <a:bodyPr>
            <a:normAutofit/>
          </a:bodyPr>
          <a:lstStyle/>
          <a:p>
            <a:r>
              <a:rPr lang="pt-BR" b="1" dirty="0"/>
              <a:t>Segunda Forma Normal (2FN)</a:t>
            </a:r>
          </a:p>
          <a:p>
            <a:r>
              <a:rPr lang="pt-BR" dirty="0"/>
              <a:t>Uma tabela está na </a:t>
            </a:r>
            <a:r>
              <a:rPr lang="pt-BR" b="1" dirty="0"/>
              <a:t>Segunda Forma Normal </a:t>
            </a:r>
            <a:r>
              <a:rPr lang="pt-BR" dirty="0"/>
              <a:t>2FN se ela estiver na 1FN e todos os atributos não chave forem totalmente dependentes da chave primária (dependente de toda a chave e não apenas de parte dela).</a:t>
            </a:r>
          </a:p>
          <a:p>
            <a:r>
              <a:rPr lang="pt-BR" dirty="0"/>
              <a:t>Se o nome do produto já existe na tabela produtos, então não é necessário que ele exista na tabela de produtos. A </a:t>
            </a:r>
            <a:r>
              <a:rPr lang="pt-BR" b="1" dirty="0"/>
              <a:t>segunda forma normal </a:t>
            </a:r>
            <a:r>
              <a:rPr lang="pt-BR" dirty="0"/>
              <a:t>trata destas anomalias e evita que valores fiquem em redundância no banco de dados.</a:t>
            </a:r>
          </a:p>
        </p:txBody>
      </p:sp>
    </p:spTree>
    <p:extLst>
      <p:ext uri="{BB962C8B-B14F-4D97-AF65-F5344CB8AC3E}">
        <p14:creationId xmlns:p14="http://schemas.microsoft.com/office/powerpoint/2010/main" val="189316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10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1000" fill="hold"/>
                                        <p:tgtEl>
                                          <p:spTgt spid="4">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 de Dados</a:t>
            </a:r>
          </a:p>
        </p:txBody>
      </p:sp>
      <p:sp>
        <p:nvSpPr>
          <p:cNvPr id="4" name="Espaço Reservado para Conteúdo 3"/>
          <p:cNvSpPr>
            <a:spLocks noGrp="1"/>
          </p:cNvSpPr>
          <p:nvPr>
            <p:ph sz="quarter" idx="1"/>
          </p:nvPr>
        </p:nvSpPr>
        <p:spPr/>
        <p:txBody>
          <a:bodyPr>
            <a:normAutofit/>
          </a:bodyPr>
          <a:lstStyle/>
          <a:p>
            <a:r>
              <a:rPr lang="pt-BR" dirty="0"/>
              <a:t>Procedimentos:</a:t>
            </a:r>
          </a:p>
          <a:p>
            <a:r>
              <a:rPr lang="pt-BR" dirty="0"/>
              <a:t>a) Identificar os atributos que não são funcionalmente dependentes de toda a chave primária;</a:t>
            </a:r>
          </a:p>
          <a:p>
            <a:r>
              <a:rPr lang="pt-BR" dirty="0"/>
              <a:t>b) Remover da entidade todos esses atributos identificados e criar uma nova entidade com eles.</a:t>
            </a:r>
          </a:p>
          <a:p>
            <a:r>
              <a:rPr lang="pt-BR" dirty="0"/>
              <a:t>A chave primária da nova entidade será o atributo do qual os atributos do qual os atributos removidos são funcionalmente dependentes.</a:t>
            </a:r>
          </a:p>
        </p:txBody>
      </p:sp>
    </p:spTree>
    <p:extLst>
      <p:ext uri="{BB962C8B-B14F-4D97-AF65-F5344CB8AC3E}">
        <p14:creationId xmlns:p14="http://schemas.microsoft.com/office/powerpoint/2010/main" val="99938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10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1000" fill="hold"/>
                                        <p:tgtEl>
                                          <p:spTgt spid="4">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1000" fill="hold"/>
                                        <p:tgtEl>
                                          <p:spTgt spid="4">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r>
              <a:rPr lang="pt-BR" dirty="0"/>
              <a:t>Competências</a:t>
            </a:r>
          </a:p>
        </p:txBody>
      </p:sp>
      <p:sp>
        <p:nvSpPr>
          <p:cNvPr id="3" name="Espaço Reservado para Conteúdo 2">
            <a:extLst>
              <a:ext uri="{FF2B5EF4-FFF2-40B4-BE49-F238E27FC236}">
                <a16:creationId xmlns:a16="http://schemas.microsoft.com/office/drawing/2014/main" id="{D3FADB47-D29E-4418-8BBA-7DFCCC470D10}"/>
              </a:ext>
            </a:extLst>
          </p:cNvPr>
          <p:cNvSpPr>
            <a:spLocks noGrp="1"/>
          </p:cNvSpPr>
          <p:nvPr>
            <p:ph sz="half" idx="1"/>
          </p:nvPr>
        </p:nvSpPr>
        <p:spPr>
          <a:xfrm>
            <a:off x="1522413" y="1905000"/>
            <a:ext cx="9143998" cy="4267200"/>
          </a:xfrm>
        </p:spPr>
        <p:txBody>
          <a:bodyPr>
            <a:normAutofit/>
          </a:bodyPr>
          <a:lstStyle/>
          <a:p>
            <a:r>
              <a:rPr lang="pt-BR" sz="3200" dirty="0"/>
              <a:t>Desenvolver modelo de banco de dados.</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 de Dados</a:t>
            </a:r>
          </a:p>
        </p:txBody>
      </p:sp>
      <p:sp>
        <p:nvSpPr>
          <p:cNvPr id="4" name="Espaço Reservado para Conteúdo 3"/>
          <p:cNvSpPr>
            <a:spLocks noGrp="1"/>
          </p:cNvSpPr>
          <p:nvPr>
            <p:ph sz="quarter" idx="1"/>
          </p:nvPr>
        </p:nvSpPr>
        <p:spPr/>
        <p:txBody>
          <a:bodyPr/>
          <a:lstStyle/>
          <a:p>
            <a:pPr marL="0" indent="0">
              <a:buNone/>
            </a:pPr>
            <a:r>
              <a:rPr lang="pt-BR" dirty="0"/>
              <a:t>Modelo Lógico</a:t>
            </a:r>
          </a:p>
          <a:p>
            <a:pPr marL="0" indent="0">
              <a:buNone/>
            </a:pPr>
            <a:endParaRPr lang="pt-BR"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2348880"/>
            <a:ext cx="2076450" cy="1876425"/>
          </a:xfrm>
          <a:prstGeom prst="rect">
            <a:avLst/>
          </a:prstGeom>
        </p:spPr>
      </p:pic>
      <p:sp>
        <p:nvSpPr>
          <p:cNvPr id="7" name="CaixaDeTexto 6"/>
          <p:cNvSpPr txBox="1"/>
          <p:nvPr/>
        </p:nvSpPr>
        <p:spPr>
          <a:xfrm>
            <a:off x="6094412" y="2403733"/>
            <a:ext cx="4507965" cy="584775"/>
          </a:xfrm>
          <a:prstGeom prst="rect">
            <a:avLst/>
          </a:prstGeom>
          <a:noFill/>
        </p:spPr>
        <p:txBody>
          <a:bodyPr wrap="none" rtlCol="0">
            <a:spAutoFit/>
          </a:bodyPr>
          <a:lstStyle/>
          <a:p>
            <a:pPr>
              <a:spcBef>
                <a:spcPct val="20000"/>
              </a:spcBef>
            </a:pPr>
            <a:r>
              <a:rPr lang="pt-BR" sz="3200" dirty="0"/>
              <a:t>Representação dos dados</a:t>
            </a:r>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2" y="3100742"/>
            <a:ext cx="5257800" cy="1368152"/>
          </a:xfrm>
          <a:prstGeom prst="rect">
            <a:avLst/>
          </a:prstGeom>
        </p:spPr>
      </p:pic>
      <p:sp>
        <p:nvSpPr>
          <p:cNvPr id="9" name="CaixaDeTexto 8"/>
          <p:cNvSpPr txBox="1"/>
          <p:nvPr/>
        </p:nvSpPr>
        <p:spPr>
          <a:xfrm>
            <a:off x="6094412" y="4581128"/>
            <a:ext cx="3199337" cy="307777"/>
          </a:xfrm>
          <a:prstGeom prst="rect">
            <a:avLst/>
          </a:prstGeom>
          <a:noFill/>
        </p:spPr>
        <p:txBody>
          <a:bodyPr wrap="none" rtlCol="0">
            <a:spAutoFit/>
          </a:bodyPr>
          <a:lstStyle/>
          <a:p>
            <a:r>
              <a:rPr lang="pt-BR" sz="1400" i="1" dirty="0"/>
              <a:t>Tabela não está na segunda forma normal</a:t>
            </a:r>
            <a:endParaRPr lang="pt-BR" sz="1400" dirty="0"/>
          </a:p>
        </p:txBody>
      </p:sp>
    </p:spTree>
    <p:extLst>
      <p:ext uri="{BB962C8B-B14F-4D97-AF65-F5344CB8AC3E}">
        <p14:creationId xmlns:p14="http://schemas.microsoft.com/office/powerpoint/2010/main" val="109002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79353-7903-4F50-A2E6-A46AD9B6C34E}"/>
              </a:ext>
            </a:extLst>
          </p:cNvPr>
          <p:cNvSpPr>
            <a:spLocks noGrp="1"/>
          </p:cNvSpPr>
          <p:nvPr>
            <p:ph type="title"/>
          </p:nvPr>
        </p:nvSpPr>
        <p:spPr/>
        <p:txBody>
          <a:bodyPr/>
          <a:lstStyle/>
          <a:p>
            <a:r>
              <a:rPr lang="pt-BR" dirty="0"/>
              <a:t>Normalização de Dados</a:t>
            </a:r>
          </a:p>
        </p:txBody>
      </p:sp>
      <p:sp>
        <p:nvSpPr>
          <p:cNvPr id="3" name="Espaço Reservado para Conteúdo 2">
            <a:extLst>
              <a:ext uri="{FF2B5EF4-FFF2-40B4-BE49-F238E27FC236}">
                <a16:creationId xmlns:a16="http://schemas.microsoft.com/office/drawing/2014/main" id="{A7AE704B-B679-4CE2-82AF-5E96FAD5C1CC}"/>
              </a:ext>
            </a:extLst>
          </p:cNvPr>
          <p:cNvSpPr>
            <a:spLocks noGrp="1"/>
          </p:cNvSpPr>
          <p:nvPr>
            <p:ph idx="1"/>
          </p:nvPr>
        </p:nvSpPr>
        <p:spPr/>
        <p:txBody>
          <a:bodyPr/>
          <a:lstStyle/>
          <a:p>
            <a:r>
              <a:rPr lang="pt-BR" dirty="0"/>
              <a:t>Analisando teremos:</a:t>
            </a:r>
          </a:p>
          <a:p>
            <a:r>
              <a:rPr lang="pt-BR" dirty="0"/>
              <a:t>O nome do produto depende do código do produto, porém não depende de N_pedido que é a chave primária da tabela, portanto não está na </a:t>
            </a:r>
            <a:r>
              <a:rPr lang="pt-BR" b="1" dirty="0"/>
              <a:t>segunda forma normal</a:t>
            </a:r>
            <a:r>
              <a:rPr lang="pt-BR" dirty="0"/>
              <a:t>. Isto gera problemas com a manutenção dos dados, pois se houver alteração no nome do produto teremos que alterar em todos os registros da tabela venda.</a:t>
            </a:r>
          </a:p>
          <a:p>
            <a:r>
              <a:rPr lang="pt-BR" dirty="0"/>
              <a:t>Para normalizar esta tabela teremos de criar a tabela Produto que ficará com os atributos Código_produto e produto e na tabela Venda manteremos somente os atributos N_pedido, código_produto, quant, valor_unit e subtotal.</a:t>
            </a:r>
          </a:p>
        </p:txBody>
      </p:sp>
    </p:spTree>
    <p:extLst>
      <p:ext uri="{BB962C8B-B14F-4D97-AF65-F5344CB8AC3E}">
        <p14:creationId xmlns:p14="http://schemas.microsoft.com/office/powerpoint/2010/main" val="384296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 de Dados</a:t>
            </a:r>
          </a:p>
        </p:txBody>
      </p:sp>
      <p:sp>
        <p:nvSpPr>
          <p:cNvPr id="4" name="Espaço Reservado para Conteúdo 3"/>
          <p:cNvSpPr>
            <a:spLocks noGrp="1"/>
          </p:cNvSpPr>
          <p:nvPr>
            <p:ph sz="quarter" idx="1"/>
          </p:nvPr>
        </p:nvSpPr>
        <p:spPr/>
        <p:txBody>
          <a:bodyPr>
            <a:normAutofit/>
          </a:bodyPr>
          <a:lstStyle/>
          <a:p>
            <a:pPr marL="0" indent="0">
              <a:buNone/>
            </a:pPr>
            <a:r>
              <a:rPr lang="pt-BR" dirty="0"/>
              <a:t>Veja o resultado abaixo:</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481" y="2636912"/>
            <a:ext cx="2838450" cy="1224136"/>
          </a:xfrm>
          <a:prstGeom prst="rect">
            <a:avLst/>
          </a:prstGeom>
        </p:spPr>
      </p:pic>
      <p:sp>
        <p:nvSpPr>
          <p:cNvPr id="6" name="CaixaDeTexto 5"/>
          <p:cNvSpPr txBox="1"/>
          <p:nvPr/>
        </p:nvSpPr>
        <p:spPr>
          <a:xfrm>
            <a:off x="1661038" y="3812222"/>
            <a:ext cx="2550122" cy="307777"/>
          </a:xfrm>
          <a:prstGeom prst="rect">
            <a:avLst/>
          </a:prstGeom>
          <a:noFill/>
        </p:spPr>
        <p:txBody>
          <a:bodyPr wrap="none" rtlCol="0">
            <a:spAutoFit/>
          </a:bodyPr>
          <a:lstStyle/>
          <a:p>
            <a:r>
              <a:rPr lang="pt-BR" sz="1400" i="1" dirty="0"/>
              <a:t>Tabela na segunda forma normal</a:t>
            </a:r>
            <a:endParaRPr lang="pt-BR" sz="1400" dirty="0"/>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281" y="4552046"/>
            <a:ext cx="3848100" cy="914400"/>
          </a:xfrm>
          <a:prstGeom prst="rect">
            <a:avLst/>
          </a:prstGeom>
        </p:spPr>
      </p:pic>
      <p:sp>
        <p:nvSpPr>
          <p:cNvPr id="8" name="CaixaDeTexto 7"/>
          <p:cNvSpPr txBox="1"/>
          <p:nvPr/>
        </p:nvSpPr>
        <p:spPr>
          <a:xfrm>
            <a:off x="1577282" y="5468406"/>
            <a:ext cx="2138149" cy="307777"/>
          </a:xfrm>
          <a:prstGeom prst="rect">
            <a:avLst/>
          </a:prstGeom>
          <a:noFill/>
        </p:spPr>
        <p:txBody>
          <a:bodyPr wrap="none" rtlCol="0">
            <a:spAutoFit/>
          </a:bodyPr>
          <a:lstStyle/>
          <a:p>
            <a:r>
              <a:rPr lang="pt-BR" sz="1400" i="1" dirty="0"/>
              <a:t>Tabela na 2ª forma normal</a:t>
            </a:r>
            <a:r>
              <a:rPr lang="pt-BR" sz="1400" dirty="0"/>
              <a:t> </a:t>
            </a:r>
          </a:p>
        </p:txBody>
      </p:sp>
      <p:sp>
        <p:nvSpPr>
          <p:cNvPr id="9" name="CaixaDeTexto 8"/>
          <p:cNvSpPr txBox="1"/>
          <p:nvPr/>
        </p:nvSpPr>
        <p:spPr>
          <a:xfrm>
            <a:off x="1549815" y="4182714"/>
            <a:ext cx="789575" cy="369332"/>
          </a:xfrm>
          <a:prstGeom prst="rect">
            <a:avLst/>
          </a:prstGeom>
          <a:noFill/>
        </p:spPr>
        <p:txBody>
          <a:bodyPr wrap="none" rtlCol="0">
            <a:spAutoFit/>
          </a:bodyPr>
          <a:lstStyle/>
          <a:p>
            <a:r>
              <a:rPr lang="pt-BR" dirty="0"/>
              <a:t>Venda</a:t>
            </a:r>
          </a:p>
        </p:txBody>
      </p:sp>
      <p:sp>
        <p:nvSpPr>
          <p:cNvPr id="10" name="CaixaDeTexto 9"/>
          <p:cNvSpPr txBox="1"/>
          <p:nvPr/>
        </p:nvSpPr>
        <p:spPr>
          <a:xfrm>
            <a:off x="1595071" y="2339588"/>
            <a:ext cx="963725" cy="369332"/>
          </a:xfrm>
          <a:prstGeom prst="rect">
            <a:avLst/>
          </a:prstGeom>
          <a:noFill/>
        </p:spPr>
        <p:txBody>
          <a:bodyPr wrap="none" rtlCol="0">
            <a:spAutoFit/>
          </a:bodyPr>
          <a:lstStyle/>
          <a:p>
            <a:r>
              <a:rPr lang="pt-BR" dirty="0"/>
              <a:t>Produto</a:t>
            </a:r>
          </a:p>
        </p:txBody>
      </p:sp>
      <p:sp>
        <p:nvSpPr>
          <p:cNvPr id="11" name="CaixaDeTexto 10"/>
          <p:cNvSpPr txBox="1"/>
          <p:nvPr/>
        </p:nvSpPr>
        <p:spPr>
          <a:xfrm>
            <a:off x="1599482" y="5848190"/>
            <a:ext cx="7604967" cy="923330"/>
          </a:xfrm>
          <a:prstGeom prst="rect">
            <a:avLst/>
          </a:prstGeom>
          <a:noFill/>
        </p:spPr>
        <p:txBody>
          <a:bodyPr wrap="none" rtlCol="0">
            <a:spAutoFit/>
          </a:bodyPr>
          <a:lstStyle/>
          <a:p>
            <a:r>
              <a:rPr lang="pt-BR" dirty="0"/>
              <a:t>Conforme visto na Primeira Forma Normal, quando aplicamos normalização é </a:t>
            </a:r>
          </a:p>
          <a:p>
            <a:r>
              <a:rPr lang="pt-BR" dirty="0"/>
              <a:t>comum gerar novas tabelas a fim de satisfazer as formas normais que estão</a:t>
            </a:r>
          </a:p>
          <a:p>
            <a:r>
              <a:rPr lang="pt-BR" dirty="0"/>
              <a:t>sendo aplicadas.</a:t>
            </a:r>
          </a:p>
        </p:txBody>
      </p:sp>
    </p:spTree>
    <p:extLst>
      <p:ext uri="{BB962C8B-B14F-4D97-AF65-F5344CB8AC3E}">
        <p14:creationId xmlns:p14="http://schemas.microsoft.com/office/powerpoint/2010/main" val="191683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3"/>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3"/>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0" presetClass="entr" presetSubtype="0" decel="10000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strVal val="#ppt_w+.3"/>
                                          </p:val>
                                        </p:tav>
                                        <p:tav tm="100000">
                                          <p:val>
                                            <p:strVal val="#ppt_w"/>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animEffect transition="in" filter="fade">
                                      <p:cBhvr>
                                        <p:cTn id="26" dur="1000"/>
                                        <p:tgtEl>
                                          <p:spTgt spid="9"/>
                                        </p:tgtEl>
                                      </p:cBhvr>
                                    </p:animEffect>
                                  </p:childTnLst>
                                </p:cTn>
                              </p:par>
                              <p:par>
                                <p:cTn id="27" presetID="50" presetClass="entr" presetSubtype="0" decel="10000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strVal val="#ppt_w+.3"/>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Effect transition="in" filter="fade">
                                      <p:cBhvr>
                                        <p:cTn id="31" dur="1000"/>
                                        <p:tgtEl>
                                          <p:spTgt spid="7"/>
                                        </p:tgtEl>
                                      </p:cBhvr>
                                    </p:animEffect>
                                  </p:childTnLst>
                                </p:cTn>
                              </p:par>
                              <p:par>
                                <p:cTn id="32" presetID="50" presetClass="entr" presetSubtype="0" decel="10000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1000" fill="hold"/>
                                        <p:tgtEl>
                                          <p:spTgt spid="8"/>
                                        </p:tgtEl>
                                        <p:attrNameLst>
                                          <p:attrName>ppt_w</p:attrName>
                                        </p:attrNameLst>
                                      </p:cBhvr>
                                      <p:tavLst>
                                        <p:tav tm="0">
                                          <p:val>
                                            <p:strVal val="#ppt_w+.3"/>
                                          </p:val>
                                        </p:tav>
                                        <p:tav tm="100000">
                                          <p:val>
                                            <p:strVal val="#ppt_w"/>
                                          </p:val>
                                        </p:tav>
                                      </p:tavLst>
                                    </p:anim>
                                    <p:anim calcmode="lin" valueType="num">
                                      <p:cBhvr>
                                        <p:cTn id="35" dur="1000" fill="hold"/>
                                        <p:tgtEl>
                                          <p:spTgt spid="8"/>
                                        </p:tgtEl>
                                        <p:attrNameLst>
                                          <p:attrName>ppt_h</p:attrName>
                                        </p:attrNameLst>
                                      </p:cBhvr>
                                      <p:tavLst>
                                        <p:tav tm="0">
                                          <p:val>
                                            <p:strVal val="#ppt_h"/>
                                          </p:val>
                                        </p:tav>
                                        <p:tav tm="100000">
                                          <p:val>
                                            <p:strVal val="#ppt_h"/>
                                          </p:val>
                                        </p:tav>
                                      </p:tavLst>
                                    </p:anim>
                                    <p:animEffect transition="in" filter="fade">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50" presetClass="entr" presetSubtype="0" decel="10000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1000" fill="hold"/>
                                        <p:tgtEl>
                                          <p:spTgt spid="11"/>
                                        </p:tgtEl>
                                        <p:attrNameLst>
                                          <p:attrName>ppt_w</p:attrName>
                                        </p:attrNameLst>
                                      </p:cBhvr>
                                      <p:tavLst>
                                        <p:tav tm="0">
                                          <p:val>
                                            <p:strVal val="#ppt_w+.3"/>
                                          </p:val>
                                        </p:tav>
                                        <p:tav tm="100000">
                                          <p:val>
                                            <p:strVal val="#ppt_w"/>
                                          </p:val>
                                        </p:tav>
                                      </p:tavLst>
                                    </p:anim>
                                    <p:anim calcmode="lin" valueType="num">
                                      <p:cBhvr>
                                        <p:cTn id="42" dur="1000" fill="hold"/>
                                        <p:tgtEl>
                                          <p:spTgt spid="11"/>
                                        </p:tgtEl>
                                        <p:attrNameLst>
                                          <p:attrName>ppt_h</p:attrName>
                                        </p:attrNameLst>
                                      </p:cBhvr>
                                      <p:tavLst>
                                        <p:tav tm="0">
                                          <p:val>
                                            <p:strVal val="#ppt_h"/>
                                          </p:val>
                                        </p:tav>
                                        <p:tav tm="100000">
                                          <p:val>
                                            <p:strVal val="#ppt_h"/>
                                          </p:val>
                                        </p:tav>
                                      </p:tavLst>
                                    </p:anim>
                                    <p:animEffect transition="in" filter="fade">
                                      <p:cBhvr>
                                        <p:cTn id="4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Terceira Forma Normal</a:t>
            </a:r>
          </a:p>
        </p:txBody>
      </p:sp>
      <p:sp>
        <p:nvSpPr>
          <p:cNvPr id="4" name="Espaço Reservado para Conteúdo 3"/>
          <p:cNvSpPr>
            <a:spLocks noGrp="1"/>
          </p:cNvSpPr>
          <p:nvPr>
            <p:ph sz="quarter" idx="1"/>
          </p:nvPr>
        </p:nvSpPr>
        <p:spPr/>
        <p:txBody>
          <a:bodyPr>
            <a:normAutofit/>
          </a:bodyPr>
          <a:lstStyle/>
          <a:p>
            <a:r>
              <a:rPr lang="pt-BR" dirty="0"/>
              <a:t>Uma tabela está na </a:t>
            </a:r>
            <a:r>
              <a:rPr lang="pt-BR" b="1" dirty="0"/>
              <a:t>Terceira Forma Normal </a:t>
            </a:r>
            <a:r>
              <a:rPr lang="pt-BR" dirty="0"/>
              <a:t>3FN se ela estiver na 2FN e se nenhuma coluna não-chave depender de outra coluna não-chave.</a:t>
            </a:r>
          </a:p>
          <a:p>
            <a:r>
              <a:rPr lang="pt-BR" dirty="0"/>
              <a:t>Na</a:t>
            </a:r>
            <a:r>
              <a:rPr lang="pt-BR" b="1" dirty="0"/>
              <a:t> terceira forma normal </a:t>
            </a:r>
            <a:r>
              <a:rPr lang="pt-BR" dirty="0"/>
              <a:t>temos de eliminar aqueles campos que podem ser obtidos pela equação de outros campos da mesma tabela.</a:t>
            </a:r>
          </a:p>
          <a:p>
            <a:r>
              <a:rPr lang="pt-BR" dirty="0"/>
              <a:t>Procedimentos:</a:t>
            </a:r>
          </a:p>
          <a:p>
            <a:pPr marL="731520" lvl="1" indent="-457200">
              <a:buAutoNum type="alphaLcParenR"/>
            </a:pPr>
            <a:r>
              <a:rPr lang="pt-BR" dirty="0"/>
              <a:t>Identificar todos os atributos que são funcionalmente dependentes de outros atributos não chave;</a:t>
            </a:r>
          </a:p>
          <a:p>
            <a:pPr marL="274320" lvl="1" indent="0">
              <a:buNone/>
            </a:pPr>
            <a:endParaRPr lang="pt-BR" dirty="0"/>
          </a:p>
          <a:p>
            <a:pPr marL="274320" lvl="1" indent="0">
              <a:buNone/>
            </a:pPr>
            <a:r>
              <a:rPr lang="pt-BR" dirty="0"/>
              <a:t>b) Removê-los.</a:t>
            </a:r>
          </a:p>
          <a:p>
            <a:pPr marL="0" indent="0">
              <a:buNone/>
            </a:pPr>
            <a:endParaRPr lang="pt-BR" dirty="0"/>
          </a:p>
        </p:txBody>
      </p:sp>
    </p:spTree>
    <p:extLst>
      <p:ext uri="{BB962C8B-B14F-4D97-AF65-F5344CB8AC3E}">
        <p14:creationId xmlns:p14="http://schemas.microsoft.com/office/powerpoint/2010/main" val="344523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1000" fill="hold"/>
                                        <p:tgtEl>
                                          <p:spTgt spid="4">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1000" fill="hold"/>
                                        <p:tgtEl>
                                          <p:spTgt spid="4">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
                                            <p:txEl>
                                              <p:pRg st="2" end="2"/>
                                            </p:txEl>
                                          </p:spTgt>
                                        </p:tgtEl>
                                      </p:cBhvr>
                                    </p:animEffect>
                                  </p:childTnLst>
                                </p:cTn>
                              </p:par>
                              <p:par>
                                <p:cTn id="24" presetID="50" presetClass="entr" presetSubtype="0" decel="100000"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p:cTn id="26" dur="1000" fill="hold"/>
                                        <p:tgtEl>
                                          <p:spTgt spid="4">
                                            <p:txEl>
                                              <p:pRg st="3" end="3"/>
                                            </p:txEl>
                                          </p:spTgt>
                                        </p:tgtEl>
                                        <p:attrNameLst>
                                          <p:attrName>ppt_w</p:attrName>
                                        </p:attrNameLst>
                                      </p:cBhvr>
                                      <p:tavLst>
                                        <p:tav tm="0">
                                          <p:val>
                                            <p:strVal val="#ppt_w+.3"/>
                                          </p:val>
                                        </p:tav>
                                        <p:tav tm="100000">
                                          <p:val>
                                            <p:strVal val="#ppt_w"/>
                                          </p:val>
                                        </p:tav>
                                      </p:tavLst>
                                    </p:anim>
                                    <p:anim calcmode="lin" valueType="num">
                                      <p:cBhvr>
                                        <p:cTn id="27" dur="1000" fill="hold"/>
                                        <p:tgtEl>
                                          <p:spTgt spid="4">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4">
                                            <p:txEl>
                                              <p:pRg st="3" end="3"/>
                                            </p:txEl>
                                          </p:spTgt>
                                        </p:tgtEl>
                                      </p:cBhvr>
                                    </p:animEffect>
                                  </p:childTnLst>
                                </p:cTn>
                              </p:par>
                              <p:par>
                                <p:cTn id="29" presetID="50" presetClass="entr" presetSubtype="0" decel="10000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p:cTn id="31" dur="1000" fill="hold"/>
                                        <p:tgtEl>
                                          <p:spTgt spid="4">
                                            <p:txEl>
                                              <p:pRg st="5" end="5"/>
                                            </p:txEl>
                                          </p:spTgt>
                                        </p:tgtEl>
                                        <p:attrNameLst>
                                          <p:attrName>ppt_w</p:attrName>
                                        </p:attrNameLst>
                                      </p:cBhvr>
                                      <p:tavLst>
                                        <p:tav tm="0">
                                          <p:val>
                                            <p:strVal val="#ppt_w+.3"/>
                                          </p:val>
                                        </p:tav>
                                        <p:tav tm="100000">
                                          <p:val>
                                            <p:strVal val="#ppt_w"/>
                                          </p:val>
                                        </p:tav>
                                      </p:tavLst>
                                    </p:anim>
                                    <p:anim calcmode="lin" valueType="num">
                                      <p:cBhvr>
                                        <p:cTn id="32" dur="1000" fill="hold"/>
                                        <p:tgtEl>
                                          <p:spTgt spid="4">
                                            <p:txEl>
                                              <p:pRg st="5" end="5"/>
                                            </p:txEl>
                                          </p:spTgt>
                                        </p:tgtEl>
                                        <p:attrNameLst>
                                          <p:attrName>ppt_h</p:attrName>
                                        </p:attrNameLst>
                                      </p:cBhvr>
                                      <p:tavLst>
                                        <p:tav tm="0">
                                          <p:val>
                                            <p:strVal val="#ppt_h"/>
                                          </p:val>
                                        </p:tav>
                                        <p:tav tm="100000">
                                          <p:val>
                                            <p:strVal val="#ppt_h"/>
                                          </p:val>
                                        </p:tav>
                                      </p:tavLst>
                                    </p:anim>
                                    <p:animEffect transition="in" filter="fade">
                                      <p:cBhvr>
                                        <p:cTn id="33"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 de Dados</a:t>
            </a:r>
          </a:p>
        </p:txBody>
      </p:sp>
      <p:sp>
        <p:nvSpPr>
          <p:cNvPr id="4" name="Espaço Reservado para Conteúdo 3"/>
          <p:cNvSpPr>
            <a:spLocks noGrp="1"/>
          </p:cNvSpPr>
          <p:nvPr>
            <p:ph sz="quarter" idx="1"/>
          </p:nvPr>
        </p:nvSpPr>
        <p:spPr/>
        <p:txBody>
          <a:bodyPr/>
          <a:lstStyle/>
          <a:p>
            <a:r>
              <a:rPr lang="pt-BR" dirty="0"/>
              <a:t>Exemplo de normalização na terceira forma normal</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718" y="2996952"/>
            <a:ext cx="3848100" cy="1440160"/>
          </a:xfrm>
          <a:prstGeom prst="rect">
            <a:avLst/>
          </a:prstGeom>
        </p:spPr>
      </p:pic>
      <p:sp>
        <p:nvSpPr>
          <p:cNvPr id="6" name="CaixaDeTexto 5"/>
          <p:cNvSpPr txBox="1"/>
          <p:nvPr/>
        </p:nvSpPr>
        <p:spPr>
          <a:xfrm>
            <a:off x="1658719" y="4509120"/>
            <a:ext cx="3168881" cy="307777"/>
          </a:xfrm>
          <a:prstGeom prst="rect">
            <a:avLst/>
          </a:prstGeom>
          <a:noFill/>
        </p:spPr>
        <p:txBody>
          <a:bodyPr wrap="none" rtlCol="0">
            <a:spAutoFit/>
          </a:bodyPr>
          <a:lstStyle/>
          <a:p>
            <a:r>
              <a:rPr lang="pt-BR" sz="1400" i="1" dirty="0"/>
              <a:t>Tabela não está na terceira forma normal</a:t>
            </a:r>
            <a:r>
              <a:rPr lang="pt-BR" sz="1400" dirty="0"/>
              <a:t> </a:t>
            </a:r>
          </a:p>
        </p:txBody>
      </p:sp>
      <p:sp>
        <p:nvSpPr>
          <p:cNvPr id="7" name="CaixaDeTexto 6"/>
          <p:cNvSpPr txBox="1"/>
          <p:nvPr/>
        </p:nvSpPr>
        <p:spPr>
          <a:xfrm>
            <a:off x="1658718" y="2492896"/>
            <a:ext cx="2690160" cy="369332"/>
          </a:xfrm>
          <a:prstGeom prst="rect">
            <a:avLst/>
          </a:prstGeom>
          <a:noFill/>
        </p:spPr>
        <p:txBody>
          <a:bodyPr wrap="none" rtlCol="0">
            <a:spAutoFit/>
          </a:bodyPr>
          <a:lstStyle/>
          <a:p>
            <a:r>
              <a:rPr lang="pt-BR" dirty="0"/>
              <a:t>Considere a tabela abaixo:</a:t>
            </a:r>
          </a:p>
        </p:txBody>
      </p:sp>
      <p:sp>
        <p:nvSpPr>
          <p:cNvPr id="8" name="CaixaDeTexto 7"/>
          <p:cNvSpPr txBox="1"/>
          <p:nvPr/>
        </p:nvSpPr>
        <p:spPr>
          <a:xfrm>
            <a:off x="1629916" y="5157192"/>
            <a:ext cx="8657498" cy="923330"/>
          </a:xfrm>
          <a:prstGeom prst="rect">
            <a:avLst/>
          </a:prstGeom>
          <a:noFill/>
        </p:spPr>
        <p:txBody>
          <a:bodyPr wrap="none" rtlCol="0">
            <a:spAutoFit/>
          </a:bodyPr>
          <a:lstStyle/>
          <a:p>
            <a:r>
              <a:rPr lang="pt-BR" dirty="0"/>
              <a:t>Considerando ainda a nossa tabela Venda, veremos que a mesma não está na</a:t>
            </a:r>
          </a:p>
          <a:p>
            <a:r>
              <a:rPr lang="pt-BR" b="1" dirty="0"/>
              <a:t>terceira forma normal</a:t>
            </a:r>
            <a:r>
              <a:rPr lang="pt-BR" dirty="0"/>
              <a:t>, pois o subtotal é o resultado da multiplicação</a:t>
            </a:r>
          </a:p>
          <a:p>
            <a:r>
              <a:rPr lang="pt-BR" dirty="0"/>
              <a:t> Quant X Valor_unit, desta forma a coluna subtotal depende de outras colunas não-chave.</a:t>
            </a:r>
          </a:p>
        </p:txBody>
      </p:sp>
    </p:spTree>
    <p:extLst>
      <p:ext uri="{BB962C8B-B14F-4D97-AF65-F5344CB8AC3E}">
        <p14:creationId xmlns:p14="http://schemas.microsoft.com/office/powerpoint/2010/main" val="256160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3"/>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par>
                                <p:cTn id="17" presetID="50" presetClass="entr" presetSubtype="0" decel="10000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3"/>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strVal val="#ppt_w+.3"/>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entr" presetSubtype="0" decel="10000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strVal val="#ppt_w+.3"/>
                                          </p:val>
                                        </p:tav>
                                        <p:tav tm="100000">
                                          <p:val>
                                            <p:strVal val="#ppt_w"/>
                                          </p:val>
                                        </p:tav>
                                      </p:tavLst>
                                    </p:anim>
                                    <p:anim calcmode="lin" valueType="num">
                                      <p:cBhvr>
                                        <p:cTn id="32" dur="1000" fill="hold"/>
                                        <p:tgtEl>
                                          <p:spTgt spid="8"/>
                                        </p:tgtEl>
                                        <p:attrNameLst>
                                          <p:attrName>ppt_h</p:attrName>
                                        </p:attrNameLst>
                                      </p:cBhvr>
                                      <p:tavLst>
                                        <p:tav tm="0">
                                          <p:val>
                                            <p:strVal val="#ppt_h"/>
                                          </p:val>
                                        </p:tav>
                                        <p:tav tm="100000">
                                          <p:val>
                                            <p:strVal val="#ppt_h"/>
                                          </p:val>
                                        </p:tav>
                                      </p:tavLst>
                                    </p:anim>
                                    <p:animEffect transition="in" filter="fade">
                                      <p:cBhvr>
                                        <p:cTn id="3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 de Dados</a:t>
            </a:r>
          </a:p>
        </p:txBody>
      </p:sp>
      <p:sp>
        <p:nvSpPr>
          <p:cNvPr id="4" name="Espaço Reservado para Conteúdo 3"/>
          <p:cNvSpPr>
            <a:spLocks noGrp="1"/>
          </p:cNvSpPr>
          <p:nvPr>
            <p:ph sz="quarter" idx="1"/>
          </p:nvPr>
        </p:nvSpPr>
        <p:spPr/>
        <p:txBody>
          <a:bodyPr>
            <a:normAutofit/>
          </a:bodyPr>
          <a:lstStyle/>
          <a:p>
            <a:r>
              <a:rPr lang="pt-BR" dirty="0"/>
              <a:t>Para normalizar esta tabela na </a:t>
            </a:r>
            <a:r>
              <a:rPr lang="pt-BR" b="1" dirty="0"/>
              <a:t>terceira forma normal</a:t>
            </a:r>
            <a:r>
              <a:rPr lang="pt-BR" dirty="0"/>
              <a:t> teremos de eliminar a coluna subtotal, como no exemplo a seguir:</a:t>
            </a:r>
          </a:p>
          <a:p>
            <a:pPr marL="0" indent="0">
              <a:buNone/>
            </a:pPr>
            <a:endParaRPr lang="pt-BR" dirty="0"/>
          </a:p>
          <a:p>
            <a:pPr marL="0" indent="0">
              <a:buNone/>
            </a:pPr>
            <a:endParaRPr lang="pt-BR" dirty="0"/>
          </a:p>
          <a:p>
            <a:pPr marL="0" indent="0">
              <a:buNone/>
            </a:pPr>
            <a:endParaRPr lang="pt-BR" dirty="0"/>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29" y="3438292"/>
            <a:ext cx="3276600" cy="1512168"/>
          </a:xfrm>
          <a:prstGeom prst="rect">
            <a:avLst/>
          </a:prstGeom>
        </p:spPr>
      </p:pic>
      <p:sp>
        <p:nvSpPr>
          <p:cNvPr id="6" name="CaixaDeTexto 5"/>
          <p:cNvSpPr txBox="1"/>
          <p:nvPr/>
        </p:nvSpPr>
        <p:spPr>
          <a:xfrm>
            <a:off x="1884470" y="4930716"/>
            <a:ext cx="2519664" cy="307777"/>
          </a:xfrm>
          <a:prstGeom prst="rect">
            <a:avLst/>
          </a:prstGeom>
          <a:noFill/>
        </p:spPr>
        <p:txBody>
          <a:bodyPr wrap="none" rtlCol="0">
            <a:spAutoFit/>
          </a:bodyPr>
          <a:lstStyle/>
          <a:p>
            <a:r>
              <a:rPr lang="pt-BR" sz="1400" i="1" dirty="0"/>
              <a:t>Tabela na terceira forma normal</a:t>
            </a:r>
            <a:r>
              <a:rPr lang="pt-BR" sz="1400" dirty="0"/>
              <a:t> </a:t>
            </a:r>
          </a:p>
        </p:txBody>
      </p:sp>
      <p:sp>
        <p:nvSpPr>
          <p:cNvPr id="7" name="CaixaDeTexto 6"/>
          <p:cNvSpPr txBox="1"/>
          <p:nvPr/>
        </p:nvSpPr>
        <p:spPr>
          <a:xfrm>
            <a:off x="1884471" y="2996952"/>
            <a:ext cx="963725" cy="369332"/>
          </a:xfrm>
          <a:prstGeom prst="rect">
            <a:avLst/>
          </a:prstGeom>
          <a:noFill/>
        </p:spPr>
        <p:txBody>
          <a:bodyPr wrap="none" rtlCol="0">
            <a:spAutoFit/>
          </a:bodyPr>
          <a:lstStyle/>
          <a:p>
            <a:r>
              <a:rPr lang="pt-BR" dirty="0"/>
              <a:t>Produto</a:t>
            </a:r>
          </a:p>
        </p:txBody>
      </p:sp>
      <p:sp>
        <p:nvSpPr>
          <p:cNvPr id="8" name="CaixaDeTexto 7"/>
          <p:cNvSpPr txBox="1"/>
          <p:nvPr/>
        </p:nvSpPr>
        <p:spPr>
          <a:xfrm>
            <a:off x="1846329" y="5402619"/>
            <a:ext cx="7175362" cy="923330"/>
          </a:xfrm>
          <a:prstGeom prst="rect">
            <a:avLst/>
          </a:prstGeom>
          <a:noFill/>
        </p:spPr>
        <p:txBody>
          <a:bodyPr wrap="none" rtlCol="0">
            <a:spAutoFit/>
          </a:bodyPr>
          <a:lstStyle/>
          <a:p>
            <a:r>
              <a:rPr lang="pt-BR" dirty="0"/>
              <a:t>Conforme visto nos post primeira forma normal e segunda forma normal, </a:t>
            </a:r>
          </a:p>
          <a:p>
            <a:r>
              <a:rPr lang="pt-BR" dirty="0"/>
              <a:t>a normalização torna a tabela mais otimizada e sem anomalias. </a:t>
            </a:r>
          </a:p>
          <a:p>
            <a:r>
              <a:rPr lang="pt-BR" dirty="0"/>
              <a:t>Veja também o post Normalização de dados e as formas normais.</a:t>
            </a:r>
          </a:p>
        </p:txBody>
      </p:sp>
    </p:spTree>
    <p:extLst>
      <p:ext uri="{BB962C8B-B14F-4D97-AF65-F5344CB8AC3E}">
        <p14:creationId xmlns:p14="http://schemas.microsoft.com/office/powerpoint/2010/main" val="88997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3"/>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par>
                                <p:cTn id="17" presetID="50" presetClass="entr" presetSubtype="0" decel="10000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strVal val="#ppt_w+.3"/>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Effect transition="in" filter="fade">
                                      <p:cBhvr>
                                        <p:cTn id="21" dur="1000"/>
                                        <p:tgtEl>
                                          <p:spTgt spid="5"/>
                                        </p:tgtEl>
                                      </p:cBhvr>
                                    </p:animEffect>
                                  </p:childTnLst>
                                </p:cTn>
                              </p:par>
                              <p:par>
                                <p:cTn id="22" presetID="50" presetClass="entr" presetSubtype="0" decel="10000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strVal val="#ppt_w+.3"/>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entr" presetSubtype="0" decel="10000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strVal val="#ppt_w+.3"/>
                                          </p:val>
                                        </p:tav>
                                        <p:tav tm="100000">
                                          <p:val>
                                            <p:strVal val="#ppt_w"/>
                                          </p:val>
                                        </p:tav>
                                      </p:tavLst>
                                    </p:anim>
                                    <p:anim calcmode="lin" valueType="num">
                                      <p:cBhvr>
                                        <p:cTn id="32" dur="1000" fill="hold"/>
                                        <p:tgtEl>
                                          <p:spTgt spid="8"/>
                                        </p:tgtEl>
                                        <p:attrNameLst>
                                          <p:attrName>ppt_h</p:attrName>
                                        </p:attrNameLst>
                                      </p:cBhvr>
                                      <p:tavLst>
                                        <p:tav tm="0">
                                          <p:val>
                                            <p:strVal val="#ppt_h"/>
                                          </p:val>
                                        </p:tav>
                                        <p:tav tm="100000">
                                          <p:val>
                                            <p:strVal val="#ppt_h"/>
                                          </p:val>
                                        </p:tav>
                                      </p:tavLst>
                                    </p:anim>
                                    <p:animEffect transition="in" filter="fade">
                                      <p:cBhvr>
                                        <p:cTn id="3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2110494"/>
            <a:ext cx="9252519" cy="2461506"/>
          </a:xfrm>
        </p:spPr>
        <p:txBody>
          <a:bodyPr rtlCol="0"/>
          <a:lstStyle/>
          <a:p>
            <a:pPr rtl="0"/>
            <a:r>
              <a:rPr lang="pt-BR" dirty="0"/>
              <a:t>ETEC Jardim Ângela</a:t>
            </a:r>
            <a:br>
              <a:rPr lang="pt-BR" dirty="0"/>
            </a:br>
            <a:r>
              <a:rPr lang="pt-BR" dirty="0"/>
              <a:t>Banco de Dados I</a:t>
            </a:r>
          </a:p>
        </p:txBody>
      </p:sp>
      <p:sp>
        <p:nvSpPr>
          <p:cNvPr id="3" name="Subtítulo 2"/>
          <p:cNvSpPr>
            <a:spLocks noGrp="1"/>
          </p:cNvSpPr>
          <p:nvPr>
            <p:ph type="subTitle" idx="1"/>
          </p:nvPr>
        </p:nvSpPr>
        <p:spPr>
          <a:xfrm>
            <a:off x="1522413" y="5105400"/>
            <a:ext cx="6588223" cy="1066800"/>
          </a:xfrm>
        </p:spPr>
        <p:txBody>
          <a:bodyPr rtlCol="0">
            <a:normAutofit lnSpcReduction="10000"/>
          </a:bodyPr>
          <a:lstStyle/>
          <a:p>
            <a:pPr rtl="0"/>
            <a:r>
              <a:rPr lang="pt-BR" dirty="0"/>
              <a:t>Alex Sandro Lemos</a:t>
            </a:r>
          </a:p>
          <a:p>
            <a:pPr rtl="0"/>
            <a:r>
              <a:rPr lang="pt-BR" dirty="0">
                <a:hlinkClick r:id="rId3"/>
              </a:rPr>
              <a:t>alex.lemos01@etec.sp.gov.br</a:t>
            </a:r>
            <a:endParaRPr lang="pt-BR" dirty="0"/>
          </a:p>
          <a:p>
            <a:r>
              <a:rPr lang="pt-BR" dirty="0">
                <a:hlinkClick r:id="rId4"/>
              </a:rPr>
              <a:t>https://sites.google.com/site/professoralexlemos</a:t>
            </a:r>
            <a:endParaRPr lang="pt-BR" dirty="0"/>
          </a:p>
          <a:p>
            <a:endParaRPr lang="pt-BR" dirty="0"/>
          </a:p>
        </p:txBody>
      </p:sp>
      <p:sp>
        <p:nvSpPr>
          <p:cNvPr id="4" name="CaixaDeTexto 3">
            <a:extLst>
              <a:ext uri="{FF2B5EF4-FFF2-40B4-BE49-F238E27FC236}">
                <a16:creationId xmlns:a16="http://schemas.microsoft.com/office/drawing/2014/main" id="{7AD7E3FF-F963-47EC-8E39-42CC05860D1E}"/>
              </a:ext>
            </a:extLst>
          </p:cNvPr>
          <p:cNvSpPr txBox="1"/>
          <p:nvPr/>
        </p:nvSpPr>
        <p:spPr>
          <a:xfrm>
            <a:off x="8038628" y="5013176"/>
            <a:ext cx="2627784" cy="757130"/>
          </a:xfrm>
          <a:prstGeom prst="rect">
            <a:avLst/>
          </a:prstGeom>
          <a:noFill/>
        </p:spPr>
        <p:txBody>
          <a:bodyPr wrap="square" rtlCol="0">
            <a:spAutoFit/>
          </a:bodyPr>
          <a:lstStyle/>
          <a:p>
            <a:pPr>
              <a:lnSpc>
                <a:spcPct val="90000"/>
              </a:lnSpc>
            </a:pPr>
            <a:r>
              <a:rPr lang="pt-BR" sz="2400" dirty="0"/>
              <a:t>2º Semestre 2019</a:t>
            </a:r>
          </a:p>
          <a:p>
            <a:pPr>
              <a:lnSpc>
                <a:spcPct val="90000"/>
              </a:lnSpc>
            </a:pPr>
            <a:r>
              <a:rPr lang="pt-BR" sz="2400" dirty="0"/>
              <a:t>2,5 Aulas Semanais</a:t>
            </a:r>
          </a:p>
        </p:txBody>
      </p:sp>
    </p:spTree>
    <p:extLst>
      <p:ext uri="{BB962C8B-B14F-4D97-AF65-F5344CB8AC3E}">
        <p14:creationId xmlns:p14="http://schemas.microsoft.com/office/powerpoint/2010/main" val="103278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73376-E8C5-43D2-B951-B9241F553F45}"/>
              </a:ext>
            </a:extLst>
          </p:cNvPr>
          <p:cNvSpPr>
            <a:spLocks noGrp="1"/>
          </p:cNvSpPr>
          <p:nvPr>
            <p:ph type="title"/>
          </p:nvPr>
        </p:nvSpPr>
        <p:spPr/>
        <p:txBody>
          <a:bodyPr/>
          <a:lstStyle/>
          <a:p>
            <a:r>
              <a:rPr lang="pt-BR" dirty="0"/>
              <a:t>Modelo Lógico</a:t>
            </a:r>
          </a:p>
        </p:txBody>
      </p:sp>
      <p:sp>
        <p:nvSpPr>
          <p:cNvPr id="3" name="Espaço Reservado para Conteúdo 2">
            <a:extLst>
              <a:ext uri="{FF2B5EF4-FFF2-40B4-BE49-F238E27FC236}">
                <a16:creationId xmlns:a16="http://schemas.microsoft.com/office/drawing/2014/main" id="{308CB44B-C8B5-4BC1-8299-78DB09185494}"/>
              </a:ext>
            </a:extLst>
          </p:cNvPr>
          <p:cNvSpPr>
            <a:spLocks noGrp="1"/>
          </p:cNvSpPr>
          <p:nvPr>
            <p:ph idx="1"/>
          </p:nvPr>
        </p:nvSpPr>
        <p:spPr/>
        <p:txBody>
          <a:bodyPr/>
          <a:lstStyle/>
          <a:p>
            <a:pPr marL="0" indent="0">
              <a:buNone/>
            </a:pPr>
            <a:r>
              <a:rPr lang="pt-BR" sz="2800" b="1" i="1" u="sng" dirty="0">
                <a:effectLst>
                  <a:outerShdw blurRad="38100" dist="38100" dir="2700000" algn="tl">
                    <a:srgbClr val="000000">
                      <a:alpha val="43137"/>
                    </a:srgbClr>
                  </a:outerShdw>
                </a:effectLst>
              </a:rPr>
              <a:t>Modelo Lógico</a:t>
            </a:r>
          </a:p>
          <a:p>
            <a:pPr marL="274320" lvl="1" indent="0">
              <a:buNone/>
            </a:pPr>
            <a:endParaRPr lang="pt-BR" dirty="0"/>
          </a:p>
          <a:p>
            <a:pPr>
              <a:buFont typeface="Wingdings" panose="05000000000000000000" pitchFamily="2" charset="2"/>
              <a:buChar char="§"/>
            </a:pPr>
            <a:r>
              <a:rPr lang="pt-BR" sz="2800" dirty="0"/>
              <a:t>Compreende uma descrição das estruturas que serão armazenadas no banco de Dados e que resulta numa representação gráfica dos dados de uma maneira Lógica.</a:t>
            </a:r>
          </a:p>
        </p:txBody>
      </p:sp>
    </p:spTree>
    <p:extLst>
      <p:ext uri="{BB962C8B-B14F-4D97-AF65-F5344CB8AC3E}">
        <p14:creationId xmlns:p14="http://schemas.microsoft.com/office/powerpoint/2010/main" val="29448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7A2A5-006A-422F-AB12-149615BC4D3D}"/>
              </a:ext>
            </a:extLst>
          </p:cNvPr>
          <p:cNvSpPr>
            <a:spLocks noGrp="1"/>
          </p:cNvSpPr>
          <p:nvPr>
            <p:ph type="title"/>
          </p:nvPr>
        </p:nvSpPr>
        <p:spPr/>
        <p:txBody>
          <a:bodyPr/>
          <a:lstStyle/>
          <a:p>
            <a:r>
              <a:rPr lang="pt-BR" dirty="0"/>
              <a:t>Modelo Lógico</a:t>
            </a:r>
          </a:p>
        </p:txBody>
      </p:sp>
      <p:sp>
        <p:nvSpPr>
          <p:cNvPr id="3" name="Espaço Reservado para Conteúdo 2">
            <a:extLst>
              <a:ext uri="{FF2B5EF4-FFF2-40B4-BE49-F238E27FC236}">
                <a16:creationId xmlns:a16="http://schemas.microsoft.com/office/drawing/2014/main" id="{226E205D-C616-4722-80D9-08405BE02A40}"/>
              </a:ext>
            </a:extLst>
          </p:cNvPr>
          <p:cNvSpPr>
            <a:spLocks noGrp="1"/>
          </p:cNvSpPr>
          <p:nvPr>
            <p:ph idx="1"/>
          </p:nvPr>
        </p:nvSpPr>
        <p:spPr/>
        <p:txBody>
          <a:bodyPr>
            <a:normAutofit/>
          </a:bodyPr>
          <a:lstStyle/>
          <a:p>
            <a:r>
              <a:rPr lang="pt-BR" dirty="0"/>
              <a:t>Modelo Lógico</a:t>
            </a:r>
          </a:p>
          <a:p>
            <a:r>
              <a:rPr lang="pt-BR" dirty="0"/>
              <a:t>Leva em conta os limites e restrições impostas de acordo com o  Sistema Gerenciador de Banco de Dados). Suas características são :</a:t>
            </a:r>
          </a:p>
          <a:p>
            <a:pPr lvl="1"/>
            <a:r>
              <a:rPr lang="pt-BR" sz="2400" dirty="0"/>
              <a:t>Deriva do Modelo Conceitual e vira a representação do negócio.</a:t>
            </a:r>
          </a:p>
          <a:p>
            <a:pPr lvl="1"/>
            <a:r>
              <a:rPr lang="pt-BR" sz="2400" dirty="0"/>
              <a:t>Possui entidades associativas em lugar de relacionamentos N:N.</a:t>
            </a:r>
          </a:p>
          <a:p>
            <a:pPr lvl="1"/>
            <a:r>
              <a:rPr lang="pt-BR" sz="2400" dirty="0"/>
              <a:t>Define as chaves primárias das entidades.</a:t>
            </a:r>
          </a:p>
          <a:p>
            <a:pPr lvl="1"/>
            <a:r>
              <a:rPr lang="pt-BR" sz="2400" dirty="0"/>
              <a:t>Define tabelas para os atributos composto e multivalorados.</a:t>
            </a:r>
          </a:p>
          <a:p>
            <a:pPr lvl="1"/>
            <a:r>
              <a:rPr lang="pt-BR" sz="2400" dirty="0"/>
              <a:t>Normalização até a 3a. forma normal.</a:t>
            </a:r>
          </a:p>
          <a:p>
            <a:pPr lvl="1"/>
            <a:r>
              <a:rPr lang="pt-BR" sz="2400" dirty="0"/>
              <a:t>Adequação ao padrão de nomenclatura.</a:t>
            </a:r>
          </a:p>
          <a:p>
            <a:pPr lvl="1"/>
            <a:r>
              <a:rPr lang="pt-BR" sz="2400" dirty="0"/>
              <a:t>Entidades e atributos documentados.</a:t>
            </a:r>
          </a:p>
        </p:txBody>
      </p:sp>
    </p:spTree>
    <p:extLst>
      <p:ext uri="{BB962C8B-B14F-4D97-AF65-F5344CB8AC3E}">
        <p14:creationId xmlns:p14="http://schemas.microsoft.com/office/powerpoint/2010/main" val="181006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4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50"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0" presetClass="entr" presetSubtype="0" decel="10000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strVal val="#ppt_w+.3"/>
                                          </p:val>
                                        </p:tav>
                                        <p:tav tm="100000">
                                          <p:val>
                                            <p:strVal val="#ppt_w"/>
                                          </p:val>
                                        </p:tav>
                                      </p:tavLst>
                                    </p:anim>
                                    <p:anim calcmode="lin" valueType="num">
                                      <p:cBhvr>
                                        <p:cTn id="57"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0" presetClass="entr" presetSubtype="0" decel="10000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1000" fill="hold"/>
                                        <p:tgtEl>
                                          <p:spTgt spid="3">
                                            <p:txEl>
                                              <p:pRg st="8" end="8"/>
                                            </p:txEl>
                                          </p:spTgt>
                                        </p:tgtEl>
                                        <p:attrNameLst>
                                          <p:attrName>ppt_w</p:attrName>
                                        </p:attrNameLst>
                                      </p:cBhvr>
                                      <p:tavLst>
                                        <p:tav tm="0">
                                          <p:val>
                                            <p:strVal val="#ppt_w+.3"/>
                                          </p:val>
                                        </p:tav>
                                        <p:tav tm="100000">
                                          <p:val>
                                            <p:strVal val="#ppt_w"/>
                                          </p:val>
                                        </p:tav>
                                      </p:tavLst>
                                    </p:anim>
                                    <p:anim calcmode="lin" valueType="num">
                                      <p:cBhvr>
                                        <p:cTn id="64"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65"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77253-7C75-45B5-84A2-3FDCB2A06B8C}"/>
              </a:ext>
            </a:extLst>
          </p:cNvPr>
          <p:cNvSpPr>
            <a:spLocks noGrp="1"/>
          </p:cNvSpPr>
          <p:nvPr>
            <p:ph type="title"/>
          </p:nvPr>
        </p:nvSpPr>
        <p:spPr/>
        <p:txBody>
          <a:bodyPr>
            <a:normAutofit/>
          </a:bodyPr>
          <a:lstStyle/>
          <a:p>
            <a:r>
              <a:rPr lang="pt-BR" sz="2800" dirty="0"/>
              <a:t>Mapeando Modelo Conceitual para Modelo Lógico</a:t>
            </a:r>
          </a:p>
        </p:txBody>
      </p:sp>
      <p:sp>
        <p:nvSpPr>
          <p:cNvPr id="3" name="Espaço Reservado para Conteúdo 2">
            <a:extLst>
              <a:ext uri="{FF2B5EF4-FFF2-40B4-BE49-F238E27FC236}">
                <a16:creationId xmlns:a16="http://schemas.microsoft.com/office/drawing/2014/main" id="{3B0A35BD-A541-4D2F-A297-06234B0A9353}"/>
              </a:ext>
            </a:extLst>
          </p:cNvPr>
          <p:cNvSpPr>
            <a:spLocks noGrp="1"/>
          </p:cNvSpPr>
          <p:nvPr>
            <p:ph idx="1"/>
          </p:nvPr>
        </p:nvSpPr>
        <p:spPr/>
        <p:txBody>
          <a:bodyPr>
            <a:normAutofit/>
          </a:bodyPr>
          <a:lstStyle/>
          <a:p>
            <a:r>
              <a:rPr lang="pt-BR" sz="2800" dirty="0"/>
              <a:t>Mapeamento de entidades :</a:t>
            </a:r>
          </a:p>
          <a:p>
            <a:r>
              <a:rPr lang="pt-BR" sz="2800" dirty="0"/>
              <a:t>O primeiro conceito que devemos mapear do Modelo Entidade Relacionamento (MER) para o Modelo Lógico é o conceito de entidade. No Modelo Lógico, entidades são mapeadas para tabelas. Ou seja, cada entidade do Modelo Conceitual será mapeado para uma tabela no Modelo Lógico.</a:t>
            </a:r>
          </a:p>
        </p:txBody>
      </p:sp>
    </p:spTree>
    <p:extLst>
      <p:ext uri="{BB962C8B-B14F-4D97-AF65-F5344CB8AC3E}">
        <p14:creationId xmlns:p14="http://schemas.microsoft.com/office/powerpoint/2010/main" val="355590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A28B38D-9D96-43AB-84C1-B2AF69AEBD9D}"/>
              </a:ext>
            </a:extLst>
          </p:cNvPr>
          <p:cNvSpPr>
            <a:spLocks noGrp="1"/>
          </p:cNvSpPr>
          <p:nvPr>
            <p:ph type="title"/>
          </p:nvPr>
        </p:nvSpPr>
        <p:spPr/>
        <p:txBody>
          <a:bodyPr/>
          <a:lstStyle/>
          <a:p>
            <a:r>
              <a:rPr lang="pt-BR" b="1" dirty="0"/>
              <a:t>Habilidades</a:t>
            </a:r>
            <a:endParaRPr lang="pt-BR" dirty="0"/>
          </a:p>
        </p:txBody>
      </p:sp>
      <p:sp>
        <p:nvSpPr>
          <p:cNvPr id="6" name="Espaço Reservado para Conteúdo 5">
            <a:extLst>
              <a:ext uri="{FF2B5EF4-FFF2-40B4-BE49-F238E27FC236}">
                <a16:creationId xmlns:a16="http://schemas.microsoft.com/office/drawing/2014/main" id="{499F0040-C449-41D6-82DD-474F3ED94AEF}"/>
              </a:ext>
            </a:extLst>
          </p:cNvPr>
          <p:cNvSpPr>
            <a:spLocks noGrp="1"/>
          </p:cNvSpPr>
          <p:nvPr>
            <p:ph idx="1"/>
          </p:nvPr>
        </p:nvSpPr>
        <p:spPr/>
        <p:txBody>
          <a:bodyPr>
            <a:normAutofit/>
          </a:bodyPr>
          <a:lstStyle/>
          <a:p>
            <a:r>
              <a:rPr lang="pt-BR" sz="3200" dirty="0"/>
              <a:t>Levantar as necessidades de informações do sistema.</a:t>
            </a:r>
          </a:p>
          <a:p>
            <a:r>
              <a:rPr lang="pt-BR" sz="3200" dirty="0"/>
              <a:t>Normalizar tabelas de banco de dados.</a:t>
            </a:r>
          </a:p>
          <a:p>
            <a:r>
              <a:rPr lang="pt-BR" sz="3200" dirty="0"/>
              <a:t>Estabelecer relações entre tabelas.</a:t>
            </a:r>
          </a:p>
        </p:txBody>
      </p:sp>
    </p:spTree>
    <p:extLst>
      <p:ext uri="{BB962C8B-B14F-4D97-AF65-F5344CB8AC3E}">
        <p14:creationId xmlns:p14="http://schemas.microsoft.com/office/powerpoint/2010/main" val="6922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A5B01-D17E-4D33-A6AE-D581B2AB6740}"/>
              </a:ext>
            </a:extLst>
          </p:cNvPr>
          <p:cNvSpPr>
            <a:spLocks noGrp="1"/>
          </p:cNvSpPr>
          <p:nvPr>
            <p:ph type="title"/>
          </p:nvPr>
        </p:nvSpPr>
        <p:spPr/>
        <p:txBody>
          <a:bodyPr>
            <a:normAutofit/>
          </a:bodyPr>
          <a:lstStyle/>
          <a:p>
            <a:r>
              <a:rPr lang="pt-BR" sz="2800" dirty="0"/>
              <a:t>Mapeando Modelo Conceitual para Modelo Lógico</a:t>
            </a:r>
          </a:p>
        </p:txBody>
      </p:sp>
      <p:sp>
        <p:nvSpPr>
          <p:cNvPr id="3" name="Espaço Reservado para Conteúdo 2">
            <a:extLst>
              <a:ext uri="{FF2B5EF4-FFF2-40B4-BE49-F238E27FC236}">
                <a16:creationId xmlns:a16="http://schemas.microsoft.com/office/drawing/2014/main" id="{27C64CFF-0A87-41BA-A143-1D9A97E13D6F}"/>
              </a:ext>
            </a:extLst>
          </p:cNvPr>
          <p:cNvSpPr>
            <a:spLocks noGrp="1"/>
          </p:cNvSpPr>
          <p:nvPr>
            <p:ph idx="1"/>
          </p:nvPr>
        </p:nvSpPr>
        <p:spPr>
          <a:xfrm>
            <a:off x="1522414" y="1905000"/>
            <a:ext cx="9144000" cy="4267200"/>
          </a:xfrm>
        </p:spPr>
        <p:txBody>
          <a:bodyPr>
            <a:normAutofit/>
          </a:bodyPr>
          <a:lstStyle/>
          <a:p>
            <a:r>
              <a:rPr lang="pt-BR" sz="2800" dirty="0"/>
              <a:t>Mapeamento de atributos Chaves:</a:t>
            </a:r>
          </a:p>
          <a:p>
            <a:r>
              <a:rPr lang="pt-BR" sz="2800" dirty="0"/>
              <a:t>Para cada atributo identificador da entidade do Modelo Conceitual criar um atributo PK (Primary key) na tabela do Modelo Lógico.</a:t>
            </a:r>
          </a:p>
          <a:p>
            <a:r>
              <a:rPr lang="pt-BR" sz="2800" dirty="0"/>
              <a:t>Mapeamento de atributos Simples :</a:t>
            </a:r>
          </a:p>
          <a:p>
            <a:r>
              <a:rPr lang="pt-BR" sz="2800" dirty="0"/>
              <a:t>Para cada atributo simples da entidade do Modelo Conceitual criar um atributo simples na entidade do Modelo Lógico.</a:t>
            </a:r>
          </a:p>
        </p:txBody>
      </p:sp>
    </p:spTree>
    <p:extLst>
      <p:ext uri="{BB962C8B-B14F-4D97-AF65-F5344CB8AC3E}">
        <p14:creationId xmlns:p14="http://schemas.microsoft.com/office/powerpoint/2010/main" val="283778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A5B01-D17E-4D33-A6AE-D581B2AB6740}"/>
              </a:ext>
            </a:extLst>
          </p:cNvPr>
          <p:cNvSpPr>
            <a:spLocks noGrp="1"/>
          </p:cNvSpPr>
          <p:nvPr>
            <p:ph type="title"/>
          </p:nvPr>
        </p:nvSpPr>
        <p:spPr/>
        <p:txBody>
          <a:bodyPr>
            <a:normAutofit/>
          </a:bodyPr>
          <a:lstStyle/>
          <a:p>
            <a:r>
              <a:rPr lang="pt-BR" sz="2800" dirty="0"/>
              <a:t>Mapeando Modelo Conceitual para Modelo Lógico</a:t>
            </a:r>
          </a:p>
        </p:txBody>
      </p:sp>
      <p:sp>
        <p:nvSpPr>
          <p:cNvPr id="3" name="Espaço Reservado para Conteúdo 2">
            <a:extLst>
              <a:ext uri="{FF2B5EF4-FFF2-40B4-BE49-F238E27FC236}">
                <a16:creationId xmlns:a16="http://schemas.microsoft.com/office/drawing/2014/main" id="{27C64CFF-0A87-41BA-A143-1D9A97E13D6F}"/>
              </a:ext>
            </a:extLst>
          </p:cNvPr>
          <p:cNvSpPr>
            <a:spLocks noGrp="1"/>
          </p:cNvSpPr>
          <p:nvPr>
            <p:ph idx="1"/>
          </p:nvPr>
        </p:nvSpPr>
        <p:spPr/>
        <p:txBody>
          <a:bodyPr>
            <a:normAutofit/>
          </a:bodyPr>
          <a:lstStyle/>
          <a:p>
            <a:r>
              <a:rPr lang="pt-BR" sz="2800" dirty="0"/>
              <a:t>Mapeamento de atributos Compostos : </a:t>
            </a:r>
          </a:p>
          <a:p>
            <a:r>
              <a:rPr lang="pt-BR" sz="2800" dirty="0"/>
              <a:t>Para cada atributo composto criar uma tabela no Modelo Lógico com o atributo, fazendo referência a chave primária (PK) da tabela que deu origem a nova tabela.</a:t>
            </a:r>
          </a:p>
          <a:p>
            <a:r>
              <a:rPr lang="pt-BR" sz="2800" dirty="0"/>
              <a:t>Mapeamento de atributos Multivalorados : </a:t>
            </a:r>
          </a:p>
          <a:p>
            <a:r>
              <a:rPr lang="pt-BR" sz="2800" dirty="0"/>
              <a:t>Para cada atributo multivalorado criar uma nova tabela no Modelo Lógico contendo o atributo chave estrangeira (Foreign Key) fazendo referência a chave primária PK da tabela que deu origem a nova tabela.</a:t>
            </a:r>
          </a:p>
          <a:p>
            <a:endParaRPr lang="pt-BR" sz="2800" dirty="0"/>
          </a:p>
        </p:txBody>
      </p:sp>
    </p:spTree>
    <p:extLst>
      <p:ext uri="{BB962C8B-B14F-4D97-AF65-F5344CB8AC3E}">
        <p14:creationId xmlns:p14="http://schemas.microsoft.com/office/powerpoint/2010/main" val="46306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A5B01-D17E-4D33-A6AE-D581B2AB6740}"/>
              </a:ext>
            </a:extLst>
          </p:cNvPr>
          <p:cNvSpPr>
            <a:spLocks noGrp="1"/>
          </p:cNvSpPr>
          <p:nvPr>
            <p:ph type="title"/>
          </p:nvPr>
        </p:nvSpPr>
        <p:spPr/>
        <p:txBody>
          <a:bodyPr>
            <a:normAutofit/>
          </a:bodyPr>
          <a:lstStyle/>
          <a:p>
            <a:r>
              <a:rPr lang="pt-BR" sz="2800" dirty="0"/>
              <a:t>Mapeando Modelo Conceitual para Modelo Lógico</a:t>
            </a:r>
          </a:p>
        </p:txBody>
      </p:sp>
      <p:sp>
        <p:nvSpPr>
          <p:cNvPr id="3" name="Espaço Reservado para Conteúdo 2">
            <a:extLst>
              <a:ext uri="{FF2B5EF4-FFF2-40B4-BE49-F238E27FC236}">
                <a16:creationId xmlns:a16="http://schemas.microsoft.com/office/drawing/2014/main" id="{27C64CFF-0A87-41BA-A143-1D9A97E13D6F}"/>
              </a:ext>
            </a:extLst>
          </p:cNvPr>
          <p:cNvSpPr>
            <a:spLocks noGrp="1"/>
          </p:cNvSpPr>
          <p:nvPr>
            <p:ph idx="1"/>
          </p:nvPr>
        </p:nvSpPr>
        <p:spPr/>
        <p:txBody>
          <a:bodyPr>
            <a:normAutofit/>
          </a:bodyPr>
          <a:lstStyle/>
          <a:p>
            <a:r>
              <a:rPr lang="pt-BR" sz="2800" dirty="0"/>
              <a:t>Mapeamento de relacionamentos 1:1:</a:t>
            </a:r>
          </a:p>
          <a:p>
            <a:r>
              <a:rPr lang="pt-BR" sz="2800" dirty="0"/>
              <a:t>Neste tipo de relacionamento escolhe-se uma das entidades e exporta seu atributo chave primária (Primary Key) para a outra entidade, sendo a chave estrangeira           (</a:t>
            </a:r>
            <a:r>
              <a:rPr lang="pt-BR" sz="2800" dirty="0" err="1"/>
              <a:t>Foreign</a:t>
            </a:r>
            <a:r>
              <a:rPr lang="pt-BR" sz="2800" dirty="0"/>
              <a:t> Key) desta entidade.</a:t>
            </a:r>
          </a:p>
        </p:txBody>
      </p:sp>
    </p:spTree>
    <p:extLst>
      <p:ext uri="{BB962C8B-B14F-4D97-AF65-F5344CB8AC3E}">
        <p14:creationId xmlns:p14="http://schemas.microsoft.com/office/powerpoint/2010/main" val="257858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A5B01-D17E-4D33-A6AE-D581B2AB6740}"/>
              </a:ext>
            </a:extLst>
          </p:cNvPr>
          <p:cNvSpPr>
            <a:spLocks noGrp="1"/>
          </p:cNvSpPr>
          <p:nvPr>
            <p:ph type="title"/>
          </p:nvPr>
        </p:nvSpPr>
        <p:spPr/>
        <p:txBody>
          <a:bodyPr>
            <a:normAutofit/>
          </a:bodyPr>
          <a:lstStyle/>
          <a:p>
            <a:r>
              <a:rPr lang="pt-BR" sz="2800" dirty="0"/>
              <a:t>Mapeando Modelo Conceitual para Modelo Lógico</a:t>
            </a:r>
          </a:p>
        </p:txBody>
      </p:sp>
      <p:sp>
        <p:nvSpPr>
          <p:cNvPr id="3" name="Espaço Reservado para Conteúdo 2">
            <a:extLst>
              <a:ext uri="{FF2B5EF4-FFF2-40B4-BE49-F238E27FC236}">
                <a16:creationId xmlns:a16="http://schemas.microsoft.com/office/drawing/2014/main" id="{27C64CFF-0A87-41BA-A143-1D9A97E13D6F}"/>
              </a:ext>
            </a:extLst>
          </p:cNvPr>
          <p:cNvSpPr>
            <a:spLocks noGrp="1"/>
          </p:cNvSpPr>
          <p:nvPr>
            <p:ph idx="1"/>
          </p:nvPr>
        </p:nvSpPr>
        <p:spPr/>
        <p:txBody>
          <a:bodyPr>
            <a:normAutofit/>
          </a:bodyPr>
          <a:lstStyle/>
          <a:p>
            <a:r>
              <a:rPr lang="pt-BR" sz="2800" dirty="0"/>
              <a:t>Mapeamento de relacionamentos 1:N: </a:t>
            </a:r>
          </a:p>
          <a:p>
            <a:r>
              <a:rPr lang="pt-BR" sz="2800" dirty="0"/>
              <a:t>Para cada relacionamento um para muitos exportar o atributo chave primária PK da entidade do lado 1 para o lado N. Este atributo exportado tem o nome de Foreign Key (FK).</a:t>
            </a:r>
          </a:p>
        </p:txBody>
      </p:sp>
    </p:spTree>
    <p:extLst>
      <p:ext uri="{BB962C8B-B14F-4D97-AF65-F5344CB8AC3E}">
        <p14:creationId xmlns:p14="http://schemas.microsoft.com/office/powerpoint/2010/main" val="207791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A5B01-D17E-4D33-A6AE-D581B2AB6740}"/>
              </a:ext>
            </a:extLst>
          </p:cNvPr>
          <p:cNvSpPr>
            <a:spLocks noGrp="1"/>
          </p:cNvSpPr>
          <p:nvPr>
            <p:ph type="title"/>
          </p:nvPr>
        </p:nvSpPr>
        <p:spPr/>
        <p:txBody>
          <a:bodyPr>
            <a:normAutofit/>
          </a:bodyPr>
          <a:lstStyle/>
          <a:p>
            <a:r>
              <a:rPr lang="pt-BR" sz="2800" dirty="0"/>
              <a:t>Mapeando Modelo Conceitual para Modelo Lógico</a:t>
            </a:r>
          </a:p>
        </p:txBody>
      </p:sp>
      <p:sp>
        <p:nvSpPr>
          <p:cNvPr id="3" name="Espaço Reservado para Conteúdo 2">
            <a:extLst>
              <a:ext uri="{FF2B5EF4-FFF2-40B4-BE49-F238E27FC236}">
                <a16:creationId xmlns:a16="http://schemas.microsoft.com/office/drawing/2014/main" id="{27C64CFF-0A87-41BA-A143-1D9A97E13D6F}"/>
              </a:ext>
            </a:extLst>
          </p:cNvPr>
          <p:cNvSpPr>
            <a:spLocks noGrp="1"/>
          </p:cNvSpPr>
          <p:nvPr>
            <p:ph idx="1"/>
          </p:nvPr>
        </p:nvSpPr>
        <p:spPr/>
        <p:txBody>
          <a:bodyPr>
            <a:normAutofit/>
          </a:bodyPr>
          <a:lstStyle/>
          <a:p>
            <a:r>
              <a:rPr lang="pt-BR" sz="2800" dirty="0"/>
              <a:t>Mapeamento de relacionamentos N:N ou N:M: </a:t>
            </a:r>
          </a:p>
          <a:p>
            <a:r>
              <a:rPr lang="pt-BR" sz="2800" dirty="0"/>
              <a:t>Para cada relacionamento muitos para muitos criar uma nova entidade tendo como chave os atributos das entidades participantes do relacionamento que serão a chaves primárias desta nova entidade além de serem foreing keys.</a:t>
            </a:r>
          </a:p>
        </p:txBody>
      </p:sp>
    </p:spTree>
    <p:extLst>
      <p:ext uri="{BB962C8B-B14F-4D97-AF65-F5344CB8AC3E}">
        <p14:creationId xmlns:p14="http://schemas.microsoft.com/office/powerpoint/2010/main" val="407013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50352-5294-4AA6-ABE5-2EE001846B86}"/>
              </a:ext>
            </a:extLst>
          </p:cNvPr>
          <p:cNvSpPr>
            <a:spLocks noGrp="1"/>
          </p:cNvSpPr>
          <p:nvPr>
            <p:ph type="title"/>
          </p:nvPr>
        </p:nvSpPr>
        <p:spPr/>
        <p:txBody>
          <a:bodyPr/>
          <a:lstStyle/>
          <a:p>
            <a:r>
              <a:rPr lang="pt-BR" dirty="0"/>
              <a:t>Dicionário de Dados</a:t>
            </a:r>
          </a:p>
        </p:txBody>
      </p:sp>
      <p:sp>
        <p:nvSpPr>
          <p:cNvPr id="3" name="Espaço Reservado para Conteúdo 2">
            <a:extLst>
              <a:ext uri="{FF2B5EF4-FFF2-40B4-BE49-F238E27FC236}">
                <a16:creationId xmlns:a16="http://schemas.microsoft.com/office/drawing/2014/main" id="{41553216-FF74-44ED-8D08-4E726F5EA710}"/>
              </a:ext>
            </a:extLst>
          </p:cNvPr>
          <p:cNvSpPr>
            <a:spLocks noGrp="1"/>
          </p:cNvSpPr>
          <p:nvPr>
            <p:ph idx="1"/>
          </p:nvPr>
        </p:nvSpPr>
        <p:spPr/>
        <p:txBody>
          <a:bodyPr>
            <a:normAutofit/>
          </a:bodyPr>
          <a:lstStyle/>
          <a:p>
            <a:r>
              <a:rPr lang="pt-BR" sz="2800" dirty="0"/>
              <a:t>O dicionário de dados descreve a terminologia utilizada para o desenvolvimento do modelo de dados do sistema. Apresenta uma descrição textual da estrutura lógica e física do banco de dados. Neste dicionário você pode simplesmente colocar a descrição por extenso de campos e tabela como também colocar outras características dos campos como , tipo de dado, se o mesmo é requerido ou não. Abaixo segue um exemplo de um pequeno dicionário de dados.</a:t>
            </a:r>
          </a:p>
        </p:txBody>
      </p:sp>
    </p:spTree>
    <p:extLst>
      <p:ext uri="{BB962C8B-B14F-4D97-AF65-F5344CB8AC3E}">
        <p14:creationId xmlns:p14="http://schemas.microsoft.com/office/powerpoint/2010/main" val="225452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BC683-1120-4304-AE1A-0383339B6DC7}"/>
              </a:ext>
            </a:extLst>
          </p:cNvPr>
          <p:cNvSpPr>
            <a:spLocks noGrp="1"/>
          </p:cNvSpPr>
          <p:nvPr>
            <p:ph type="title"/>
          </p:nvPr>
        </p:nvSpPr>
        <p:spPr/>
        <p:txBody>
          <a:bodyPr/>
          <a:lstStyle/>
          <a:p>
            <a:r>
              <a:rPr lang="pt-BR" dirty="0"/>
              <a:t>Dicionário de Dados</a:t>
            </a:r>
          </a:p>
        </p:txBody>
      </p:sp>
      <p:pic>
        <p:nvPicPr>
          <p:cNvPr id="4" name="Espaço Reservado para Conteúdo 3">
            <a:extLst>
              <a:ext uri="{FF2B5EF4-FFF2-40B4-BE49-F238E27FC236}">
                <a16:creationId xmlns:a16="http://schemas.microsoft.com/office/drawing/2014/main" id="{2796E1CE-4A6F-4272-BC85-6B6D478D09E8}"/>
              </a:ext>
            </a:extLst>
          </p:cNvPr>
          <p:cNvPicPr>
            <a:picLocks noGrp="1" noChangeAspect="1"/>
          </p:cNvPicPr>
          <p:nvPr>
            <p:ph idx="1"/>
          </p:nvPr>
        </p:nvPicPr>
        <p:blipFill>
          <a:blip r:embed="rId2"/>
          <a:stretch>
            <a:fillRect/>
          </a:stretch>
        </p:blipFill>
        <p:spPr>
          <a:xfrm>
            <a:off x="1522414" y="1628800"/>
            <a:ext cx="10548662" cy="5229200"/>
          </a:xfrm>
          <a:prstGeom prst="rect">
            <a:avLst/>
          </a:prstGeom>
        </p:spPr>
      </p:pic>
    </p:spTree>
    <p:extLst>
      <p:ext uri="{BB962C8B-B14F-4D97-AF65-F5344CB8AC3E}">
        <p14:creationId xmlns:p14="http://schemas.microsoft.com/office/powerpoint/2010/main" val="317317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algn="ctr">
              <a:buFont typeface="Wingdings" panose="05000000000000000000" pitchFamily="2" charset="2"/>
              <a:buChar char="ü"/>
            </a:pPr>
            <a:endParaRPr lang="pt-BR" sz="8000" dirty="0"/>
          </a:p>
          <a:p>
            <a:pPr algn="ctr">
              <a:buFont typeface="Wingdings" panose="05000000000000000000" pitchFamily="2" charset="2"/>
              <a:buChar char="ü"/>
            </a:pPr>
            <a:r>
              <a:rPr lang="pt-BR" sz="8000" dirty="0"/>
              <a:t>FIM !!!!</a:t>
            </a:r>
          </a:p>
          <a:p>
            <a:pPr marL="0" indent="0">
              <a:buNone/>
            </a:pPr>
            <a:endParaRPr lang="pt-BR" dirty="0"/>
          </a:p>
        </p:txBody>
      </p:sp>
    </p:spTree>
    <p:extLst>
      <p:ext uri="{BB962C8B-B14F-4D97-AF65-F5344CB8AC3E}">
        <p14:creationId xmlns:p14="http://schemas.microsoft.com/office/powerpoint/2010/main" val="414430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DB7C9-AD01-4810-9F12-0E981DF93AC2}"/>
              </a:ext>
            </a:extLst>
          </p:cNvPr>
          <p:cNvSpPr>
            <a:spLocks noGrp="1"/>
          </p:cNvSpPr>
          <p:nvPr>
            <p:ph type="title"/>
          </p:nvPr>
        </p:nvSpPr>
        <p:spPr/>
        <p:txBody>
          <a:bodyPr/>
          <a:lstStyle/>
          <a:p>
            <a:r>
              <a:rPr lang="pt-BR" dirty="0"/>
              <a:t>Bases Tecnológicas</a:t>
            </a:r>
          </a:p>
        </p:txBody>
      </p:sp>
      <p:sp>
        <p:nvSpPr>
          <p:cNvPr id="3" name="Espaço Reservado para Conteúdo 2">
            <a:extLst>
              <a:ext uri="{FF2B5EF4-FFF2-40B4-BE49-F238E27FC236}">
                <a16:creationId xmlns:a16="http://schemas.microsoft.com/office/drawing/2014/main" id="{400F3217-87E7-4F69-AE3F-104CB0A4A5D7}"/>
              </a:ext>
            </a:extLst>
          </p:cNvPr>
          <p:cNvSpPr>
            <a:spLocks noGrp="1"/>
          </p:cNvSpPr>
          <p:nvPr>
            <p:ph idx="1"/>
          </p:nvPr>
        </p:nvSpPr>
        <p:spPr/>
        <p:txBody>
          <a:bodyPr>
            <a:normAutofit fontScale="92500" lnSpcReduction="10000"/>
          </a:bodyPr>
          <a:lstStyle/>
          <a:p>
            <a:r>
              <a:rPr lang="pt-BR" sz="2800" dirty="0"/>
              <a:t>1. Evolução, característica e operacionalização nas organizações.</a:t>
            </a:r>
          </a:p>
          <a:p>
            <a:r>
              <a:rPr lang="pt-BR" sz="2800" dirty="0"/>
              <a:t>2.Estrutura de Banco de Dados.</a:t>
            </a:r>
          </a:p>
          <a:p>
            <a:r>
              <a:rPr lang="pt-BR" sz="2800" dirty="0"/>
              <a:t>3.Modelo Conceitual.</a:t>
            </a:r>
          </a:p>
          <a:p>
            <a:r>
              <a:rPr lang="pt-BR" sz="2800" dirty="0"/>
              <a:t>4.Modelo Conceitual</a:t>
            </a:r>
          </a:p>
          <a:p>
            <a:r>
              <a:rPr lang="pt-BR" sz="2800" dirty="0"/>
              <a:t>5.Dicionário de Dados.</a:t>
            </a:r>
          </a:p>
          <a:p>
            <a:r>
              <a:rPr lang="pt-BR" sz="2800" dirty="0"/>
              <a:t>6.Metodologia CASE:</a:t>
            </a:r>
          </a:p>
          <a:p>
            <a:pPr lvl="1"/>
            <a:r>
              <a:rPr lang="pt-BR" sz="2400" dirty="0"/>
              <a:t>Definição de ferramentas CASE (</a:t>
            </a:r>
            <a:r>
              <a:rPr lang="pt-BR" sz="2400" dirty="0" err="1"/>
              <a:t>ComputerAided</a:t>
            </a:r>
            <a:r>
              <a:rPr lang="pt-BR" sz="2400" dirty="0"/>
              <a:t> Software </a:t>
            </a:r>
            <a:r>
              <a:rPr lang="pt-BR" sz="2400" dirty="0" err="1"/>
              <a:t>Engineering</a:t>
            </a:r>
            <a:r>
              <a:rPr lang="pt-BR" sz="2400" dirty="0"/>
              <a:t>);</a:t>
            </a:r>
          </a:p>
          <a:p>
            <a:pPr lvl="1"/>
            <a:r>
              <a:rPr lang="pt-BR" sz="2400" dirty="0"/>
              <a:t>Utilização de ferramenta CASE para modelagem de dados.</a:t>
            </a:r>
          </a:p>
        </p:txBody>
      </p:sp>
    </p:spTree>
    <p:extLst>
      <p:ext uri="{BB962C8B-B14F-4D97-AF65-F5344CB8AC3E}">
        <p14:creationId xmlns:p14="http://schemas.microsoft.com/office/powerpoint/2010/main" val="374846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adro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3_TF02804846_TF02804846.potx" id="{6015D36F-FE88-4299-9413-9A6625F0A96F}" vid="{686326CD-C078-4685-B568-5DB8C1FEF170}"/>
    </a:ext>
  </a:extLst>
</a:theme>
</file>

<file path=ppt/theme/theme2.xml><?xml version="1.0" encoding="utf-8"?>
<a:theme xmlns:a="http://schemas.openxmlformats.org/drawingml/2006/main" name="Tema do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de educação em lousa (widescreen)</Template>
  <TotalTime>7124</TotalTime>
  <Words>4082</Words>
  <Application>Microsoft Office PowerPoint</Application>
  <PresentationFormat>Personalizar</PresentationFormat>
  <Paragraphs>420</Paragraphs>
  <Slides>87</Slides>
  <Notes>10</Notes>
  <HiddenSlides>3</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87</vt:i4>
      </vt:variant>
    </vt:vector>
  </HeadingPairs>
  <TitlesOfParts>
    <vt:vector size="92" baseType="lpstr">
      <vt:lpstr>Arial</vt:lpstr>
      <vt:lpstr>Consolas</vt:lpstr>
      <vt:lpstr>Corbel</vt:lpstr>
      <vt:lpstr>Wingdings</vt:lpstr>
      <vt:lpstr>Quadro 16x9</vt:lpstr>
      <vt:lpstr>Apresentação do PowerPoint</vt:lpstr>
      <vt:lpstr>ETEC Jardim Ângela Banco de Dados – BD I</vt:lpstr>
      <vt:lpstr>Alex Sandro S. de Lemos</vt:lpstr>
      <vt:lpstr>E vocês quem são?</vt:lpstr>
      <vt:lpstr>Avaliação de Desempenho</vt:lpstr>
      <vt:lpstr>Banco de Dados I</vt:lpstr>
      <vt:lpstr>Competências</vt:lpstr>
      <vt:lpstr>Habilidades</vt:lpstr>
      <vt:lpstr>Bases Tecnológicas</vt:lpstr>
      <vt:lpstr>Bases Tecnológicas</vt:lpstr>
      <vt:lpstr>Bases Tecnológicas</vt:lpstr>
      <vt:lpstr>Bases Tecnológicas</vt:lpstr>
      <vt:lpstr>História a Evolução dos Banco de Dados</vt:lpstr>
      <vt:lpstr>Evolução dos Modelos de Banco de Dados</vt:lpstr>
      <vt:lpstr>Características sobre Banco de Dados</vt:lpstr>
      <vt:lpstr>Tipos de Banco de Dados</vt:lpstr>
      <vt:lpstr>Tipos de Banco de Dados</vt:lpstr>
      <vt:lpstr>Tipos de Banco de Dados</vt:lpstr>
      <vt:lpstr>Operacionalização nas Organizações</vt:lpstr>
      <vt:lpstr>Situação Problema</vt:lpstr>
      <vt:lpstr>Dados X Informação</vt:lpstr>
      <vt:lpstr>Metadados</vt:lpstr>
      <vt:lpstr>Banco de Dados</vt:lpstr>
      <vt:lpstr>Sistema Gerenciador de Banco de Dados(SGBD)</vt:lpstr>
      <vt:lpstr>Características de SGBD</vt:lpstr>
      <vt:lpstr>Sistema de Banco de Dados</vt:lpstr>
      <vt:lpstr>Apresentação do PowerPoint</vt:lpstr>
      <vt:lpstr>ETEC Jardim Ângela Banco de Dados – BD I</vt:lpstr>
      <vt:lpstr>Projeto de Banco de Dados</vt:lpstr>
      <vt:lpstr>Análise de Requisitos</vt:lpstr>
      <vt:lpstr>Apresentação do PowerPoint</vt:lpstr>
      <vt:lpstr>Regras de Negócios</vt:lpstr>
      <vt:lpstr>Projeto de Banco de Dados</vt:lpstr>
      <vt:lpstr>Fases do Projeto de Banco de Dados</vt:lpstr>
      <vt:lpstr>Modelo Conceitual</vt:lpstr>
      <vt:lpstr>Modelo Entidade Relacionamento - MER</vt:lpstr>
      <vt:lpstr>Construção do Modelo Entidade Relacionamento</vt:lpstr>
      <vt:lpstr>Componentes do MER</vt:lpstr>
      <vt:lpstr>Entidade</vt:lpstr>
      <vt:lpstr>Representação Gráfica de Entidades</vt:lpstr>
      <vt:lpstr>Instância ou Tupla</vt:lpstr>
      <vt:lpstr>Relacionamento</vt:lpstr>
      <vt:lpstr>Atributos</vt:lpstr>
      <vt:lpstr>Representação Gráfica dos Atributos</vt:lpstr>
      <vt:lpstr>Tipos de Atributos</vt:lpstr>
      <vt:lpstr>Tipos de Atributos</vt:lpstr>
      <vt:lpstr>Característica do Atributo</vt:lpstr>
      <vt:lpstr>Cardinalidade</vt:lpstr>
      <vt:lpstr>Tipos de Relacionamentos</vt:lpstr>
      <vt:lpstr>Relacionamento UM-PARA-UM</vt:lpstr>
      <vt:lpstr>Relacionamento UM-PARA-MUITOS</vt:lpstr>
      <vt:lpstr>Relacionamento MUITOS-PARA-MUITOS</vt:lpstr>
      <vt:lpstr>ETEC Jardim Ângela Banco de Dados I</vt:lpstr>
      <vt:lpstr>Normalização</vt:lpstr>
      <vt:lpstr>Normalização de Dados</vt:lpstr>
      <vt:lpstr>Normalização de Dados</vt:lpstr>
      <vt:lpstr>Apresentação do PowerPoint</vt:lpstr>
      <vt:lpstr>Normalização de Dados</vt:lpstr>
      <vt:lpstr>Normalização de Dados</vt:lpstr>
      <vt:lpstr>Normalização de Dados</vt:lpstr>
      <vt:lpstr>Normalização de Dados</vt:lpstr>
      <vt:lpstr>Normalização de Dados</vt:lpstr>
      <vt:lpstr>Primeira Forma Normal</vt:lpstr>
      <vt:lpstr>Normalização de Dados</vt:lpstr>
      <vt:lpstr>Normalização de Dados</vt:lpstr>
      <vt:lpstr>Normalização de Dados</vt:lpstr>
      <vt:lpstr>Normalização de Dados</vt:lpstr>
      <vt:lpstr>Segunda Forma Normal</vt:lpstr>
      <vt:lpstr>Normalização de Dados</vt:lpstr>
      <vt:lpstr>Normalização de Dados</vt:lpstr>
      <vt:lpstr>Normalização de Dados</vt:lpstr>
      <vt:lpstr>Normalização de Dados</vt:lpstr>
      <vt:lpstr>Terceira Forma Normal</vt:lpstr>
      <vt:lpstr>Normalização de Dados</vt:lpstr>
      <vt:lpstr>Normalização de Dados</vt:lpstr>
      <vt:lpstr>ETEC Jardim Ângela Banco de Dados I</vt:lpstr>
      <vt:lpstr>Modelo Lógico</vt:lpstr>
      <vt:lpstr>Modelo Lógico</vt:lpstr>
      <vt:lpstr>Mapeando Modelo Conceitual para Modelo Lógico</vt:lpstr>
      <vt:lpstr>Mapeando Modelo Conceitual para Modelo Lógico</vt:lpstr>
      <vt:lpstr>Mapeando Modelo Conceitual para Modelo Lógico</vt:lpstr>
      <vt:lpstr>Mapeando Modelo Conceitual para Modelo Lógico</vt:lpstr>
      <vt:lpstr>Mapeando Modelo Conceitual para Modelo Lógico</vt:lpstr>
      <vt:lpstr>Mapeando Modelo Conceitual para Modelo Lógico</vt:lpstr>
      <vt:lpstr>Dicionário de Dados</vt:lpstr>
      <vt:lpstr>Dicionário de Dados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ETEC Jardim Ângela Programação e Algoritmos</dc:title>
  <dc:creator>Alex Sandro</dc:creator>
  <cp:lastModifiedBy>ALEX SANDRO SOARES DE LEMOS</cp:lastModifiedBy>
  <cp:revision>115</cp:revision>
  <dcterms:created xsi:type="dcterms:W3CDTF">2018-07-17T23:00:52Z</dcterms:created>
  <dcterms:modified xsi:type="dcterms:W3CDTF">2020-02-10T23:57:04Z</dcterms:modified>
</cp:coreProperties>
</file>