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6/13/2017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6/13/2017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rofessordouglasfilho.github.io/aulasetutoriais/tutoriais/saxsampl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java_xml/java_dom_parse_document.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rofessordouglasfilho.github.io/aulasetutoriais/tutoriais/xtreamsampl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rofessordouglasfilho.github.io/aulasetutoriais/tutoriais/webxml.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rofessordouglasfilho.github.io/aulasetutoriais/tutoriais/frontconsumer.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hyperlink" Target="http://www.vogella.com/tutorials/JAXB/article.html" TargetMode="External"/><Relationship Id="rId2" Type="http://schemas.openxmlformats.org/officeDocument/2006/relationships/hyperlink" Target="https://github.com/professordouglasfilho/aulasetutoriais/tree/master/tutoriais/webservice_soap/webservicesoa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57070" y="2630659"/>
            <a:ext cx="4443845" cy="1846659"/>
          </a:xfrm>
          <a:prstGeom prst="rect">
            <a:avLst/>
          </a:prstGeom>
          <a:noFill/>
          <a:effectLst>
            <a:glow rad="228600">
              <a:schemeClr val="accent5">
                <a:satMod val="175000"/>
                <a:alpha val="40000"/>
              </a:schemeClr>
            </a:glow>
            <a:reflection blurRad="6350" stA="50000" endA="300" endPos="55500" dist="101600" dir="5400000" sy="-100000" algn="bl" rotWithShape="0"/>
          </a:effectLst>
          <a:scene3d>
            <a:camera prst="orthographicFront"/>
            <a:lightRig rig="freezing" dir="t"/>
          </a:scene3d>
          <a:sp3d prstMaterial="dkEdge">
            <a:bevelT/>
          </a:sp3d>
        </p:spPr>
        <p:txBody>
          <a:bodyPr wrap="none" rtlCol="0">
            <a:spAutoFit/>
          </a:bodyPr>
          <a:lstStyle/>
          <a:p>
            <a:pPr algn="ctr"/>
            <a:r>
              <a:rPr lang="pt-BR" sz="9600" dirty="0">
                <a:latin typeface="Ubuntu" panose="020B0504030602030204" pitchFamily="34" charset="0"/>
              </a:rPr>
              <a:t>Fuctura</a:t>
            </a:r>
          </a:p>
          <a:p>
            <a:pPr algn="ctr"/>
            <a:r>
              <a:rPr lang="pt-BR" dirty="0">
                <a:latin typeface="Ubuntu" panose="020B0504030602030204" pitchFamily="34" charset="0"/>
              </a:rPr>
              <a:t>Escola de Software Livre</a:t>
            </a:r>
          </a:p>
        </p:txBody>
      </p:sp>
      <p:sp>
        <p:nvSpPr>
          <p:cNvPr id="2" name="TextBox 1"/>
          <p:cNvSpPr txBox="1"/>
          <p:nvPr/>
        </p:nvSpPr>
        <p:spPr>
          <a:xfrm>
            <a:off x="8678992" y="6308034"/>
            <a:ext cx="3342809" cy="369332"/>
          </a:xfrm>
          <a:prstGeom prst="rect">
            <a:avLst/>
          </a:prstGeom>
          <a:noFill/>
        </p:spPr>
        <p:txBody>
          <a:bodyPr wrap="square" rtlCol="0">
            <a:spAutoFit/>
          </a:bodyPr>
          <a:lstStyle/>
          <a:p>
            <a:pPr algn="ctr"/>
            <a:r>
              <a:rPr lang="en-US" dirty="0">
                <a:latin typeface="Ubuntu" panose="020B0504030602030204" pitchFamily="34" charset="0"/>
              </a:rPr>
              <a:t>Professor Douglas Fernandes</a:t>
            </a:r>
            <a:endParaRPr lang="pt-BR" dirty="0">
              <a:latin typeface="Ubuntu" panose="020B0504030602030204" pitchFamily="34" charset="0"/>
            </a:endParaRPr>
          </a:p>
        </p:txBody>
      </p:sp>
    </p:spTree>
    <p:extLst>
      <p:ext uri="{BB962C8B-B14F-4D97-AF65-F5344CB8AC3E}">
        <p14:creationId xmlns:p14="http://schemas.microsoft.com/office/powerpoint/2010/main" val="1190817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Ubuntu" panose="020B0504030602030204" pitchFamily="34" charset="0"/>
              </a:rPr>
              <a:t>SAX e dom</a:t>
            </a:r>
          </a:p>
        </p:txBody>
      </p:sp>
      <p:sp>
        <p:nvSpPr>
          <p:cNvPr id="4" name="TextBox 3"/>
          <p:cNvSpPr txBox="1"/>
          <p:nvPr/>
        </p:nvSpPr>
        <p:spPr>
          <a:xfrm>
            <a:off x="685801" y="2544417"/>
            <a:ext cx="10843590" cy="646331"/>
          </a:xfrm>
          <a:prstGeom prst="rect">
            <a:avLst/>
          </a:prstGeom>
          <a:noFill/>
        </p:spPr>
        <p:txBody>
          <a:bodyPr wrap="square" rtlCol="0">
            <a:spAutoFit/>
          </a:bodyPr>
          <a:lstStyle/>
          <a:p>
            <a:r>
              <a:rPr lang="pt-BR" dirty="0">
                <a:latin typeface="Ubuntu" panose="020B0504030602030204" pitchFamily="34" charset="0"/>
              </a:rPr>
              <a:t>Para trabalhar com xml em java é bastante simples e temos várias ferramentas no mercado que podem nos ajudar com isso. Destas ferramentas, podemos destacar duas que funcionam como base</a:t>
            </a:r>
            <a:r>
              <a:rPr lang="en-US" dirty="0">
                <a:latin typeface="Ubuntu" panose="020B0504030602030204" pitchFamily="34" charset="0"/>
              </a:rPr>
              <a:t>:</a:t>
            </a:r>
            <a:endParaRPr lang="pt-BR" dirty="0">
              <a:latin typeface="Ubuntu" panose="020B0504030602030204" pitchFamily="34" charset="0"/>
            </a:endParaRPr>
          </a:p>
        </p:txBody>
      </p:sp>
      <p:sp>
        <p:nvSpPr>
          <p:cNvPr id="5" name="TextBox 4"/>
          <p:cNvSpPr txBox="1"/>
          <p:nvPr/>
        </p:nvSpPr>
        <p:spPr>
          <a:xfrm>
            <a:off x="874642" y="4134678"/>
            <a:ext cx="10654749" cy="830997"/>
          </a:xfrm>
          <a:prstGeom prst="rect">
            <a:avLst/>
          </a:prstGeom>
          <a:noFill/>
        </p:spPr>
        <p:txBody>
          <a:bodyPr wrap="square" rtlCol="0">
            <a:spAutoFit/>
          </a:bodyPr>
          <a:lstStyle/>
          <a:p>
            <a:pPr algn="ctr"/>
            <a:r>
              <a:rPr lang="en-US" sz="2400" b="1" dirty="0">
                <a:latin typeface="Ubuntu" panose="020B0504030602030204" pitchFamily="34" charset="0"/>
              </a:rPr>
              <a:t>SAX</a:t>
            </a:r>
            <a:r>
              <a:rPr lang="en-US" sz="2400" dirty="0">
                <a:latin typeface="Ubuntu" panose="020B0504030602030204" pitchFamily="34" charset="0"/>
              </a:rPr>
              <a:t> – Simple API for XML</a:t>
            </a:r>
          </a:p>
          <a:p>
            <a:pPr algn="ctr"/>
            <a:r>
              <a:rPr lang="en-US" sz="2400" b="1" dirty="0">
                <a:latin typeface="Ubuntu" panose="020B0504030602030204" pitchFamily="34" charset="0"/>
              </a:rPr>
              <a:t>DOM</a:t>
            </a:r>
            <a:r>
              <a:rPr lang="en-US" sz="2400" dirty="0">
                <a:latin typeface="Ubuntu" panose="020B0504030602030204" pitchFamily="34" charset="0"/>
              </a:rPr>
              <a:t> – Document Object Model</a:t>
            </a:r>
            <a:endParaRPr lang="pt-BR" sz="2400" dirty="0">
              <a:latin typeface="Ubuntu" panose="020B0504030602030204" pitchFamily="34" charset="0"/>
            </a:endParaRPr>
          </a:p>
        </p:txBody>
      </p:sp>
    </p:spTree>
    <p:extLst>
      <p:ext uri="{BB962C8B-B14F-4D97-AF65-F5344CB8AC3E}">
        <p14:creationId xmlns:p14="http://schemas.microsoft.com/office/powerpoint/2010/main" val="39435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Ubuntu" panose="020B0504030602030204" pitchFamily="34" charset="0"/>
              </a:rPr>
              <a:t>Sax – simple </a:t>
            </a:r>
            <a:r>
              <a:rPr lang="en-US" dirty="0" err="1">
                <a:latin typeface="Ubuntu" panose="020B0504030602030204" pitchFamily="34" charset="0"/>
              </a:rPr>
              <a:t>api</a:t>
            </a:r>
            <a:r>
              <a:rPr lang="en-US" dirty="0">
                <a:latin typeface="Ubuntu" panose="020B0504030602030204" pitchFamily="34" charset="0"/>
              </a:rPr>
              <a:t> for xml</a:t>
            </a:r>
            <a:endParaRPr lang="pt-BR" dirty="0">
              <a:latin typeface="Ubuntu" panose="020B0504030602030204" pitchFamily="34" charset="0"/>
            </a:endParaRPr>
          </a:p>
        </p:txBody>
      </p:sp>
      <p:sp>
        <p:nvSpPr>
          <p:cNvPr id="5" name="TextBox 4"/>
          <p:cNvSpPr txBox="1"/>
          <p:nvPr/>
        </p:nvSpPr>
        <p:spPr>
          <a:xfrm>
            <a:off x="1113183" y="1840580"/>
            <a:ext cx="9704043" cy="830997"/>
          </a:xfrm>
          <a:prstGeom prst="rect">
            <a:avLst/>
          </a:prstGeom>
          <a:noFill/>
        </p:spPr>
        <p:txBody>
          <a:bodyPr wrap="square" rtlCol="0">
            <a:spAutoFit/>
          </a:bodyPr>
          <a:lstStyle/>
          <a:p>
            <a:r>
              <a:rPr lang="en-US" sz="2400" dirty="0">
                <a:latin typeface="Ubuntu" panose="020B0504030602030204" pitchFamily="34" charset="0"/>
              </a:rPr>
              <a:t>Essa API </a:t>
            </a:r>
            <a:r>
              <a:rPr lang="pt-BR" sz="2400" dirty="0">
                <a:latin typeface="Ubuntu" panose="020B0504030602030204" pitchFamily="34" charset="0"/>
              </a:rPr>
              <a:t>é usada com Java para interpretar um arquivo XML em forma de eventos. Observe o exemplo a seguir</a:t>
            </a:r>
            <a:r>
              <a:rPr lang="en-US" sz="2400" dirty="0">
                <a:latin typeface="Ubuntu" panose="020B0504030602030204" pitchFamily="34" charset="0"/>
              </a:rPr>
              <a:t>:</a:t>
            </a:r>
            <a:endParaRPr lang="pt-BR" sz="2400" dirty="0">
              <a:latin typeface="Ubuntu" panose="020B0504030602030204" pitchFamily="34" charset="0"/>
            </a:endParaRPr>
          </a:p>
        </p:txBody>
      </p:sp>
      <p:pic>
        <p:nvPicPr>
          <p:cNvPr id="1026" name="Picture 2" descr="Documento XML e eventos disparados pelo SA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886" y="2671577"/>
            <a:ext cx="11872157" cy="403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09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626" y="516835"/>
            <a:ext cx="10641496" cy="2308324"/>
          </a:xfrm>
          <a:prstGeom prst="rect">
            <a:avLst/>
          </a:prstGeom>
          <a:noFill/>
        </p:spPr>
        <p:txBody>
          <a:bodyPr wrap="square" rtlCol="0">
            <a:spAutoFit/>
          </a:bodyPr>
          <a:lstStyle/>
          <a:p>
            <a:r>
              <a:rPr lang="en-US" sz="2400" dirty="0">
                <a:latin typeface="Ubuntu" panose="020B0504030602030204" pitchFamily="34" charset="0"/>
              </a:rPr>
              <a:t>Com base </a:t>
            </a:r>
            <a:r>
              <a:rPr lang="en-US" sz="2400" dirty="0" err="1">
                <a:latin typeface="Ubuntu" panose="020B0504030602030204" pitchFamily="34" charset="0"/>
              </a:rPr>
              <a:t>nestes</a:t>
            </a:r>
            <a:r>
              <a:rPr lang="en-US" sz="2400" dirty="0">
                <a:latin typeface="Ubuntu" panose="020B0504030602030204" pitchFamily="34" charset="0"/>
              </a:rPr>
              <a:t> </a:t>
            </a:r>
            <a:r>
              <a:rPr lang="en-US" sz="2400" dirty="0" err="1">
                <a:latin typeface="Ubuntu" panose="020B0504030602030204" pitchFamily="34" charset="0"/>
              </a:rPr>
              <a:t>eventos</a:t>
            </a:r>
            <a:r>
              <a:rPr lang="en-US" sz="2400" dirty="0">
                <a:latin typeface="Ubuntu" panose="020B0504030602030204" pitchFamily="34" charset="0"/>
              </a:rPr>
              <a:t>, </a:t>
            </a:r>
            <a:r>
              <a:rPr lang="pt-BR" sz="2400" dirty="0">
                <a:latin typeface="Ubuntu" panose="020B0504030602030204" pitchFamily="34" charset="0"/>
              </a:rPr>
              <a:t>é possível definir um “handler” que fará a leitura do arquivo e irá “parsear” ele para atributos de uma classe que desejarmos.</a:t>
            </a:r>
          </a:p>
          <a:p>
            <a:endParaRPr lang="pt-BR" sz="2400" dirty="0">
              <a:latin typeface="Ubuntu" panose="020B0504030602030204" pitchFamily="34" charset="0"/>
            </a:endParaRPr>
          </a:p>
          <a:p>
            <a:r>
              <a:rPr lang="pt-BR" sz="2400" dirty="0">
                <a:latin typeface="Ubuntu" panose="020B0504030602030204" pitchFamily="34" charset="0"/>
              </a:rPr>
              <a:t>Para isso, devemos, primeiro, criar uma classe que funcione como escopo do arquivo XML, isto é, seu nome e seus campos serão reflexo da estrutura do arquivo XML (tome, como exemplo, o arquivo do slide anterior).</a:t>
            </a:r>
          </a:p>
        </p:txBody>
      </p:sp>
      <p:sp>
        <p:nvSpPr>
          <p:cNvPr id="6" name="TextBox 5"/>
          <p:cNvSpPr txBox="1"/>
          <p:nvPr/>
        </p:nvSpPr>
        <p:spPr>
          <a:xfrm>
            <a:off x="1007164" y="4651513"/>
            <a:ext cx="10137913" cy="461665"/>
          </a:xfrm>
          <a:prstGeom prst="rect">
            <a:avLst/>
          </a:prstGeom>
          <a:noFill/>
        </p:spPr>
        <p:txBody>
          <a:bodyPr wrap="square" rtlCol="0">
            <a:spAutoFit/>
          </a:bodyPr>
          <a:lstStyle/>
          <a:p>
            <a:pPr algn="ctr"/>
            <a:r>
              <a:rPr lang="en-US" sz="2400" dirty="0" err="1">
                <a:latin typeface="Ubuntu" panose="020B0504030602030204" pitchFamily="34" charset="0"/>
              </a:rPr>
              <a:t>Acompanhe</a:t>
            </a:r>
            <a:r>
              <a:rPr lang="en-US" sz="2400" dirty="0">
                <a:latin typeface="Ubuntu" panose="020B0504030602030204" pitchFamily="34" charset="0"/>
              </a:rPr>
              <a:t> o </a:t>
            </a:r>
            <a:r>
              <a:rPr lang="en-US" sz="2400" dirty="0" err="1">
                <a:latin typeface="Ubuntu" panose="020B0504030602030204" pitchFamily="34" charset="0"/>
              </a:rPr>
              <a:t>projeto</a:t>
            </a:r>
            <a:r>
              <a:rPr lang="en-US" sz="2400" dirty="0">
                <a:latin typeface="Ubuntu" panose="020B0504030602030204" pitchFamily="34" charset="0"/>
              </a:rPr>
              <a:t> </a:t>
            </a:r>
            <a:r>
              <a:rPr lang="en-US" sz="2400" dirty="0" err="1">
                <a:latin typeface="Ubuntu" panose="020B0504030602030204" pitchFamily="34" charset="0"/>
                <a:hlinkClick r:id="rId2"/>
              </a:rPr>
              <a:t>saxproj</a:t>
            </a:r>
            <a:r>
              <a:rPr lang="en-US" sz="2400" dirty="0">
                <a:latin typeface="Ubuntu" panose="020B0504030602030204" pitchFamily="34" charset="0"/>
              </a:rPr>
              <a:t> e </a:t>
            </a:r>
            <a:r>
              <a:rPr lang="en-US" sz="2400" dirty="0" err="1">
                <a:latin typeface="Ubuntu" panose="020B0504030602030204" pitchFamily="34" charset="0"/>
              </a:rPr>
              <a:t>veja</a:t>
            </a:r>
            <a:r>
              <a:rPr lang="en-US" sz="2400" dirty="0">
                <a:latin typeface="Ubuntu" panose="020B0504030602030204" pitchFamily="34" charset="0"/>
              </a:rPr>
              <a:t> </a:t>
            </a:r>
            <a:r>
              <a:rPr lang="en-US" sz="2400" dirty="0" err="1">
                <a:latin typeface="Ubuntu" panose="020B0504030602030204" pitchFamily="34" charset="0"/>
              </a:rPr>
              <a:t>como</a:t>
            </a:r>
            <a:r>
              <a:rPr lang="en-US" sz="2400" dirty="0">
                <a:latin typeface="Ubuntu" panose="020B0504030602030204" pitchFamily="34" charset="0"/>
              </a:rPr>
              <a:t> </a:t>
            </a:r>
            <a:r>
              <a:rPr lang="en-US" sz="2400" dirty="0" err="1">
                <a:latin typeface="Ubuntu" panose="020B0504030602030204" pitchFamily="34" charset="0"/>
              </a:rPr>
              <a:t>ficou</a:t>
            </a:r>
            <a:r>
              <a:rPr lang="en-US" sz="2400" dirty="0">
                <a:latin typeface="Ubuntu" panose="020B0504030602030204" pitchFamily="34" charset="0"/>
              </a:rPr>
              <a:t> a </a:t>
            </a:r>
            <a:r>
              <a:rPr lang="en-US" sz="2400" dirty="0" err="1">
                <a:latin typeface="Ubuntu" panose="020B0504030602030204" pitchFamily="34" charset="0"/>
              </a:rPr>
              <a:t>solu</a:t>
            </a:r>
            <a:r>
              <a:rPr lang="pt-BR" sz="2400" dirty="0">
                <a:latin typeface="Ubuntu" panose="020B0504030602030204" pitchFamily="34" charset="0"/>
              </a:rPr>
              <a:t>ção.</a:t>
            </a:r>
          </a:p>
        </p:txBody>
      </p:sp>
    </p:spTree>
    <p:extLst>
      <p:ext uri="{BB962C8B-B14F-4D97-AF65-F5344CB8AC3E}">
        <p14:creationId xmlns:p14="http://schemas.microsoft.com/office/powerpoint/2010/main" val="295610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36104"/>
          </a:xfrm>
        </p:spPr>
        <p:txBody>
          <a:bodyPr>
            <a:noAutofit/>
          </a:bodyPr>
          <a:lstStyle/>
          <a:p>
            <a:r>
              <a:rPr lang="pt-BR" dirty="0">
                <a:latin typeface="Ubuntu" panose="020B0504030602030204" pitchFamily="34" charset="0"/>
              </a:rPr>
              <a:t>Dom – document object model</a:t>
            </a:r>
          </a:p>
        </p:txBody>
      </p:sp>
      <p:sp>
        <p:nvSpPr>
          <p:cNvPr id="4" name="TextBox 3"/>
          <p:cNvSpPr txBox="1"/>
          <p:nvPr/>
        </p:nvSpPr>
        <p:spPr>
          <a:xfrm>
            <a:off x="1351722" y="1457739"/>
            <a:ext cx="9465504" cy="3416320"/>
          </a:xfrm>
          <a:prstGeom prst="rect">
            <a:avLst/>
          </a:prstGeom>
          <a:noFill/>
        </p:spPr>
        <p:txBody>
          <a:bodyPr wrap="square" rtlCol="0">
            <a:spAutoFit/>
          </a:bodyPr>
          <a:lstStyle/>
          <a:p>
            <a:r>
              <a:rPr lang="pt-BR" sz="2400" dirty="0">
                <a:latin typeface="Ubuntu" panose="020B0504030602030204" pitchFamily="34" charset="0"/>
              </a:rPr>
              <a:t>Essa API se baseia no arquivo como documento (da mesma forma como é feito com HTML), assim, é criado um objeto a partir da estrutura do arquivo. Nessa API, a hierarquia de dados é mais visível devido a sua relação ser externalizada em forma de objetos como Document, NodeList, Node, Element e Attribute.</a:t>
            </a:r>
          </a:p>
          <a:p>
            <a:endParaRPr lang="pt-BR" sz="2400" dirty="0">
              <a:latin typeface="Ubuntu" panose="020B0504030602030204" pitchFamily="34" charset="0"/>
            </a:endParaRPr>
          </a:p>
          <a:p>
            <a:r>
              <a:rPr lang="pt-BR" sz="2400" dirty="0">
                <a:latin typeface="Ubuntu" panose="020B0504030602030204" pitchFamily="34" charset="0"/>
              </a:rPr>
              <a:t>Mas, por trás dos panos, há uso de SAX.</a:t>
            </a:r>
          </a:p>
          <a:p>
            <a:endParaRPr lang="pt-BR" sz="2400" dirty="0">
              <a:latin typeface="Ubuntu" panose="020B0504030602030204" pitchFamily="34" charset="0"/>
            </a:endParaRPr>
          </a:p>
          <a:p>
            <a:pPr algn="ctr"/>
            <a:r>
              <a:rPr lang="pt-BR" sz="2400" dirty="0">
                <a:latin typeface="Ubuntu" panose="020B0504030602030204" pitchFamily="34" charset="0"/>
              </a:rPr>
              <a:t>Dá uma olhada </a:t>
            </a:r>
            <a:r>
              <a:rPr lang="pt-BR" sz="2400" dirty="0">
                <a:latin typeface="Ubuntu" panose="020B0504030602030204" pitchFamily="34" charset="0"/>
                <a:hlinkClick r:id="rId2"/>
              </a:rPr>
              <a:t>aqui</a:t>
            </a:r>
            <a:r>
              <a:rPr lang="pt-BR" sz="2400" dirty="0">
                <a:latin typeface="Ubuntu" panose="020B0504030602030204" pitchFamily="34" charset="0"/>
              </a:rPr>
              <a:t> pra ver como funciona</a:t>
            </a:r>
            <a:r>
              <a:rPr lang="en-US" sz="2400" dirty="0">
                <a:latin typeface="Ubuntu" panose="020B0504030602030204" pitchFamily="34" charset="0"/>
              </a:rPr>
              <a:t>.</a:t>
            </a:r>
          </a:p>
        </p:txBody>
      </p:sp>
    </p:spTree>
    <p:extLst>
      <p:ext uri="{BB962C8B-B14F-4D97-AF65-F5344CB8AC3E}">
        <p14:creationId xmlns:p14="http://schemas.microsoft.com/office/powerpoint/2010/main" val="364847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09600"/>
          </a:xfrm>
        </p:spPr>
        <p:txBody>
          <a:bodyPr>
            <a:noAutofit/>
          </a:bodyPr>
          <a:lstStyle/>
          <a:p>
            <a:r>
              <a:rPr lang="en-US" dirty="0">
                <a:latin typeface="Ubuntu" panose="020B0504030602030204" pitchFamily="34" charset="0"/>
              </a:rPr>
              <a:t>API </a:t>
            </a:r>
            <a:r>
              <a:rPr lang="en-US" dirty="0" err="1">
                <a:latin typeface="Ubuntu" panose="020B0504030602030204" pitchFamily="34" charset="0"/>
              </a:rPr>
              <a:t>XStream</a:t>
            </a:r>
            <a:endParaRPr lang="pt-BR" dirty="0">
              <a:latin typeface="Ubuntu" panose="020B0504030602030204" pitchFamily="34" charset="0"/>
            </a:endParaRPr>
          </a:p>
        </p:txBody>
      </p:sp>
      <p:sp>
        <p:nvSpPr>
          <p:cNvPr id="4" name="TextBox 3"/>
          <p:cNvSpPr txBox="1"/>
          <p:nvPr/>
        </p:nvSpPr>
        <p:spPr>
          <a:xfrm>
            <a:off x="685801" y="1802296"/>
            <a:ext cx="10883347" cy="2308324"/>
          </a:xfrm>
          <a:prstGeom prst="rect">
            <a:avLst/>
          </a:prstGeom>
          <a:noFill/>
        </p:spPr>
        <p:txBody>
          <a:bodyPr wrap="square" rtlCol="0">
            <a:spAutoFit/>
          </a:bodyPr>
          <a:lstStyle/>
          <a:p>
            <a:r>
              <a:rPr lang="en-US" sz="2400" dirty="0">
                <a:latin typeface="Ubuntu" panose="020B0504030602030204" pitchFamily="34" charset="0"/>
              </a:rPr>
              <a:t>Com </a:t>
            </a:r>
            <a:r>
              <a:rPr lang="en-US" sz="2400" dirty="0" err="1">
                <a:latin typeface="Ubuntu" panose="020B0504030602030204" pitchFamily="34" charset="0"/>
              </a:rPr>
              <a:t>essa</a:t>
            </a:r>
            <a:r>
              <a:rPr lang="en-US" sz="2400" dirty="0">
                <a:latin typeface="Ubuntu" panose="020B0504030602030204" pitchFamily="34" charset="0"/>
              </a:rPr>
              <a:t> API </a:t>
            </a:r>
            <a:r>
              <a:rPr lang="pt-BR" sz="2400" dirty="0">
                <a:latin typeface="Ubuntu" panose="020B0504030602030204" pitchFamily="34" charset="0"/>
              </a:rPr>
              <a:t>é possível converter XML diretamente em um objeto java e o contrário também usando apenas algumas anotações. Isso porque essa API trata a evolução das API’s SAX e DOM com maturidade e orientação voltada a objetos escritos em Java.</a:t>
            </a:r>
          </a:p>
          <a:p>
            <a:endParaRPr lang="pt-BR" sz="2400" dirty="0">
              <a:latin typeface="Ubuntu" panose="020B0504030602030204" pitchFamily="34" charset="0"/>
            </a:endParaRPr>
          </a:p>
          <a:p>
            <a:pPr algn="ctr"/>
            <a:r>
              <a:rPr lang="pt-BR" sz="2400" dirty="0">
                <a:latin typeface="Ubuntu" panose="020B0504030602030204" pitchFamily="34" charset="0"/>
              </a:rPr>
              <a:t>Veja seu uso no projeto </a:t>
            </a:r>
            <a:r>
              <a:rPr lang="pt-BR" sz="2400" dirty="0">
                <a:latin typeface="Ubuntu" panose="020B0504030602030204" pitchFamily="34" charset="0"/>
                <a:hlinkClick r:id="rId2"/>
              </a:rPr>
              <a:t>xstreamproj</a:t>
            </a:r>
            <a:endParaRPr lang="pt-BR" sz="2400" dirty="0">
              <a:latin typeface="Ubuntu" panose="020B0504030602030204" pitchFamily="34" charset="0"/>
            </a:endParaRPr>
          </a:p>
        </p:txBody>
      </p:sp>
    </p:spTree>
    <p:extLst>
      <p:ext uri="{BB962C8B-B14F-4D97-AF65-F5344CB8AC3E}">
        <p14:creationId xmlns:p14="http://schemas.microsoft.com/office/powerpoint/2010/main" val="198490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latin typeface="Ubuntu" panose="020B0504030602030204" pitchFamily="34" charset="0"/>
              </a:rPr>
              <a:t>Expondo um xml com xstream</a:t>
            </a:r>
          </a:p>
        </p:txBody>
      </p:sp>
      <p:sp>
        <p:nvSpPr>
          <p:cNvPr id="5" name="TextBox 4"/>
          <p:cNvSpPr txBox="1"/>
          <p:nvPr/>
        </p:nvSpPr>
        <p:spPr>
          <a:xfrm>
            <a:off x="1524000" y="2756452"/>
            <a:ext cx="9293226" cy="1938992"/>
          </a:xfrm>
          <a:prstGeom prst="rect">
            <a:avLst/>
          </a:prstGeom>
          <a:noFill/>
        </p:spPr>
        <p:txBody>
          <a:bodyPr wrap="square" rtlCol="0">
            <a:spAutoFit/>
          </a:bodyPr>
          <a:lstStyle/>
          <a:p>
            <a:r>
              <a:rPr lang="pt-BR" sz="2400" dirty="0">
                <a:latin typeface="Ubuntu" panose="020B0504030602030204" pitchFamily="34" charset="0"/>
              </a:rPr>
              <a:t>Com a API Xstream podemos acessar informações em um banco de dados, por exemplo, e disponibilizar através de requisições com urls personalizadas.</a:t>
            </a:r>
          </a:p>
          <a:p>
            <a:endParaRPr lang="pt-BR" sz="2400" dirty="0">
              <a:latin typeface="Ubuntu" panose="020B0504030602030204" pitchFamily="34" charset="0"/>
            </a:endParaRPr>
          </a:p>
          <a:p>
            <a:pPr algn="ctr"/>
            <a:r>
              <a:rPr lang="pt-BR" sz="2400" dirty="0">
                <a:latin typeface="Ubuntu" panose="020B0504030602030204" pitchFamily="34" charset="0"/>
              </a:rPr>
              <a:t>Dá uma olhada neste tutorial </a:t>
            </a:r>
            <a:r>
              <a:rPr lang="pt-BR" sz="2400" dirty="0">
                <a:latin typeface="Ubuntu" panose="020B0504030602030204" pitchFamily="34" charset="0"/>
                <a:hlinkClick r:id="rId2"/>
              </a:rPr>
              <a:t>webxml</a:t>
            </a:r>
            <a:endParaRPr lang="pt-BR" sz="2400" dirty="0">
              <a:latin typeface="Ubuntu" panose="020B0504030602030204" pitchFamily="34" charset="0"/>
            </a:endParaRPr>
          </a:p>
        </p:txBody>
      </p:sp>
    </p:spTree>
    <p:extLst>
      <p:ext uri="{BB962C8B-B14F-4D97-AF65-F5344CB8AC3E}">
        <p14:creationId xmlns:p14="http://schemas.microsoft.com/office/powerpoint/2010/main" val="34550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Consumindo um serviço xml em sua página</a:t>
            </a:r>
          </a:p>
        </p:txBody>
      </p:sp>
      <p:sp>
        <p:nvSpPr>
          <p:cNvPr id="4" name="TextBox 3"/>
          <p:cNvSpPr txBox="1"/>
          <p:nvPr/>
        </p:nvSpPr>
        <p:spPr>
          <a:xfrm>
            <a:off x="1060174" y="2663687"/>
            <a:ext cx="9978887" cy="1938992"/>
          </a:xfrm>
          <a:prstGeom prst="rect">
            <a:avLst/>
          </a:prstGeom>
          <a:noFill/>
        </p:spPr>
        <p:txBody>
          <a:bodyPr wrap="square" rtlCol="0">
            <a:spAutoFit/>
          </a:bodyPr>
          <a:lstStyle/>
          <a:p>
            <a:r>
              <a:rPr lang="pt-BR" sz="2400" dirty="0">
                <a:latin typeface="Ubuntu" panose="020B0504030602030204" pitchFamily="34" charset="0"/>
              </a:rPr>
              <a:t>Nesse tutorial você pode ver como fazer uma webpage simples com html, css, javascript e jquery para consumir o XML disponibilizado por sua aplicação.</a:t>
            </a:r>
          </a:p>
          <a:p>
            <a:endParaRPr lang="pt-BR" sz="2400" dirty="0">
              <a:latin typeface="Ubuntu" panose="020B0504030602030204" pitchFamily="34" charset="0"/>
            </a:endParaRPr>
          </a:p>
          <a:p>
            <a:pPr algn="ctr"/>
            <a:r>
              <a:rPr lang="pt-BR" sz="2400" dirty="0">
                <a:latin typeface="Ubuntu" panose="020B0504030602030204" pitchFamily="34" charset="0"/>
              </a:rPr>
              <a:t>Olha aqui em </a:t>
            </a:r>
            <a:r>
              <a:rPr lang="pt-BR" sz="2400" dirty="0">
                <a:latin typeface="Ubuntu" panose="020B0504030602030204" pitchFamily="34" charset="0"/>
                <a:hlinkClick r:id="rId2"/>
              </a:rPr>
              <a:t>frontconsumer</a:t>
            </a:r>
            <a:endParaRPr lang="pt-BR" sz="2400" dirty="0">
              <a:latin typeface="Ubuntu" panose="020B0504030602030204" pitchFamily="34" charset="0"/>
            </a:endParaRPr>
          </a:p>
        </p:txBody>
      </p:sp>
    </p:spTree>
    <p:extLst>
      <p:ext uri="{BB962C8B-B14F-4D97-AF65-F5344CB8AC3E}">
        <p14:creationId xmlns:p14="http://schemas.microsoft.com/office/powerpoint/2010/main" val="2030455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Ubuntu" panose="020B0504030602030204" pitchFamily="34" charset="0"/>
              </a:rPr>
              <a:t>WEbservices</a:t>
            </a:r>
          </a:p>
        </p:txBody>
      </p:sp>
      <p:sp>
        <p:nvSpPr>
          <p:cNvPr id="4" name="TextBox 3"/>
          <p:cNvSpPr txBox="1"/>
          <p:nvPr/>
        </p:nvSpPr>
        <p:spPr>
          <a:xfrm>
            <a:off x="1404730" y="2345635"/>
            <a:ext cx="9412496" cy="1938992"/>
          </a:xfrm>
          <a:prstGeom prst="rect">
            <a:avLst/>
          </a:prstGeom>
          <a:noFill/>
        </p:spPr>
        <p:txBody>
          <a:bodyPr wrap="square" rtlCol="0">
            <a:spAutoFit/>
          </a:bodyPr>
          <a:lstStyle/>
          <a:p>
            <a:r>
              <a:rPr lang="pt-BR" sz="2400" dirty="0">
                <a:latin typeface="Ubuntu" panose="020B0504030602030204" pitchFamily="34" charset="0"/>
              </a:rPr>
              <a:t>Até agora aprendemos como e pra que funciona um arquivo XML e como disponibiliza-lo através da API Xstream em um página da WEB, porém, ainda não temos o suficiente para que seja possível conhecer todos os serviços que podemos disponibilizar. Para isso seria necessária uma documentação.</a:t>
            </a:r>
          </a:p>
        </p:txBody>
      </p:sp>
    </p:spTree>
    <p:extLst>
      <p:ext uri="{BB962C8B-B14F-4D97-AF65-F5344CB8AC3E}">
        <p14:creationId xmlns:p14="http://schemas.microsoft.com/office/powerpoint/2010/main" val="44350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Ubuntu" panose="020B0504030602030204" pitchFamily="34" charset="0"/>
              </a:rPr>
              <a:t>Documentações</a:t>
            </a:r>
          </a:p>
        </p:txBody>
      </p:sp>
      <p:sp>
        <p:nvSpPr>
          <p:cNvPr id="4" name="TextBox 3"/>
          <p:cNvSpPr txBox="1"/>
          <p:nvPr/>
        </p:nvSpPr>
        <p:spPr>
          <a:xfrm>
            <a:off x="1192696" y="2544417"/>
            <a:ext cx="9886121" cy="1938992"/>
          </a:xfrm>
          <a:prstGeom prst="rect">
            <a:avLst/>
          </a:prstGeom>
          <a:noFill/>
        </p:spPr>
        <p:txBody>
          <a:bodyPr wrap="square" rtlCol="0">
            <a:spAutoFit/>
          </a:bodyPr>
          <a:lstStyle/>
          <a:p>
            <a:r>
              <a:rPr lang="pt-BR" sz="2400" dirty="0">
                <a:latin typeface="Ubuntu" panose="020B0504030602030204" pitchFamily="34" charset="0"/>
              </a:rPr>
              <a:t>Documentações podem ser um problema no que diz respeito a tempo e atualização. Para acabar com isso de vez e manter foco na identidade dos serviços, foi implementado SOAP (Simple Object  Access Protocol) o qual descreve, de maneira ampla, como deve funcionar um serviço e como expor ele de forma prática.</a:t>
            </a:r>
          </a:p>
        </p:txBody>
      </p:sp>
    </p:spTree>
    <p:extLst>
      <p:ext uri="{BB962C8B-B14F-4D97-AF65-F5344CB8AC3E}">
        <p14:creationId xmlns:p14="http://schemas.microsoft.com/office/powerpoint/2010/main" val="3376280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latin typeface="Ubuntu" panose="020B0504030602030204" pitchFamily="34" charset="0"/>
              </a:rPr>
              <a:t>“expor” é a palavra chave</a:t>
            </a:r>
          </a:p>
        </p:txBody>
      </p:sp>
      <p:sp>
        <p:nvSpPr>
          <p:cNvPr id="4" name="TextBox 3"/>
          <p:cNvSpPr txBox="1"/>
          <p:nvPr/>
        </p:nvSpPr>
        <p:spPr>
          <a:xfrm>
            <a:off x="1073426" y="2491409"/>
            <a:ext cx="9978887" cy="2308324"/>
          </a:xfrm>
          <a:prstGeom prst="rect">
            <a:avLst/>
          </a:prstGeom>
          <a:noFill/>
        </p:spPr>
        <p:txBody>
          <a:bodyPr wrap="square" rtlCol="0">
            <a:spAutoFit/>
          </a:bodyPr>
          <a:lstStyle/>
          <a:p>
            <a:r>
              <a:rPr lang="pt-BR" sz="2400" dirty="0">
                <a:latin typeface="Ubuntu" panose="020B0504030602030204" pitchFamily="34" charset="0"/>
              </a:rPr>
              <a:t>O segredo por trás do SOAP é que o serviço pode ser descoberto junto com todos os outros através de uma única URL, usando UDDI(</a:t>
            </a:r>
            <a:r>
              <a:rPr lang="en-US" sz="2400" dirty="0">
                <a:latin typeface="Ubuntu" panose="020B0504030602030204" pitchFamily="34" charset="0"/>
              </a:rPr>
              <a:t>Universal Description, Discovery, and Integration</a:t>
            </a:r>
            <a:r>
              <a:rPr lang="pt-BR" sz="2400" dirty="0">
                <a:latin typeface="Ubuntu" panose="020B0504030602030204" pitchFamily="34" charset="0"/>
              </a:rPr>
              <a:t> ), assim, fica mais prático manter o usuário atualizado. Além disso, é possível especificar um arquivo que serve como documentação e espelho do serviço: o arquivo no formato WSDL(Web Services Description Language)</a:t>
            </a:r>
          </a:p>
        </p:txBody>
      </p:sp>
    </p:spTree>
    <p:extLst>
      <p:ext uri="{BB962C8B-B14F-4D97-AF65-F5344CB8AC3E}">
        <p14:creationId xmlns:p14="http://schemas.microsoft.com/office/powerpoint/2010/main" val="246669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
        <p:nvSpPr>
          <p:cNvPr id="3" name="Content Placeholder 2"/>
          <p:cNvSpPr>
            <a:spLocks noGrp="1"/>
          </p:cNvSpPr>
          <p:nvPr>
            <p:ph idx="1"/>
          </p:nvPr>
        </p:nvSpPr>
        <p:spPr/>
        <p:txBody>
          <a:bodyPr/>
          <a:lstStyle/>
          <a:p>
            <a:r>
              <a:rPr lang="pt-BR" dirty="0">
                <a:latin typeface="Ubuntu" panose="020B0504030602030204" pitchFamily="34" charset="0"/>
              </a:rPr>
              <a:t>À medida que o tempo foi passado, o movimento de desenvolvimento de software foi crescendo e as mais diversas ferramentas e linguagens de programação surgiram com seus utilitários e foco. Isso foi, do ponto de vista tecnológico, uma grande vantagem , visto que temos diversas plataformas onde funcionam diferentes softwares e serviços.</a:t>
            </a:r>
          </a:p>
          <a:p>
            <a:r>
              <a:rPr lang="pt-BR" dirty="0">
                <a:latin typeface="Ubuntu" panose="020B0504030602030204" pitchFamily="34" charset="0"/>
              </a:rPr>
              <a:t>A dificuldade apareceu quando houve a necessidade de se transmitir informações entre aplicações.</a:t>
            </a:r>
          </a:p>
        </p:txBody>
      </p:sp>
    </p:spTree>
    <p:extLst>
      <p:ext uri="{BB962C8B-B14F-4D97-AF65-F5344CB8AC3E}">
        <p14:creationId xmlns:p14="http://schemas.microsoft.com/office/powerpoint/2010/main" val="343792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a:blip r:embed="rId2"/>
            <a:stretch/>
          </a:blipFill>
          <a:ln>
            <a:noFill/>
          </a:ln>
          <a:effectLst/>
        </p:spPr>
      </p:sp>
      <p:pic>
        <p:nvPicPr>
          <p:cNvPr id="102" name="Picture 101"/>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p:cNvPicPr>
            <a:picLocks noChangeAspect="1"/>
          </p:cNvPicPr>
          <p:nvPr/>
        </p:nvPicPr>
        <p:blipFill>
          <a:blip r:embed="rId4"/>
          <a:stretch>
            <a:fillRect/>
          </a:stretch>
        </p:blipFill>
        <p:spPr>
          <a:xfrm>
            <a:off x="178021" y="1534435"/>
            <a:ext cx="11790637" cy="497238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474652" y="384063"/>
            <a:ext cx="10905069" cy="689364"/>
          </a:xfrm>
        </p:spPr>
        <p:txBody>
          <a:bodyPr vert="horz" lIns="91440" tIns="45720" rIns="91440" bIns="45720" rtlCol="0" anchor="b">
            <a:normAutofit/>
          </a:bodyPr>
          <a:lstStyle/>
          <a:p>
            <a:r>
              <a:rPr lang="en-US" dirty="0" err="1">
                <a:latin typeface="Ubuntu" panose="020B0504030602030204" pitchFamily="34" charset="0"/>
              </a:rPr>
              <a:t>Exemplo</a:t>
            </a:r>
            <a:r>
              <a:rPr lang="en-US" dirty="0">
                <a:latin typeface="Ubuntu" panose="020B0504030602030204" pitchFamily="34" charset="0"/>
              </a:rPr>
              <a:t> de </a:t>
            </a:r>
            <a:r>
              <a:rPr lang="en-US" dirty="0" err="1">
                <a:latin typeface="Ubuntu" panose="020B0504030602030204" pitchFamily="34" charset="0"/>
              </a:rPr>
              <a:t>wsdl</a:t>
            </a:r>
            <a:endParaRPr lang="en-US" dirty="0">
              <a:latin typeface="Ubuntu" panose="020B0504030602030204" pitchFamily="34" charset="0"/>
            </a:endParaRPr>
          </a:p>
        </p:txBody>
      </p:sp>
    </p:spTree>
    <p:extLst>
      <p:ext uri="{BB962C8B-B14F-4D97-AF65-F5344CB8AC3E}">
        <p14:creationId xmlns:p14="http://schemas.microsoft.com/office/powerpoint/2010/main" val="116122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6598" y="396233"/>
            <a:ext cx="11444340" cy="615553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latin typeface="Ubuntu" panose="020B0504030602030204" pitchFamily="34" charset="0"/>
              </a:rPr>
              <a:t>WSDL é um a descrição em formato XML de um Web Service que utilizará SOAP / RPC como protocolo. É o acrônimo de Web Services Description Language (Linguagem de Descrição de Serviços Web).</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latin typeface="Ubuntu" panose="020B0504030602030204" pitchFamily="34" charset="0"/>
              </a:rPr>
              <a:t>RPC – Remote Procedure Calls (em português, chamada de procedimentos remotos) é um modelo que define a forma como são realizadas as chamadas a operações remotas através de web services.</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latin typeface="Ubuntu" panose="020B0504030602030204" pitchFamily="34" charset="0"/>
              </a:rPr>
              <a:t>Por meio de um WSDL você informa ao cliente como cada serviço em um end-point deve ser invocado: quais os parâmetros e tipo de dados de cada parâmetro é esperado, e qual o tipo de dado do retorno será enviado como resposta.</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latin typeface="Ubuntu" panose="020B0504030602030204" pitchFamily="34" charset="0"/>
              </a:rPr>
              <a:t>Além de descrever cada serviço (que pode ser comparado analogamente à um método a ser executado no programa servidor), também descreve como podem ser encontrados. Seus elementos básicos são:</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b="1" dirty="0">
                <a:solidFill>
                  <a:schemeClr val="bg1"/>
                </a:solidFill>
                <a:latin typeface="Ubuntu" panose="020B0504030602030204" pitchFamily="34" charset="0"/>
              </a:rPr>
              <a:t>&lt;types&gt;: </a:t>
            </a:r>
            <a:r>
              <a:rPr lang="pt-BR" altLang="pt-BR" sz="2000" dirty="0">
                <a:latin typeface="Ubuntu" panose="020B0504030602030204" pitchFamily="34" charset="0"/>
              </a:rPr>
              <a:t>aqui deverão ser descritos os tipos de dados suportados pelo serviço em questão</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b="1" dirty="0">
                <a:solidFill>
                  <a:schemeClr val="bg1"/>
                </a:solidFill>
                <a:latin typeface="Ubuntu" panose="020B0504030602030204" pitchFamily="34" charset="0"/>
              </a:rPr>
              <a:t>&lt;message&gt;: </a:t>
            </a:r>
            <a:r>
              <a:rPr lang="pt-BR" altLang="pt-BR" sz="2000" dirty="0">
                <a:latin typeface="Ubuntu" panose="020B0504030602030204" pitchFamily="34" charset="0"/>
              </a:rPr>
              <a:t>aqui devem ser especificados os padrões de entrada e saída de dados dos web services</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b="1" dirty="0">
                <a:solidFill>
                  <a:schemeClr val="bg1"/>
                </a:solidFill>
                <a:latin typeface="Ubuntu" panose="020B0504030602030204" pitchFamily="34" charset="0"/>
              </a:rPr>
              <a:t>&lt;portType&gt;: </a:t>
            </a:r>
            <a:r>
              <a:rPr lang="pt-BR" altLang="pt-BR" sz="2000" dirty="0">
                <a:latin typeface="Ubuntu" panose="020B0504030602030204" pitchFamily="34" charset="0"/>
              </a:rPr>
              <a:t>aqui devem ser descritos os agrupamentos lógicos das operações. São as operações executadas pelo web service</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b="1" dirty="0">
                <a:solidFill>
                  <a:schemeClr val="bg1"/>
                </a:solidFill>
                <a:latin typeface="Ubuntu" panose="020B0504030602030204" pitchFamily="34" charset="0"/>
              </a:rPr>
              <a:t>&lt;binding&gt;: </a:t>
            </a:r>
            <a:r>
              <a:rPr lang="pt-BR" altLang="pt-BR" sz="2000" dirty="0">
                <a:latin typeface="Ubuntu" panose="020B0504030602030204" pitchFamily="34" charset="0"/>
              </a:rPr>
              <a:t>aqui devem ser apresentados os protocolos de comunicação que os web services utilizam</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b="1" dirty="0">
                <a:solidFill>
                  <a:schemeClr val="bg1"/>
                </a:solidFill>
                <a:latin typeface="Ubuntu" panose="020B0504030602030204" pitchFamily="34" charset="0"/>
              </a:rPr>
              <a:t>&lt;operation&gt;: </a:t>
            </a:r>
            <a:r>
              <a:rPr lang="pt-BR" altLang="pt-BR" sz="2000" dirty="0">
                <a:latin typeface="Ubuntu" panose="020B0504030602030204" pitchFamily="34" charset="0"/>
              </a:rPr>
              <a:t>região que permite a especificação das assinaturas dos métodos disponibilizados</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b="1" dirty="0">
                <a:solidFill>
                  <a:schemeClr val="bg1"/>
                </a:solidFill>
                <a:latin typeface="Ubuntu" panose="020B0504030602030204" pitchFamily="34" charset="0"/>
              </a:rPr>
              <a:t>&lt;definitions&gt;: </a:t>
            </a:r>
            <a:r>
              <a:rPr lang="pt-BR" altLang="pt-BR" sz="2000" dirty="0">
                <a:latin typeface="Ubuntu" panose="020B0504030602030204" pitchFamily="34" charset="0"/>
              </a:rPr>
              <a:t>elemento padrão de todos os documentos WSDL. Permite efetuar descrições sobre schemas e namespaces </a:t>
            </a:r>
          </a:p>
        </p:txBody>
      </p:sp>
    </p:spTree>
    <p:extLst>
      <p:ext uri="{BB962C8B-B14F-4D97-AF65-F5344CB8AC3E}">
        <p14:creationId xmlns:p14="http://schemas.microsoft.com/office/powerpoint/2010/main" val="410160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upload.wikimedia.org/wikipedia/commons/thumb/5/59/SOAP.svg/220px-SOA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178" y="3579436"/>
            <a:ext cx="2885574" cy="3082318"/>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25909" y="808055"/>
            <a:ext cx="3979205" cy="1453363"/>
          </a:xfrm>
        </p:spPr>
        <p:txBody>
          <a:bodyPr vert="horz" lIns="91440" tIns="45720" rIns="91440" bIns="45720" rtlCol="0" anchor="ctr">
            <a:normAutofit/>
          </a:bodyPr>
          <a:lstStyle/>
          <a:p>
            <a:r>
              <a:rPr lang="en-US" dirty="0" err="1">
                <a:latin typeface="Ubuntu" panose="020B0504030602030204" pitchFamily="34" charset="0"/>
              </a:rPr>
              <a:t>utilização</a:t>
            </a:r>
            <a:endParaRPr lang="en-US" dirty="0">
              <a:latin typeface="Ubuntu" panose="020B0504030602030204" pitchFamily="34" charset="0"/>
            </a:endParaRPr>
          </a:p>
        </p:txBody>
      </p:sp>
      <p:sp>
        <p:nvSpPr>
          <p:cNvPr id="4" name="TextBox 3"/>
          <p:cNvSpPr txBox="1"/>
          <p:nvPr/>
        </p:nvSpPr>
        <p:spPr>
          <a:xfrm>
            <a:off x="802178" y="2261420"/>
            <a:ext cx="4002936" cy="3637935"/>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sz="2400" dirty="0">
                <a:latin typeface="Ubuntu" panose="020B0504030602030204" pitchFamily="34" charset="0"/>
              </a:rPr>
              <a:t>O WSDL serve </a:t>
            </a:r>
            <a:r>
              <a:rPr lang="en-US" sz="2400" dirty="0" err="1">
                <a:latin typeface="Ubuntu" panose="020B0504030602030204" pitchFamily="34" charset="0"/>
              </a:rPr>
              <a:t>como</a:t>
            </a:r>
            <a:r>
              <a:rPr lang="en-US" sz="2400" dirty="0">
                <a:latin typeface="Ubuntu" panose="020B0504030602030204" pitchFamily="34" charset="0"/>
              </a:rPr>
              <a:t> </a:t>
            </a:r>
            <a:r>
              <a:rPr lang="en-US" sz="2400" dirty="0" err="1">
                <a:latin typeface="Ubuntu" panose="020B0504030602030204" pitchFamily="34" charset="0"/>
              </a:rPr>
              <a:t>mapa</a:t>
            </a:r>
            <a:r>
              <a:rPr lang="en-US" sz="2400" dirty="0">
                <a:latin typeface="Ubuntu" panose="020B0504030602030204" pitchFamily="34" charset="0"/>
              </a:rPr>
              <a:t> para o </a:t>
            </a:r>
            <a:r>
              <a:rPr lang="en-US" sz="2400" dirty="0" err="1">
                <a:latin typeface="Ubuntu" panose="020B0504030602030204" pitchFamily="34" charset="0"/>
              </a:rPr>
              <a:t>servidor</a:t>
            </a:r>
            <a:r>
              <a:rPr lang="en-US" sz="2400" dirty="0">
                <a:latin typeface="Ubuntu" panose="020B0504030602030204" pitchFamily="34" charset="0"/>
              </a:rPr>
              <a:t> e </a:t>
            </a:r>
            <a:r>
              <a:rPr lang="en-US" sz="2400" dirty="0" err="1">
                <a:latin typeface="Ubuntu" panose="020B0504030602030204" pitchFamily="34" charset="0"/>
              </a:rPr>
              <a:t>seu</a:t>
            </a:r>
            <a:r>
              <a:rPr lang="en-US" sz="2400" dirty="0">
                <a:latin typeface="Ubuntu" panose="020B0504030602030204" pitchFamily="34" charset="0"/>
              </a:rPr>
              <a:t> </a:t>
            </a:r>
            <a:r>
              <a:rPr lang="en-US" sz="2400" dirty="0" err="1">
                <a:latin typeface="Ubuntu" panose="020B0504030602030204" pitchFamily="34" charset="0"/>
              </a:rPr>
              <a:t>cliente</a:t>
            </a:r>
            <a:r>
              <a:rPr lang="en-US" sz="2400" dirty="0">
                <a:latin typeface="Ubuntu" panose="020B0504030602030204" pitchFamily="34" charset="0"/>
              </a:rPr>
              <a:t>, </a:t>
            </a:r>
            <a:r>
              <a:rPr lang="en-US" sz="2400" dirty="0" err="1">
                <a:latin typeface="Ubuntu" panose="020B0504030602030204" pitchFamily="34" charset="0"/>
              </a:rPr>
              <a:t>desta</a:t>
            </a:r>
            <a:r>
              <a:rPr lang="en-US" sz="2400" dirty="0">
                <a:latin typeface="Ubuntu" panose="020B0504030602030204" pitchFamily="34" charset="0"/>
              </a:rPr>
              <a:t> forma, as </a:t>
            </a:r>
            <a:r>
              <a:rPr lang="en-US" sz="2400" dirty="0" err="1">
                <a:latin typeface="Ubuntu" panose="020B0504030602030204" pitchFamily="34" charset="0"/>
              </a:rPr>
              <a:t>mensagens</a:t>
            </a:r>
            <a:r>
              <a:rPr lang="en-US" sz="2400" dirty="0">
                <a:latin typeface="Ubuntu" panose="020B0504030602030204" pitchFamily="34" charset="0"/>
              </a:rPr>
              <a:t> </a:t>
            </a:r>
            <a:r>
              <a:rPr lang="en-US" sz="2400" dirty="0" err="1">
                <a:latin typeface="Ubuntu" panose="020B0504030602030204" pitchFamily="34" charset="0"/>
              </a:rPr>
              <a:t>são</a:t>
            </a:r>
            <a:r>
              <a:rPr lang="en-US" sz="2400" dirty="0">
                <a:latin typeface="Ubuntu" panose="020B0504030602030204" pitchFamily="34" charset="0"/>
              </a:rPr>
              <a:t> </a:t>
            </a:r>
            <a:r>
              <a:rPr lang="en-US" sz="2400" dirty="0" err="1">
                <a:latin typeface="Ubuntu" panose="020B0504030602030204" pitchFamily="34" charset="0"/>
              </a:rPr>
              <a:t>trocadas</a:t>
            </a:r>
            <a:r>
              <a:rPr lang="en-US" sz="2400" dirty="0">
                <a:latin typeface="Ubuntu" panose="020B0504030602030204" pitchFamily="34" charset="0"/>
              </a:rPr>
              <a:t> </a:t>
            </a:r>
            <a:r>
              <a:rPr lang="en-US" sz="2400" dirty="0" err="1">
                <a:latin typeface="Ubuntu" panose="020B0504030602030204" pitchFamily="34" charset="0"/>
              </a:rPr>
              <a:t>utilizando</a:t>
            </a:r>
            <a:r>
              <a:rPr lang="en-US" sz="2400" dirty="0">
                <a:latin typeface="Ubuntu" panose="020B0504030602030204" pitchFamily="34" charset="0"/>
              </a:rPr>
              <a:t> o </a:t>
            </a:r>
            <a:r>
              <a:rPr lang="en-US" sz="2400" dirty="0" err="1">
                <a:latin typeface="Ubuntu" panose="020B0504030602030204" pitchFamily="34" charset="0"/>
              </a:rPr>
              <a:t>protocolo</a:t>
            </a:r>
            <a:r>
              <a:rPr lang="en-US" sz="2400" dirty="0">
                <a:latin typeface="Ubuntu" panose="020B0504030602030204" pitchFamily="34" charset="0"/>
              </a:rPr>
              <a:t> HTTP </a:t>
            </a:r>
            <a:r>
              <a:rPr lang="en-US" sz="2400" dirty="0" err="1">
                <a:latin typeface="Ubuntu" panose="020B0504030602030204" pitchFamily="34" charset="0"/>
              </a:rPr>
              <a:t>em</a:t>
            </a:r>
            <a:r>
              <a:rPr lang="en-US" sz="2400" dirty="0">
                <a:latin typeface="Ubuntu" panose="020B0504030602030204" pitchFamily="34" charset="0"/>
              </a:rPr>
              <a:t> forma de XML (um </a:t>
            </a:r>
            <a:r>
              <a:rPr lang="en-US" sz="2400" dirty="0" err="1">
                <a:latin typeface="Ubuntu" panose="020B0504030602030204" pitchFamily="34" charset="0"/>
              </a:rPr>
              <a:t>pacote</a:t>
            </a:r>
            <a:r>
              <a:rPr lang="en-US" sz="2400" dirty="0">
                <a:latin typeface="Ubuntu" panose="020B0504030602030204" pitchFamily="34" charset="0"/>
              </a:rPr>
              <a:t> </a:t>
            </a:r>
            <a:r>
              <a:rPr lang="en-US" sz="2400" dirty="0" err="1">
                <a:latin typeface="Ubuntu" panose="020B0504030602030204" pitchFamily="34" charset="0"/>
              </a:rPr>
              <a:t>representado</a:t>
            </a:r>
            <a:r>
              <a:rPr lang="en-US" sz="2400" dirty="0">
                <a:latin typeface="Ubuntu" panose="020B0504030602030204" pitchFamily="34" charset="0"/>
              </a:rPr>
              <a:t> </a:t>
            </a:r>
            <a:r>
              <a:rPr lang="en-US" sz="2400" dirty="0" err="1">
                <a:latin typeface="Ubuntu" panose="020B0504030602030204" pitchFamily="34" charset="0"/>
              </a:rPr>
              <a:t>por</a:t>
            </a:r>
            <a:r>
              <a:rPr lang="en-US" sz="2400" dirty="0">
                <a:latin typeface="Ubuntu" panose="020B0504030602030204" pitchFamily="34" charset="0"/>
              </a:rPr>
              <a:t> um </a:t>
            </a:r>
            <a:r>
              <a:rPr lang="en-US" sz="2400" dirty="0" err="1">
                <a:latin typeface="Ubuntu" panose="020B0504030602030204" pitchFamily="34" charset="0"/>
              </a:rPr>
              <a:t>arquivo</a:t>
            </a:r>
            <a:r>
              <a:rPr lang="en-US" sz="2400" dirty="0">
                <a:latin typeface="Ubuntu" panose="020B0504030602030204" pitchFamily="34" charset="0"/>
              </a:rPr>
              <a:t> xml que </a:t>
            </a:r>
            <a:r>
              <a:rPr lang="en-US" sz="2400" dirty="0" err="1">
                <a:latin typeface="Ubuntu" panose="020B0504030602030204" pitchFamily="34" charset="0"/>
              </a:rPr>
              <a:t>respeita</a:t>
            </a:r>
            <a:r>
              <a:rPr lang="en-US" sz="2400" dirty="0">
                <a:latin typeface="Ubuntu" panose="020B0504030602030204" pitchFamily="34" charset="0"/>
              </a:rPr>
              <a:t> o SOAP)</a:t>
            </a: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rcRect l="56860" t="49911" r="1976" b="15625"/>
          <a:stretch>
            <a:fillRect/>
          </a:stretch>
        </p:blipFill>
        <p:spPr bwMode="auto">
          <a:xfrm>
            <a:off x="5185828" y="391736"/>
            <a:ext cx="6772275"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1033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a:blip r:embed="rId2"/>
            <a:stretch/>
          </a:blipFill>
          <a:ln>
            <a:noFill/>
          </a:ln>
          <a:effectLst/>
        </p:spPr>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p:cNvPicPr>
            <a:picLocks noChangeAspect="1"/>
          </p:cNvPicPr>
          <p:nvPr/>
        </p:nvPicPr>
        <p:blipFill>
          <a:blip r:embed="rId4"/>
          <a:stretch>
            <a:fillRect/>
          </a:stretch>
        </p:blipFill>
        <p:spPr>
          <a:xfrm>
            <a:off x="957177" y="1111573"/>
            <a:ext cx="10287886" cy="218809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649338" y="3765754"/>
            <a:ext cx="10903565" cy="1504335"/>
          </a:xfrm>
        </p:spPr>
        <p:txBody>
          <a:bodyPr vert="horz" lIns="91440" tIns="45720" rIns="91440" bIns="45720" rtlCol="0" anchor="b">
            <a:normAutofit/>
          </a:bodyPr>
          <a:lstStyle/>
          <a:p>
            <a:pPr algn="ctr"/>
            <a:r>
              <a:rPr lang="en-US" dirty="0" err="1">
                <a:latin typeface="Ubuntu" panose="020B0504030602030204" pitchFamily="34" charset="0"/>
              </a:rPr>
              <a:t>Exemplo</a:t>
            </a:r>
            <a:r>
              <a:rPr lang="en-US" dirty="0">
                <a:latin typeface="Ubuntu" panose="020B0504030602030204" pitchFamily="34" charset="0"/>
              </a:rPr>
              <a:t> de </a:t>
            </a:r>
            <a:r>
              <a:rPr lang="en-US" dirty="0" err="1">
                <a:latin typeface="Ubuntu" panose="020B0504030602030204" pitchFamily="34" charset="0"/>
              </a:rPr>
              <a:t>requisição</a:t>
            </a:r>
            <a:r>
              <a:rPr lang="en-US" dirty="0">
                <a:latin typeface="Ubuntu" panose="020B0504030602030204" pitchFamily="34" charset="0"/>
              </a:rPr>
              <a:t> soap</a:t>
            </a:r>
          </a:p>
        </p:txBody>
      </p:sp>
    </p:spTree>
    <p:extLst>
      <p:ext uri="{BB962C8B-B14F-4D97-AF65-F5344CB8AC3E}">
        <p14:creationId xmlns:p14="http://schemas.microsoft.com/office/powerpoint/2010/main" val="552028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a:blip r:embed="rId2"/>
            <a:stretch/>
          </a:blipFill>
          <a:ln>
            <a:noFill/>
          </a:ln>
          <a:effectLst/>
        </p:spPr>
      </p:sp>
      <p:pic>
        <p:nvPicPr>
          <p:cNvPr id="11" name="Picture 1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3"/>
          <p:cNvPicPr>
            <a:picLocks noChangeAspect="1"/>
          </p:cNvPicPr>
          <p:nvPr/>
        </p:nvPicPr>
        <p:blipFill>
          <a:blip r:embed="rId4"/>
          <a:stretch>
            <a:fillRect/>
          </a:stretch>
        </p:blipFill>
        <p:spPr>
          <a:xfrm>
            <a:off x="215210" y="870837"/>
            <a:ext cx="7965773" cy="551671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a:t>Resposta </a:t>
            </a:r>
            <a:r>
              <a:rPr lang="en-US" sz="4800"/>
              <a:t>da requisição</a:t>
            </a:r>
            <a:endParaRPr lang="en-US" sz="4800"/>
          </a:p>
        </p:txBody>
      </p:sp>
    </p:spTree>
    <p:extLst>
      <p:ext uri="{BB962C8B-B14F-4D97-AF65-F5344CB8AC3E}">
        <p14:creationId xmlns:p14="http://schemas.microsoft.com/office/powerpoint/2010/main" val="3168569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927652"/>
          </a:xfrm>
        </p:spPr>
        <p:txBody>
          <a:bodyPr/>
          <a:lstStyle/>
          <a:p>
            <a:r>
              <a:rPr lang="pt-BR" dirty="0"/>
              <a:t>Serviço inacessivel </a:t>
            </a:r>
          </a:p>
        </p:txBody>
      </p:sp>
      <p:sp>
        <p:nvSpPr>
          <p:cNvPr id="4" name="TextBox 3"/>
          <p:cNvSpPr txBox="1"/>
          <p:nvPr/>
        </p:nvSpPr>
        <p:spPr>
          <a:xfrm>
            <a:off x="715617" y="2319130"/>
            <a:ext cx="10588487" cy="3416320"/>
          </a:xfrm>
          <a:prstGeom prst="rect">
            <a:avLst/>
          </a:prstGeom>
          <a:noFill/>
        </p:spPr>
        <p:txBody>
          <a:bodyPr wrap="square" rtlCol="0">
            <a:spAutoFit/>
          </a:bodyPr>
          <a:lstStyle/>
          <a:p>
            <a:r>
              <a:rPr lang="pt-BR" sz="2400" dirty="0">
                <a:latin typeface="Ubuntu" panose="020B0504030602030204" pitchFamily="34" charset="0"/>
              </a:rPr>
              <a:t>Diferente do REST, o serviço disponibilizado com SOAP segue uma interface, isto é, não é possível acessá-lo a partir de uma URL. Somente a partir do serviço. A vantagem é que o serviço se torna mais seguro, porém, menos performático, uma vez que o REST é apenas texto.</a:t>
            </a:r>
          </a:p>
          <a:p>
            <a:endParaRPr lang="pt-BR" sz="2400" dirty="0">
              <a:latin typeface="Ubuntu" panose="020B0504030602030204" pitchFamily="34" charset="0"/>
            </a:endParaRPr>
          </a:p>
          <a:p>
            <a:pPr algn="ctr"/>
            <a:r>
              <a:rPr lang="pt-BR" sz="2400" dirty="0">
                <a:latin typeface="Ubuntu" panose="020B0504030602030204" pitchFamily="34" charset="0"/>
              </a:rPr>
              <a:t>Quer aprender a implementar um Webservice SOAP, siga o código de </a:t>
            </a:r>
            <a:r>
              <a:rPr lang="pt-BR" sz="2400" dirty="0">
                <a:latin typeface="Ubuntu" panose="020B0504030602030204" pitchFamily="34" charset="0"/>
                <a:hlinkClick r:id="rId2"/>
              </a:rPr>
              <a:t>webservicesoap</a:t>
            </a:r>
            <a:endParaRPr lang="pt-BR" sz="2400" dirty="0">
              <a:latin typeface="Ubuntu" panose="020B0504030602030204" pitchFamily="34" charset="0"/>
            </a:endParaRPr>
          </a:p>
          <a:p>
            <a:pPr algn="ctr"/>
            <a:endParaRPr lang="pt-BR" sz="2400" dirty="0">
              <a:latin typeface="Ubuntu" panose="020B0504030602030204" pitchFamily="34" charset="0"/>
            </a:endParaRPr>
          </a:p>
          <a:p>
            <a:pPr algn="ctr"/>
            <a:r>
              <a:rPr lang="pt-BR" sz="2400" dirty="0">
                <a:latin typeface="Ubuntu" panose="020B0504030602030204" pitchFamily="34" charset="0"/>
              </a:rPr>
              <a:t>Veja dicas sobre </a:t>
            </a:r>
            <a:r>
              <a:rPr lang="pt-BR" sz="2400" dirty="0">
                <a:latin typeface="Ubuntu" panose="020B0504030602030204" pitchFamily="34" charset="0"/>
                <a:hlinkClick r:id="rId3"/>
              </a:rPr>
              <a:t>JAXB</a:t>
            </a:r>
            <a:r>
              <a:rPr lang="pt-BR" sz="2400" dirty="0">
                <a:latin typeface="Ubuntu" panose="020B0504030602030204" pitchFamily="34" charset="0"/>
              </a:rPr>
              <a:t> no blog no Vogella (altamente recomendado)</a:t>
            </a:r>
          </a:p>
        </p:txBody>
      </p:sp>
    </p:spTree>
    <p:extLst>
      <p:ext uri="{BB962C8B-B14F-4D97-AF65-F5344CB8AC3E}">
        <p14:creationId xmlns:p14="http://schemas.microsoft.com/office/powerpoint/2010/main" val="50932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42068"/>
            <a:ext cx="10131425" cy="375846"/>
          </a:xfrm>
        </p:spPr>
        <p:txBody>
          <a:bodyPr/>
          <a:lstStyle/>
          <a:p>
            <a:r>
              <a:rPr lang="pt-BR" dirty="0">
                <a:latin typeface="Ubuntu" panose="020B0504030602030204" pitchFamily="34" charset="0"/>
              </a:rPr>
              <a:t>Imagine a seguinte situação</a:t>
            </a:r>
            <a:r>
              <a:rPr lang="en-US" dirty="0"/>
              <a:t>:</a:t>
            </a:r>
            <a:endParaRPr lang="pt-BR" dirty="0"/>
          </a:p>
        </p:txBody>
      </p:sp>
      <p:sp>
        <p:nvSpPr>
          <p:cNvPr id="5"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
        <p:nvSpPr>
          <p:cNvPr id="6" name="TextBox 5"/>
          <p:cNvSpPr txBox="1"/>
          <p:nvPr/>
        </p:nvSpPr>
        <p:spPr>
          <a:xfrm>
            <a:off x="471675" y="2613993"/>
            <a:ext cx="11150481" cy="2031325"/>
          </a:xfrm>
          <a:prstGeom prst="rect">
            <a:avLst/>
          </a:prstGeom>
          <a:noFill/>
        </p:spPr>
        <p:txBody>
          <a:bodyPr wrap="square" rtlCol="0">
            <a:spAutoFit/>
          </a:bodyPr>
          <a:lstStyle/>
          <a:p>
            <a:r>
              <a:rPr lang="pt-BR" dirty="0">
                <a:latin typeface="Ubuntu" panose="020B0504030602030204" pitchFamily="34" charset="0"/>
              </a:rPr>
              <a:t>Uma empresa deseja adquirir um software de gestão de ponto e acesso de seus colaboradores.</a:t>
            </a:r>
          </a:p>
          <a:p>
            <a:r>
              <a:rPr lang="pt-BR" dirty="0">
                <a:latin typeface="Ubuntu" panose="020B0504030602030204" pitchFamily="34" charset="0"/>
              </a:rPr>
              <a:t>Nesta ferramenta o usuário consegue verificar o horário de trabalho de seu colaborador, as horas extras, as faltas, os atrasos e tudo que seja relacionado ao controle.</a:t>
            </a:r>
          </a:p>
          <a:p>
            <a:r>
              <a:rPr lang="pt-BR" dirty="0">
                <a:latin typeface="Ubuntu" panose="020B0504030602030204" pitchFamily="34" charset="0"/>
              </a:rPr>
              <a:t>Porém, sabe-se que isto deve ser contabilizado e monetizado de forma que seja possível entregar os valores corretos ao colaborador no fim de sua jornada mensal ou quinzenal.</a:t>
            </a:r>
          </a:p>
          <a:p>
            <a:r>
              <a:rPr lang="pt-BR" dirty="0">
                <a:latin typeface="Ubuntu" panose="020B0504030602030204" pitchFamily="34" charset="0"/>
              </a:rPr>
              <a:t>O que não foi previsto é que a aplicação só sabe contar horas e não tem como monetiza-las. Para isso seria necessário o uso de uma outra ferramenta</a:t>
            </a:r>
            <a:r>
              <a:rPr lang="en-US" dirty="0">
                <a:latin typeface="Ubuntu" panose="020B0504030602030204" pitchFamily="34" charset="0"/>
              </a:rPr>
              <a:t>: </a:t>
            </a:r>
            <a:r>
              <a:rPr lang="pt-BR" dirty="0">
                <a:latin typeface="Ubuntu" panose="020B0504030602030204" pitchFamily="34" charset="0"/>
              </a:rPr>
              <a:t>um software de folha de pagamento.</a:t>
            </a:r>
          </a:p>
        </p:txBody>
      </p:sp>
    </p:spTree>
    <p:extLst>
      <p:ext uri="{BB962C8B-B14F-4D97-AF65-F5344CB8AC3E}">
        <p14:creationId xmlns:p14="http://schemas.microsoft.com/office/powerpoint/2010/main" val="104518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pt-BR" dirty="0">
                <a:latin typeface="Ubuntu" panose="020B0504030602030204" pitchFamily="34" charset="0"/>
              </a:rPr>
              <a:t>Um caso como este era muito comum por volta de 1999. Para se transitar as informa</a:t>
            </a:r>
            <a:r>
              <a:rPr lang="en-US" dirty="0" err="1">
                <a:latin typeface="Ubuntu" panose="020B0504030602030204" pitchFamily="34" charset="0"/>
              </a:rPr>
              <a:t>ções</a:t>
            </a:r>
            <a:r>
              <a:rPr lang="en-US" dirty="0">
                <a:latin typeface="Ubuntu" panose="020B0504030602030204" pitchFamily="34" charset="0"/>
              </a:rPr>
              <a:t> de </a:t>
            </a:r>
            <a:r>
              <a:rPr lang="en-US" dirty="0" err="1">
                <a:latin typeface="Ubuntu" panose="020B0504030602030204" pitchFamily="34" charset="0"/>
              </a:rPr>
              <a:t>uma</a:t>
            </a:r>
            <a:r>
              <a:rPr lang="en-US" dirty="0">
                <a:latin typeface="Ubuntu" panose="020B0504030602030204" pitchFamily="34" charset="0"/>
              </a:rPr>
              <a:t> </a:t>
            </a:r>
            <a:r>
              <a:rPr lang="en-US" dirty="0" err="1">
                <a:latin typeface="Ubuntu" panose="020B0504030602030204" pitchFamily="34" charset="0"/>
              </a:rPr>
              <a:t>aplicação</a:t>
            </a:r>
            <a:r>
              <a:rPr lang="en-US" dirty="0">
                <a:latin typeface="Ubuntu" panose="020B0504030602030204" pitchFamily="34" charset="0"/>
              </a:rPr>
              <a:t> a </a:t>
            </a:r>
            <a:r>
              <a:rPr lang="en-US" dirty="0" err="1">
                <a:latin typeface="Ubuntu" panose="020B0504030602030204" pitchFamily="34" charset="0"/>
              </a:rPr>
              <a:t>outra</a:t>
            </a:r>
            <a:r>
              <a:rPr lang="en-US" dirty="0">
                <a:latin typeface="Ubuntu" panose="020B0504030602030204" pitchFamily="34" charset="0"/>
              </a:rPr>
              <a:t> era </a:t>
            </a:r>
            <a:r>
              <a:rPr lang="en-US" dirty="0" err="1">
                <a:latin typeface="Ubuntu" panose="020B0504030602030204" pitchFamily="34" charset="0"/>
              </a:rPr>
              <a:t>necessário</a:t>
            </a:r>
            <a:r>
              <a:rPr lang="en-US" dirty="0">
                <a:latin typeface="Ubuntu" panose="020B0504030602030204" pitchFamily="34" charset="0"/>
              </a:rPr>
              <a:t> que as </a:t>
            </a:r>
            <a:r>
              <a:rPr lang="en-US" dirty="0" err="1">
                <a:latin typeface="Ubuntu" panose="020B0504030602030204" pitchFamily="34" charset="0"/>
              </a:rPr>
              <a:t>duas</a:t>
            </a:r>
            <a:r>
              <a:rPr lang="en-US" dirty="0">
                <a:latin typeface="Ubuntu" panose="020B0504030602030204" pitchFamily="34" charset="0"/>
              </a:rPr>
              <a:t> se </a:t>
            </a:r>
            <a:r>
              <a:rPr lang="en-US" dirty="0" err="1">
                <a:latin typeface="Ubuntu" panose="020B0504030602030204" pitchFamily="34" charset="0"/>
              </a:rPr>
              <a:t>comunicassem</a:t>
            </a:r>
            <a:r>
              <a:rPr lang="en-US" dirty="0">
                <a:latin typeface="Ubuntu" panose="020B0504030602030204" pitchFamily="34" charset="0"/>
              </a:rPr>
              <a:t> sob um </a:t>
            </a:r>
            <a:r>
              <a:rPr lang="en-US" dirty="0" err="1">
                <a:latin typeface="Ubuntu" panose="020B0504030602030204" pitchFamily="34" charset="0"/>
              </a:rPr>
              <a:t>mesmo</a:t>
            </a:r>
            <a:r>
              <a:rPr lang="en-US" dirty="0">
                <a:latin typeface="Ubuntu" panose="020B0504030602030204" pitchFamily="34" charset="0"/>
              </a:rPr>
              <a:t> </a:t>
            </a:r>
            <a:r>
              <a:rPr lang="en-US" dirty="0" err="1">
                <a:latin typeface="Ubuntu" panose="020B0504030602030204" pitchFamily="34" charset="0"/>
              </a:rPr>
              <a:t>idioma</a:t>
            </a:r>
            <a:r>
              <a:rPr lang="en-US" dirty="0">
                <a:latin typeface="Ubuntu" panose="020B0504030602030204" pitchFamily="34" charset="0"/>
              </a:rPr>
              <a:t> e </a:t>
            </a:r>
            <a:r>
              <a:rPr lang="en-US" dirty="0" err="1">
                <a:latin typeface="Ubuntu" panose="020B0504030602030204" pitchFamily="34" charset="0"/>
              </a:rPr>
              <a:t>ainda</a:t>
            </a:r>
            <a:r>
              <a:rPr lang="en-US" dirty="0">
                <a:latin typeface="Ubuntu" panose="020B0504030602030204" pitchFamily="34" charset="0"/>
              </a:rPr>
              <a:t> era </a:t>
            </a:r>
            <a:r>
              <a:rPr lang="en-US" dirty="0" err="1">
                <a:latin typeface="Ubuntu" panose="020B0504030602030204" pitchFamily="34" charset="0"/>
              </a:rPr>
              <a:t>forçado</a:t>
            </a:r>
            <a:r>
              <a:rPr lang="en-US" dirty="0">
                <a:latin typeface="Ubuntu" panose="020B0504030602030204" pitchFamily="34" charset="0"/>
              </a:rPr>
              <a:t> o </a:t>
            </a:r>
            <a:r>
              <a:rPr lang="en-US" dirty="0" err="1">
                <a:latin typeface="Ubuntu" panose="020B0504030602030204" pitchFamily="34" charset="0"/>
              </a:rPr>
              <a:t>reprocessamento</a:t>
            </a:r>
            <a:r>
              <a:rPr lang="en-US" dirty="0">
                <a:latin typeface="Ubuntu" panose="020B0504030602030204" pitchFamily="34" charset="0"/>
              </a:rPr>
              <a:t> de </a:t>
            </a:r>
            <a:r>
              <a:rPr lang="en-US" dirty="0" err="1">
                <a:latin typeface="Ubuntu" panose="020B0504030602030204" pitchFamily="34" charset="0"/>
              </a:rPr>
              <a:t>informações</a:t>
            </a:r>
            <a:r>
              <a:rPr lang="en-US" dirty="0">
                <a:latin typeface="Ubuntu" panose="020B0504030602030204" pitchFamily="34" charset="0"/>
              </a:rPr>
              <a:t>, </a:t>
            </a:r>
            <a:r>
              <a:rPr lang="en-US" dirty="0" err="1">
                <a:latin typeface="Ubuntu" panose="020B0504030602030204" pitchFamily="34" charset="0"/>
              </a:rPr>
              <a:t>isto</a:t>
            </a:r>
            <a:r>
              <a:rPr lang="en-US" dirty="0">
                <a:latin typeface="Ubuntu" panose="020B0504030602030204" pitchFamily="34" charset="0"/>
              </a:rPr>
              <a:t> é, </a:t>
            </a:r>
            <a:r>
              <a:rPr lang="en-US" dirty="0" err="1">
                <a:latin typeface="Ubuntu" panose="020B0504030602030204" pitchFamily="34" charset="0"/>
              </a:rPr>
              <a:t>muitas</a:t>
            </a:r>
            <a:r>
              <a:rPr lang="en-US" dirty="0">
                <a:latin typeface="Ubuntu" panose="020B0504030602030204" pitchFamily="34" charset="0"/>
              </a:rPr>
              <a:t> </a:t>
            </a:r>
            <a:r>
              <a:rPr lang="en-US" dirty="0" err="1">
                <a:latin typeface="Ubuntu" panose="020B0504030602030204" pitchFamily="34" charset="0"/>
              </a:rPr>
              <a:t>funcionalidades</a:t>
            </a:r>
            <a:r>
              <a:rPr lang="en-US" dirty="0">
                <a:latin typeface="Ubuntu" panose="020B0504030602030204" pitchFamily="34" charset="0"/>
              </a:rPr>
              <a:t> de </a:t>
            </a:r>
            <a:r>
              <a:rPr lang="en-US" dirty="0" err="1">
                <a:latin typeface="Ubuntu" panose="020B0504030602030204" pitchFamily="34" charset="0"/>
              </a:rPr>
              <a:t>uma</a:t>
            </a:r>
            <a:r>
              <a:rPr lang="en-US" dirty="0">
                <a:latin typeface="Ubuntu" panose="020B0504030602030204" pitchFamily="34" charset="0"/>
              </a:rPr>
              <a:t> </a:t>
            </a:r>
            <a:r>
              <a:rPr lang="en-US" dirty="0" err="1">
                <a:latin typeface="Ubuntu" panose="020B0504030602030204" pitchFamily="34" charset="0"/>
              </a:rPr>
              <a:t>aplicação</a:t>
            </a:r>
            <a:r>
              <a:rPr lang="en-US" dirty="0">
                <a:latin typeface="Ubuntu" panose="020B0504030602030204" pitchFamily="34" charset="0"/>
              </a:rPr>
              <a:t> </a:t>
            </a:r>
            <a:r>
              <a:rPr lang="en-US" dirty="0" err="1">
                <a:latin typeface="Ubuntu" panose="020B0504030602030204" pitchFamily="34" charset="0"/>
              </a:rPr>
              <a:t>eram</a:t>
            </a:r>
            <a:r>
              <a:rPr lang="en-US" dirty="0">
                <a:latin typeface="Ubuntu" panose="020B0504030602030204" pitchFamily="34" charset="0"/>
              </a:rPr>
              <a:t> </a:t>
            </a:r>
            <a:r>
              <a:rPr lang="en-US" dirty="0" err="1">
                <a:latin typeface="Ubuntu" panose="020B0504030602030204" pitchFamily="34" charset="0"/>
              </a:rPr>
              <a:t>reconstruidas</a:t>
            </a:r>
            <a:r>
              <a:rPr lang="en-US" dirty="0">
                <a:latin typeface="Ubuntu" panose="020B0504030602030204" pitchFamily="34" charset="0"/>
              </a:rPr>
              <a:t> </a:t>
            </a:r>
            <a:r>
              <a:rPr lang="en-US" dirty="0" err="1">
                <a:latin typeface="Ubuntu" panose="020B0504030602030204" pitchFamily="34" charset="0"/>
              </a:rPr>
              <a:t>na</a:t>
            </a:r>
            <a:r>
              <a:rPr lang="en-US" dirty="0">
                <a:latin typeface="Ubuntu" panose="020B0504030602030204" pitchFamily="34" charset="0"/>
              </a:rPr>
              <a:t> </a:t>
            </a:r>
            <a:r>
              <a:rPr lang="en-US" dirty="0" err="1">
                <a:latin typeface="Ubuntu" panose="020B0504030602030204" pitchFamily="34" charset="0"/>
              </a:rPr>
              <a:t>outra</a:t>
            </a:r>
            <a:r>
              <a:rPr lang="en-US" dirty="0">
                <a:latin typeface="Ubuntu" panose="020B0504030602030204" pitchFamily="34" charset="0"/>
              </a:rPr>
              <a:t> (</a:t>
            </a:r>
            <a:r>
              <a:rPr lang="en-US" dirty="0" err="1">
                <a:latin typeface="Ubuntu" panose="020B0504030602030204" pitchFamily="34" charset="0"/>
              </a:rPr>
              <a:t>principalmente</a:t>
            </a:r>
            <a:r>
              <a:rPr lang="en-US" dirty="0">
                <a:latin typeface="Ubuntu" panose="020B0504030602030204" pitchFamily="34" charset="0"/>
              </a:rPr>
              <a:t> se </a:t>
            </a:r>
            <a:r>
              <a:rPr lang="en-US" dirty="0" err="1">
                <a:latin typeface="Ubuntu" panose="020B0504030602030204" pitchFamily="34" charset="0"/>
              </a:rPr>
              <a:t>fossem</a:t>
            </a:r>
            <a:r>
              <a:rPr lang="en-US" dirty="0">
                <a:latin typeface="Ubuntu" panose="020B0504030602030204" pitchFamily="34" charset="0"/>
              </a:rPr>
              <a:t> </a:t>
            </a:r>
            <a:r>
              <a:rPr lang="en-US" dirty="0" err="1">
                <a:latin typeface="Ubuntu" panose="020B0504030602030204" pitchFamily="34" charset="0"/>
              </a:rPr>
              <a:t>construidas</a:t>
            </a:r>
            <a:r>
              <a:rPr lang="en-US" dirty="0">
                <a:latin typeface="Ubuntu" panose="020B0504030602030204" pitchFamily="34" charset="0"/>
              </a:rPr>
              <a:t> </a:t>
            </a:r>
            <a:r>
              <a:rPr lang="en-US" dirty="0" err="1">
                <a:latin typeface="Ubuntu" panose="020B0504030602030204" pitchFamily="34" charset="0"/>
              </a:rPr>
              <a:t>em</a:t>
            </a:r>
            <a:r>
              <a:rPr lang="en-US" dirty="0">
                <a:latin typeface="Ubuntu" panose="020B0504030602030204" pitchFamily="34" charset="0"/>
              </a:rPr>
              <a:t> </a:t>
            </a:r>
            <a:r>
              <a:rPr lang="en-US" dirty="0" err="1">
                <a:latin typeface="Ubuntu" panose="020B0504030602030204" pitchFamily="34" charset="0"/>
              </a:rPr>
              <a:t>linguagens</a:t>
            </a:r>
            <a:r>
              <a:rPr lang="en-US" dirty="0">
                <a:latin typeface="Ubuntu" panose="020B0504030602030204" pitchFamily="34" charset="0"/>
              </a:rPr>
              <a:t> </a:t>
            </a:r>
            <a:r>
              <a:rPr lang="en-US" dirty="0" err="1">
                <a:latin typeface="Ubuntu" panose="020B0504030602030204" pitchFamily="34" charset="0"/>
              </a:rPr>
              <a:t>diferentes</a:t>
            </a:r>
            <a:r>
              <a:rPr lang="en-US" dirty="0">
                <a:latin typeface="Ubuntu" panose="020B0504030602030204" pitchFamily="34" charset="0"/>
              </a:rPr>
              <a:t>). Essa </a:t>
            </a:r>
            <a:r>
              <a:rPr lang="en-US" dirty="0" err="1">
                <a:latin typeface="Ubuntu" panose="020B0504030602030204" pitchFamily="34" charset="0"/>
              </a:rPr>
              <a:t>comunicação</a:t>
            </a:r>
            <a:r>
              <a:rPr lang="en-US" dirty="0">
                <a:latin typeface="Ubuntu" panose="020B0504030602030204" pitchFamily="34" charset="0"/>
              </a:rPr>
              <a:t> se </a:t>
            </a:r>
            <a:r>
              <a:rPr lang="en-US" dirty="0" err="1">
                <a:latin typeface="Ubuntu" panose="020B0504030602030204" pitchFamily="34" charset="0"/>
              </a:rPr>
              <a:t>dava</a:t>
            </a:r>
            <a:r>
              <a:rPr lang="en-US" dirty="0">
                <a:latin typeface="Ubuntu" panose="020B0504030602030204" pitchFamily="34" charset="0"/>
              </a:rPr>
              <a:t>, </a:t>
            </a:r>
            <a:r>
              <a:rPr lang="en-US" dirty="0" err="1">
                <a:latin typeface="Ubuntu" panose="020B0504030602030204" pitchFamily="34" charset="0"/>
              </a:rPr>
              <a:t>também</a:t>
            </a:r>
            <a:r>
              <a:rPr lang="en-US" dirty="0">
                <a:latin typeface="Ubuntu" panose="020B0504030602030204" pitchFamily="34" charset="0"/>
              </a:rPr>
              <a:t>, entre </a:t>
            </a:r>
            <a:r>
              <a:rPr lang="en-US" dirty="0" err="1">
                <a:latin typeface="Ubuntu" panose="020B0504030602030204" pitchFamily="34" charset="0"/>
              </a:rPr>
              <a:t>aplicações</a:t>
            </a:r>
            <a:r>
              <a:rPr lang="en-US" dirty="0">
                <a:latin typeface="Ubuntu" panose="020B0504030602030204" pitchFamily="34" charset="0"/>
              </a:rPr>
              <a:t> de </a:t>
            </a:r>
            <a:r>
              <a:rPr lang="en-US" dirty="0" err="1">
                <a:latin typeface="Ubuntu" panose="020B0504030602030204" pitchFamily="34" charset="0"/>
              </a:rPr>
              <a:t>plataformas</a:t>
            </a:r>
            <a:r>
              <a:rPr lang="en-US" dirty="0">
                <a:latin typeface="Ubuntu" panose="020B0504030602030204" pitchFamily="34" charset="0"/>
              </a:rPr>
              <a:t> </a:t>
            </a:r>
            <a:r>
              <a:rPr lang="en-US" dirty="0" err="1">
                <a:latin typeface="Ubuntu" panose="020B0504030602030204" pitchFamily="34" charset="0"/>
              </a:rPr>
              <a:t>diferentes</a:t>
            </a:r>
            <a:r>
              <a:rPr lang="en-US" dirty="0">
                <a:latin typeface="Ubuntu" panose="020B0504030602030204" pitchFamily="34" charset="0"/>
              </a:rPr>
              <a:t>. </a:t>
            </a:r>
            <a:r>
              <a:rPr lang="en-US" dirty="0" err="1">
                <a:latin typeface="Ubuntu" panose="020B0504030602030204" pitchFamily="34" charset="0"/>
              </a:rPr>
              <a:t>Exemplo</a:t>
            </a:r>
            <a:r>
              <a:rPr lang="en-US" dirty="0">
                <a:latin typeface="Ubuntu" panose="020B0504030602030204" pitchFamily="34" charset="0"/>
              </a:rPr>
              <a:t>: um Sistema </a:t>
            </a:r>
            <a:r>
              <a:rPr lang="en-US" dirty="0" err="1">
                <a:latin typeface="Ubuntu" panose="020B0504030602030204" pitchFamily="34" charset="0"/>
              </a:rPr>
              <a:t>construido</a:t>
            </a:r>
            <a:r>
              <a:rPr lang="en-US" dirty="0">
                <a:latin typeface="Ubuntu" panose="020B0504030602030204" pitchFamily="34" charset="0"/>
              </a:rPr>
              <a:t> </a:t>
            </a:r>
            <a:r>
              <a:rPr lang="en-US" dirty="0" err="1">
                <a:latin typeface="Ubuntu" panose="020B0504030602030204" pitchFamily="34" charset="0"/>
              </a:rPr>
              <a:t>em</a:t>
            </a:r>
            <a:r>
              <a:rPr lang="en-US" dirty="0">
                <a:latin typeface="Ubuntu" panose="020B0504030602030204" pitchFamily="34" charset="0"/>
              </a:rPr>
              <a:t> C# que </a:t>
            </a:r>
            <a:r>
              <a:rPr lang="en-US" dirty="0" err="1">
                <a:latin typeface="Ubuntu" panose="020B0504030602030204" pitchFamily="34" charset="0"/>
              </a:rPr>
              <a:t>funcione</a:t>
            </a:r>
            <a:r>
              <a:rPr lang="en-US" dirty="0">
                <a:latin typeface="Ubuntu" panose="020B0504030602030204" pitchFamily="34" charset="0"/>
              </a:rPr>
              <a:t> no Windows </a:t>
            </a:r>
            <a:r>
              <a:rPr lang="en-US" dirty="0" err="1">
                <a:latin typeface="Ubuntu" panose="020B0504030602030204" pitchFamily="34" charset="0"/>
              </a:rPr>
              <a:t>precisa</a:t>
            </a:r>
            <a:r>
              <a:rPr lang="en-US" dirty="0">
                <a:latin typeface="Ubuntu" panose="020B0504030602030204" pitchFamily="34" charset="0"/>
              </a:rPr>
              <a:t> trocar </a:t>
            </a:r>
            <a:r>
              <a:rPr lang="en-US" dirty="0" err="1">
                <a:latin typeface="Ubuntu" panose="020B0504030602030204" pitchFamily="34" charset="0"/>
              </a:rPr>
              <a:t>informa</a:t>
            </a:r>
            <a:r>
              <a:rPr lang="pt-BR" dirty="0">
                <a:latin typeface="Ubuntu" panose="020B0504030602030204" pitchFamily="34" charset="0"/>
              </a:rPr>
              <a:t>ções com um outro sistema escrito em Java que funcione no Linux.</a:t>
            </a:r>
          </a:p>
        </p:txBody>
      </p:sp>
      <p:sp>
        <p:nvSpPr>
          <p:cNvPr id="4"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conceito</a:t>
            </a:r>
          </a:p>
        </p:txBody>
      </p:sp>
    </p:spTree>
    <p:extLst>
      <p:ext uri="{BB962C8B-B14F-4D97-AF65-F5344CB8AC3E}">
        <p14:creationId xmlns:p14="http://schemas.microsoft.com/office/powerpoint/2010/main" val="30197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5"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208876" y="1701848"/>
            <a:ext cx="5204358" cy="1118936"/>
          </a:xfrm>
          <a:prstGeom prst="roundRect">
            <a:avLst>
              <a:gd name="adj" fmla="val 5453"/>
            </a:avLst>
          </a:prstGeom>
          <a:ln w="50800" cap="sq" cmpd="dbl">
            <a:noFill/>
            <a:miter lim="800000"/>
          </a:ln>
          <a:effectLst/>
        </p:spPr>
      </p:pic>
      <p:sp>
        <p:nvSpPr>
          <p:cNvPr id="17" name="Rounded 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208876" y="4395079"/>
            <a:ext cx="2398979" cy="1528175"/>
          </a:xfrm>
          <a:prstGeom prst="roundRect">
            <a:avLst>
              <a:gd name="adj" fmla="val 5453"/>
            </a:avLst>
          </a:prstGeom>
          <a:ln w="50800" cap="sq" cmpd="dbl">
            <a:noFill/>
            <a:miter lim="800000"/>
          </a:ln>
          <a:effectLst/>
        </p:spPr>
      </p:pic>
      <p:sp>
        <p:nvSpPr>
          <p:cNvPr id="19" name="Rounded 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9019809" y="4719462"/>
            <a:ext cx="2398979" cy="879410"/>
          </a:xfrm>
          <a:prstGeom prst="roundRect">
            <a:avLst>
              <a:gd name="adj" fmla="val 5453"/>
            </a:avLst>
          </a:prstGeom>
          <a:ln w="50800" cap="sq" cmpd="dbl">
            <a:noFill/>
            <a:miter lim="800000"/>
          </a:ln>
          <a:effectLst/>
        </p:spPr>
      </p:pic>
      <p:sp>
        <p:nvSpPr>
          <p:cNvPr id="3" name="Content Placeholder 2"/>
          <p:cNvSpPr>
            <a:spLocks noGrp="1"/>
          </p:cNvSpPr>
          <p:nvPr>
            <p:ph idx="1"/>
          </p:nvPr>
        </p:nvSpPr>
        <p:spPr>
          <a:xfrm>
            <a:off x="650846" y="2142067"/>
            <a:ext cx="4812897" cy="3649133"/>
          </a:xfrm>
        </p:spPr>
        <p:txBody>
          <a:bodyPr vert="horz" lIns="91440" tIns="45720" rIns="91440" bIns="45720" rtlCol="0" anchor="ctr">
            <a:normAutofit lnSpcReduction="10000"/>
          </a:bodyPr>
          <a:lstStyle/>
          <a:p>
            <a:pPr>
              <a:lnSpc>
                <a:spcPct val="90000"/>
              </a:lnSpc>
            </a:pPr>
            <a:r>
              <a:rPr lang="en-US" sz="1700" dirty="0" err="1">
                <a:latin typeface="Ubuntu" panose="020B0504030602030204" pitchFamily="34" charset="0"/>
              </a:rPr>
              <a:t>Visto</a:t>
            </a:r>
            <a:r>
              <a:rPr lang="en-US" sz="1700" dirty="0">
                <a:latin typeface="Ubuntu" panose="020B0504030602030204" pitchFamily="34" charset="0"/>
              </a:rPr>
              <a:t> </a:t>
            </a:r>
            <a:r>
              <a:rPr lang="en-US" sz="1700" dirty="0" err="1">
                <a:latin typeface="Ubuntu" panose="020B0504030602030204" pitchFamily="34" charset="0"/>
              </a:rPr>
              <a:t>isso</a:t>
            </a:r>
            <a:r>
              <a:rPr lang="en-US" sz="1700" dirty="0">
                <a:latin typeface="Ubuntu" panose="020B0504030602030204" pitchFamily="34" charset="0"/>
              </a:rPr>
              <a:t>, as </a:t>
            </a:r>
            <a:r>
              <a:rPr lang="en-US" sz="1700" dirty="0" err="1">
                <a:latin typeface="Ubuntu" panose="020B0504030602030204" pitchFamily="34" charset="0"/>
              </a:rPr>
              <a:t>grandes</a:t>
            </a:r>
            <a:r>
              <a:rPr lang="en-US" sz="1700" dirty="0">
                <a:latin typeface="Ubuntu" panose="020B0504030602030204" pitchFamily="34" charset="0"/>
              </a:rPr>
              <a:t> </a:t>
            </a:r>
            <a:r>
              <a:rPr lang="en-US" sz="1700" dirty="0" err="1">
                <a:latin typeface="Ubuntu" panose="020B0504030602030204" pitchFamily="34" charset="0"/>
              </a:rPr>
              <a:t>empresas</a:t>
            </a:r>
            <a:r>
              <a:rPr lang="en-US" sz="1700" dirty="0">
                <a:latin typeface="Ubuntu" panose="020B0504030602030204" pitchFamily="34" charset="0"/>
              </a:rPr>
              <a:t> de software </a:t>
            </a:r>
            <a:r>
              <a:rPr lang="en-US" sz="1700" dirty="0" err="1">
                <a:latin typeface="Ubuntu" panose="020B0504030602030204" pitchFamily="34" charset="0"/>
              </a:rPr>
              <a:t>entraram</a:t>
            </a:r>
            <a:r>
              <a:rPr lang="en-US" sz="1700" dirty="0">
                <a:latin typeface="Ubuntu" panose="020B0504030602030204" pitchFamily="34" charset="0"/>
              </a:rPr>
              <a:t> </a:t>
            </a:r>
            <a:r>
              <a:rPr lang="en-US" sz="1700" dirty="0" err="1">
                <a:latin typeface="Ubuntu" panose="020B0504030602030204" pitchFamily="34" charset="0"/>
              </a:rPr>
              <a:t>em</a:t>
            </a:r>
            <a:r>
              <a:rPr lang="en-US" sz="1700" dirty="0">
                <a:latin typeface="Ubuntu" panose="020B0504030602030204" pitchFamily="34" charset="0"/>
              </a:rPr>
              <a:t> um </a:t>
            </a:r>
            <a:r>
              <a:rPr lang="en-US" sz="1700" dirty="0" err="1">
                <a:latin typeface="Ubuntu" panose="020B0504030602030204" pitchFamily="34" charset="0"/>
              </a:rPr>
              <a:t>acordo</a:t>
            </a:r>
            <a:r>
              <a:rPr lang="en-US" sz="1700" dirty="0">
                <a:latin typeface="Ubuntu" panose="020B0504030602030204" pitchFamily="34" charset="0"/>
              </a:rPr>
              <a:t> junto  com a W3C (World Wide Web Consortium) para se </a:t>
            </a:r>
            <a:r>
              <a:rPr lang="en-US" sz="1700" dirty="0" err="1">
                <a:latin typeface="Ubuntu" panose="020B0504030602030204" pitchFamily="34" charset="0"/>
              </a:rPr>
              <a:t>padronizar</a:t>
            </a:r>
            <a:r>
              <a:rPr lang="en-US" sz="1700" dirty="0">
                <a:latin typeface="Ubuntu" panose="020B0504030602030204" pitchFamily="34" charset="0"/>
              </a:rPr>
              <a:t> </a:t>
            </a:r>
            <a:r>
              <a:rPr lang="en-US" sz="1700" dirty="0" err="1">
                <a:latin typeface="Ubuntu" panose="020B0504030602030204" pitchFamily="34" charset="0"/>
              </a:rPr>
              <a:t>essa</a:t>
            </a:r>
            <a:r>
              <a:rPr lang="en-US" sz="1700" dirty="0">
                <a:latin typeface="Ubuntu" panose="020B0504030602030204" pitchFamily="34" charset="0"/>
              </a:rPr>
              <a:t> </a:t>
            </a:r>
            <a:r>
              <a:rPr lang="en-US" sz="1700" dirty="0" err="1">
                <a:latin typeface="Ubuntu" panose="020B0504030602030204" pitchFamily="34" charset="0"/>
              </a:rPr>
              <a:t>comunicação</a:t>
            </a:r>
            <a:r>
              <a:rPr lang="en-US" sz="1700" dirty="0">
                <a:latin typeface="Ubuntu" panose="020B0504030602030204" pitchFamily="34" charset="0"/>
              </a:rPr>
              <a:t> entre </a:t>
            </a:r>
            <a:r>
              <a:rPr lang="en-US" sz="1700" dirty="0" err="1">
                <a:latin typeface="Ubuntu" panose="020B0504030602030204" pitchFamily="34" charset="0"/>
              </a:rPr>
              <a:t>plataformas</a:t>
            </a:r>
            <a:r>
              <a:rPr lang="en-US" sz="1700" dirty="0">
                <a:latin typeface="Ubuntu" panose="020B0504030602030204" pitchFamily="34" charset="0"/>
              </a:rPr>
              <a:t> e </a:t>
            </a:r>
            <a:r>
              <a:rPr lang="en-US" sz="1700" dirty="0" err="1">
                <a:latin typeface="Ubuntu" panose="020B0504030602030204" pitchFamily="34" charset="0"/>
              </a:rPr>
              <a:t>linguagens</a:t>
            </a:r>
            <a:r>
              <a:rPr lang="en-US" sz="1700" dirty="0">
                <a:latin typeface="Ubuntu" panose="020B0504030602030204" pitchFamily="34" charset="0"/>
              </a:rPr>
              <a:t> </a:t>
            </a:r>
            <a:r>
              <a:rPr lang="en-US" sz="1700" dirty="0" err="1">
                <a:latin typeface="Ubuntu" panose="020B0504030602030204" pitchFamily="34" charset="0"/>
              </a:rPr>
              <a:t>dentro</a:t>
            </a:r>
            <a:r>
              <a:rPr lang="en-US" sz="1700" dirty="0">
                <a:latin typeface="Ubuntu" panose="020B0504030602030204" pitchFamily="34" charset="0"/>
              </a:rPr>
              <a:t> de um </a:t>
            </a:r>
            <a:r>
              <a:rPr lang="en-US" sz="1700" dirty="0" err="1">
                <a:latin typeface="Ubuntu" panose="020B0504030602030204" pitchFamily="34" charset="0"/>
              </a:rPr>
              <a:t>mesmo</a:t>
            </a:r>
            <a:r>
              <a:rPr lang="en-US" sz="1700" dirty="0">
                <a:latin typeface="Ubuntu" panose="020B0504030602030204" pitchFamily="34" charset="0"/>
              </a:rPr>
              <a:t> </a:t>
            </a:r>
            <a:r>
              <a:rPr lang="en-US" sz="1700" dirty="0" err="1">
                <a:latin typeface="Ubuntu" panose="020B0504030602030204" pitchFamily="34" charset="0"/>
              </a:rPr>
              <a:t>idioma</a:t>
            </a:r>
            <a:r>
              <a:rPr lang="en-US" sz="1700" dirty="0">
                <a:latin typeface="Ubuntu" panose="020B0504030602030204" pitchFamily="34" charset="0"/>
              </a:rPr>
              <a:t> e que </a:t>
            </a:r>
            <a:r>
              <a:rPr lang="en-US" sz="1700" dirty="0" err="1">
                <a:latin typeface="Ubuntu" panose="020B0504030602030204" pitchFamily="34" charset="0"/>
              </a:rPr>
              <a:t>isso</a:t>
            </a:r>
            <a:r>
              <a:rPr lang="en-US" sz="1700" dirty="0">
                <a:latin typeface="Ubuntu" panose="020B0504030602030204" pitchFamily="34" charset="0"/>
              </a:rPr>
              <a:t> fosse </a:t>
            </a:r>
            <a:r>
              <a:rPr lang="en-US" sz="1700" dirty="0" err="1">
                <a:latin typeface="Ubuntu" panose="020B0504030602030204" pitchFamily="34" charset="0"/>
              </a:rPr>
              <a:t>feito</a:t>
            </a:r>
            <a:r>
              <a:rPr lang="en-US" sz="1700" dirty="0">
                <a:latin typeface="Ubuntu" panose="020B0504030602030204" pitchFamily="34" charset="0"/>
              </a:rPr>
              <a:t> </a:t>
            </a:r>
            <a:r>
              <a:rPr lang="en-US" sz="1700" dirty="0" err="1">
                <a:latin typeface="Ubuntu" panose="020B0504030602030204" pitchFamily="34" charset="0"/>
              </a:rPr>
              <a:t>através</a:t>
            </a:r>
            <a:r>
              <a:rPr lang="en-US" sz="1700" dirty="0">
                <a:latin typeface="Ubuntu" panose="020B0504030602030204" pitchFamily="34" charset="0"/>
              </a:rPr>
              <a:t> de um </a:t>
            </a:r>
            <a:r>
              <a:rPr lang="en-US" sz="1700" dirty="0" err="1">
                <a:latin typeface="Ubuntu" panose="020B0504030602030204" pitchFamily="34" charset="0"/>
              </a:rPr>
              <a:t>serviço</a:t>
            </a:r>
            <a:r>
              <a:rPr lang="en-US" sz="1700" dirty="0">
                <a:latin typeface="Ubuntu" panose="020B0504030602030204" pitchFamily="34" charset="0"/>
              </a:rPr>
              <a:t> de forma a evite </a:t>
            </a:r>
            <a:r>
              <a:rPr lang="en-US" sz="1700" dirty="0" err="1">
                <a:latin typeface="Ubuntu" panose="020B0504030602030204" pitchFamily="34" charset="0"/>
              </a:rPr>
              <a:t>trabalho</a:t>
            </a:r>
            <a:r>
              <a:rPr lang="en-US" sz="1700" dirty="0">
                <a:latin typeface="Ubuntu" panose="020B0504030602030204" pitchFamily="34" charset="0"/>
              </a:rPr>
              <a:t> </a:t>
            </a:r>
            <a:r>
              <a:rPr lang="en-US" sz="1700" dirty="0" err="1">
                <a:latin typeface="Ubuntu" panose="020B0504030602030204" pitchFamily="34" charset="0"/>
              </a:rPr>
              <a:t>excessivo</a:t>
            </a:r>
            <a:r>
              <a:rPr lang="en-US" sz="1700" dirty="0">
                <a:latin typeface="Ubuntu" panose="020B0504030602030204" pitchFamily="34" charset="0"/>
              </a:rPr>
              <a:t> e </a:t>
            </a:r>
            <a:r>
              <a:rPr lang="en-US" sz="1700" dirty="0" err="1">
                <a:latin typeface="Ubuntu" panose="020B0504030602030204" pitchFamily="34" charset="0"/>
              </a:rPr>
              <a:t>perda</a:t>
            </a:r>
            <a:r>
              <a:rPr lang="en-US" sz="1700" dirty="0">
                <a:latin typeface="Ubuntu" panose="020B0504030602030204" pitchFamily="34" charset="0"/>
              </a:rPr>
              <a:t> de tempo no </a:t>
            </a:r>
            <a:r>
              <a:rPr lang="en-US" sz="1700" dirty="0" err="1">
                <a:latin typeface="Ubuntu" panose="020B0504030602030204" pitchFamily="34" charset="0"/>
              </a:rPr>
              <a:t>desenvolvimento</a:t>
            </a:r>
            <a:r>
              <a:rPr lang="en-US" sz="1700" dirty="0">
                <a:latin typeface="Ubuntu" panose="020B0504030602030204" pitchFamily="34" charset="0"/>
              </a:rPr>
              <a:t> de ferramentas. Para </a:t>
            </a:r>
            <a:r>
              <a:rPr lang="en-US" sz="1700" dirty="0" err="1">
                <a:latin typeface="Ubuntu" panose="020B0504030602030204" pitchFamily="34" charset="0"/>
              </a:rPr>
              <a:t>isso</a:t>
            </a:r>
            <a:r>
              <a:rPr lang="en-US" sz="1700" dirty="0">
                <a:latin typeface="Ubuntu" panose="020B0504030602030204" pitchFamily="34" charset="0"/>
              </a:rPr>
              <a:t> </a:t>
            </a:r>
            <a:r>
              <a:rPr lang="en-US" sz="1700" dirty="0" err="1">
                <a:latin typeface="Ubuntu" panose="020B0504030602030204" pitchFamily="34" charset="0"/>
              </a:rPr>
              <a:t>seria</a:t>
            </a:r>
            <a:r>
              <a:rPr lang="en-US" sz="1700" dirty="0">
                <a:latin typeface="Ubuntu" panose="020B0504030602030204" pitchFamily="34" charset="0"/>
              </a:rPr>
              <a:t> </a:t>
            </a:r>
            <a:r>
              <a:rPr lang="en-US" sz="1700" dirty="0" err="1">
                <a:latin typeface="Ubuntu" panose="020B0504030602030204" pitchFamily="34" charset="0"/>
              </a:rPr>
              <a:t>utilizado</a:t>
            </a:r>
            <a:r>
              <a:rPr lang="en-US" sz="1700" dirty="0">
                <a:latin typeface="Ubuntu" panose="020B0504030602030204" pitchFamily="34" charset="0"/>
              </a:rPr>
              <a:t> um </a:t>
            </a:r>
            <a:r>
              <a:rPr lang="en-US" sz="1700" dirty="0" err="1">
                <a:latin typeface="Ubuntu" panose="020B0504030602030204" pitchFamily="34" charset="0"/>
              </a:rPr>
              <a:t>protocolo</a:t>
            </a:r>
            <a:r>
              <a:rPr lang="en-US" sz="1700" dirty="0">
                <a:latin typeface="Ubuntu" panose="020B0504030602030204" pitchFamily="34" charset="0"/>
              </a:rPr>
              <a:t> </a:t>
            </a:r>
            <a:r>
              <a:rPr lang="en-US" sz="1700" dirty="0" err="1">
                <a:latin typeface="Ubuntu" panose="020B0504030602030204" pitchFamily="34" charset="0"/>
              </a:rPr>
              <a:t>bastante</a:t>
            </a:r>
            <a:r>
              <a:rPr lang="en-US" sz="1700" dirty="0">
                <a:latin typeface="Ubuntu" panose="020B0504030602030204" pitchFamily="34" charset="0"/>
              </a:rPr>
              <a:t> </a:t>
            </a:r>
            <a:r>
              <a:rPr lang="en-US" sz="1700" dirty="0" err="1">
                <a:latin typeface="Ubuntu" panose="020B0504030602030204" pitchFamily="34" charset="0"/>
              </a:rPr>
              <a:t>conhecido</a:t>
            </a:r>
            <a:r>
              <a:rPr lang="en-US" sz="1700" dirty="0">
                <a:latin typeface="Ubuntu" panose="020B0504030602030204" pitchFamily="34" charset="0"/>
              </a:rPr>
              <a:t> e </a:t>
            </a:r>
            <a:r>
              <a:rPr lang="en-US" sz="1700" dirty="0" err="1">
                <a:latin typeface="Ubuntu" panose="020B0504030602030204" pitchFamily="34" charset="0"/>
              </a:rPr>
              <a:t>fácil</a:t>
            </a:r>
            <a:r>
              <a:rPr lang="en-US" sz="1700" dirty="0">
                <a:latin typeface="Ubuntu" panose="020B0504030602030204" pitchFamily="34" charset="0"/>
              </a:rPr>
              <a:t> de </a:t>
            </a:r>
            <a:r>
              <a:rPr lang="en-US" sz="1700" dirty="0" err="1">
                <a:latin typeface="Ubuntu" panose="020B0504030602030204" pitchFamily="34" charset="0"/>
              </a:rPr>
              <a:t>implementar</a:t>
            </a:r>
            <a:r>
              <a:rPr lang="en-US" sz="1700" dirty="0">
                <a:latin typeface="Ubuntu" panose="020B0504030602030204" pitchFamily="34" charset="0"/>
              </a:rPr>
              <a:t>, de forma que fosse </a:t>
            </a:r>
            <a:r>
              <a:rPr lang="en-US" sz="1700" dirty="0" err="1">
                <a:latin typeface="Ubuntu" panose="020B0504030602030204" pitchFamily="34" charset="0"/>
              </a:rPr>
              <a:t>suportado</a:t>
            </a:r>
            <a:r>
              <a:rPr lang="en-US" sz="1700" dirty="0">
                <a:latin typeface="Ubuntu" panose="020B0504030602030204" pitchFamily="34" charset="0"/>
              </a:rPr>
              <a:t> </a:t>
            </a:r>
            <a:r>
              <a:rPr lang="en-US" sz="1700" dirty="0" err="1">
                <a:latin typeface="Ubuntu" panose="020B0504030602030204" pitchFamily="34" charset="0"/>
              </a:rPr>
              <a:t>em</a:t>
            </a:r>
            <a:r>
              <a:rPr lang="en-US" sz="1700" dirty="0">
                <a:latin typeface="Ubuntu" panose="020B0504030602030204" pitchFamily="34" charset="0"/>
              </a:rPr>
              <a:t> </a:t>
            </a:r>
            <a:r>
              <a:rPr lang="en-US" sz="1700" dirty="0" err="1">
                <a:latin typeface="Ubuntu" panose="020B0504030602030204" pitchFamily="34" charset="0"/>
              </a:rPr>
              <a:t>todas</a:t>
            </a:r>
            <a:r>
              <a:rPr lang="en-US" sz="1700" dirty="0">
                <a:latin typeface="Ubuntu" panose="020B0504030602030204" pitchFamily="34" charset="0"/>
              </a:rPr>
              <a:t> as </a:t>
            </a:r>
            <a:r>
              <a:rPr lang="en-US" sz="1700" dirty="0" err="1">
                <a:latin typeface="Ubuntu" panose="020B0504030602030204" pitchFamily="34" charset="0"/>
              </a:rPr>
              <a:t>aplicações</a:t>
            </a:r>
            <a:r>
              <a:rPr lang="en-US" sz="1700" dirty="0">
                <a:latin typeface="Ubuntu" panose="020B0504030602030204" pitchFamily="34" charset="0"/>
              </a:rPr>
              <a:t>.</a:t>
            </a:r>
          </a:p>
          <a:p>
            <a:pPr>
              <a:lnSpc>
                <a:spcPct val="90000"/>
              </a:lnSpc>
            </a:pPr>
            <a:r>
              <a:rPr lang="en-US" sz="1700" dirty="0" err="1">
                <a:latin typeface="Ubuntu" panose="020B0504030602030204" pitchFamily="34" charset="0"/>
              </a:rPr>
              <a:t>Após</a:t>
            </a:r>
            <a:r>
              <a:rPr lang="en-US" sz="1700" dirty="0">
                <a:latin typeface="Ubuntu" panose="020B0504030602030204" pitchFamily="34" charset="0"/>
              </a:rPr>
              <a:t> </a:t>
            </a:r>
            <a:r>
              <a:rPr lang="en-US" sz="1700" dirty="0" err="1">
                <a:latin typeface="Ubuntu" panose="020B0504030602030204" pitchFamily="34" charset="0"/>
              </a:rPr>
              <a:t>várias</a:t>
            </a:r>
            <a:r>
              <a:rPr lang="en-US" sz="1700" dirty="0">
                <a:latin typeface="Ubuntu" panose="020B0504030602030204" pitchFamily="34" charset="0"/>
              </a:rPr>
              <a:t> </a:t>
            </a:r>
            <a:r>
              <a:rPr lang="en-US" sz="1700" dirty="0" err="1">
                <a:latin typeface="Ubuntu" panose="020B0504030602030204" pitchFamily="34" charset="0"/>
              </a:rPr>
              <a:t>sugestões</a:t>
            </a:r>
            <a:r>
              <a:rPr lang="en-US" sz="1700" dirty="0">
                <a:latin typeface="Ubuntu" panose="020B0504030602030204" pitchFamily="34" charset="0"/>
              </a:rPr>
              <a:t> e </a:t>
            </a:r>
            <a:r>
              <a:rPr lang="en-US" sz="1700" dirty="0" err="1">
                <a:latin typeface="Ubuntu" panose="020B0504030602030204" pitchFamily="34" charset="0"/>
              </a:rPr>
              <a:t>projetos</a:t>
            </a:r>
            <a:r>
              <a:rPr lang="en-US" sz="1700" dirty="0">
                <a:latin typeface="Ubuntu" panose="020B0504030602030204" pitchFamily="34" charset="0"/>
              </a:rPr>
              <a:t>, </a:t>
            </a:r>
            <a:r>
              <a:rPr lang="en-US" sz="1700" dirty="0" err="1">
                <a:latin typeface="Ubuntu" panose="020B0504030602030204" pitchFamily="34" charset="0"/>
              </a:rPr>
              <a:t>sugiram</a:t>
            </a:r>
            <a:r>
              <a:rPr lang="en-US" sz="1700" dirty="0">
                <a:latin typeface="Ubuntu" panose="020B0504030602030204" pitchFamily="34" charset="0"/>
              </a:rPr>
              <a:t> </a:t>
            </a:r>
            <a:r>
              <a:rPr lang="en-US" sz="1700" dirty="0" err="1">
                <a:latin typeface="Ubuntu" panose="020B0504030602030204" pitchFamily="34" charset="0"/>
              </a:rPr>
              <a:t>os</a:t>
            </a:r>
            <a:r>
              <a:rPr lang="en-US" sz="1700" dirty="0">
                <a:latin typeface="Ubuntu" panose="020B0504030602030204" pitchFamily="34" charset="0"/>
              </a:rPr>
              <a:t> </a:t>
            </a:r>
            <a:r>
              <a:rPr lang="en-US" sz="1700" dirty="0" err="1">
                <a:latin typeface="Ubuntu" panose="020B0504030602030204" pitchFamily="34" charset="0"/>
              </a:rPr>
              <a:t>Webservices</a:t>
            </a:r>
            <a:r>
              <a:rPr lang="en-US" sz="1700" dirty="0">
                <a:latin typeface="Ubuntu" panose="020B0504030602030204" pitchFamily="34" charset="0"/>
              </a:rPr>
              <a:t>: A </a:t>
            </a:r>
            <a:r>
              <a:rPr lang="en-US" sz="1700" dirty="0" err="1">
                <a:latin typeface="Ubuntu" panose="020B0504030602030204" pitchFamily="34" charset="0"/>
              </a:rPr>
              <a:t>proposta</a:t>
            </a:r>
            <a:r>
              <a:rPr lang="en-US" sz="1700" dirty="0">
                <a:latin typeface="Ubuntu" panose="020B0504030602030204" pitchFamily="34" charset="0"/>
              </a:rPr>
              <a:t> </a:t>
            </a:r>
            <a:r>
              <a:rPr lang="en-US" sz="1700" dirty="0" err="1">
                <a:latin typeface="Ubuntu" panose="020B0504030602030204" pitchFamily="34" charset="0"/>
              </a:rPr>
              <a:t>irrecusável</a:t>
            </a:r>
            <a:r>
              <a:rPr lang="en-US" sz="1700" dirty="0">
                <a:latin typeface="Ubuntu" panose="020B0504030602030204" pitchFamily="34" charset="0"/>
              </a:rPr>
              <a:t> sob o </a:t>
            </a:r>
            <a:r>
              <a:rPr lang="en-US" sz="1700" dirty="0" err="1">
                <a:latin typeface="Ubuntu" panose="020B0504030602030204" pitchFamily="34" charset="0"/>
              </a:rPr>
              <a:t>ponto</a:t>
            </a:r>
            <a:r>
              <a:rPr lang="en-US" sz="1700" dirty="0">
                <a:latin typeface="Ubuntu" panose="020B0504030602030204" pitchFamily="34" charset="0"/>
              </a:rPr>
              <a:t> de vista de </a:t>
            </a:r>
            <a:r>
              <a:rPr lang="en-US" sz="1700" dirty="0" err="1">
                <a:latin typeface="Ubuntu" panose="020B0504030602030204" pitchFamily="34" charset="0"/>
              </a:rPr>
              <a:t>praticidade</a:t>
            </a:r>
            <a:r>
              <a:rPr lang="en-US" sz="1700" dirty="0">
                <a:latin typeface="Ubuntu" panose="020B0504030602030204" pitchFamily="34" charset="0"/>
              </a:rPr>
              <a:t> e </a:t>
            </a:r>
            <a:r>
              <a:rPr lang="en-US" sz="1700" dirty="0" err="1">
                <a:latin typeface="Ubuntu" panose="020B0504030602030204" pitchFamily="34" charset="0"/>
              </a:rPr>
              <a:t>segurança</a:t>
            </a:r>
            <a:r>
              <a:rPr lang="en-US" sz="1700" dirty="0">
                <a:latin typeface="Ubuntu" panose="020B0504030602030204" pitchFamily="34" charset="0"/>
              </a:rPr>
              <a:t>.</a:t>
            </a:r>
          </a:p>
        </p:txBody>
      </p:sp>
      <p:sp>
        <p:nvSpPr>
          <p:cNvPr id="4" name="Title 1"/>
          <p:cNvSpPr txBox="1">
            <a:spLocks/>
          </p:cNvSpPr>
          <p:nvPr/>
        </p:nvSpPr>
        <p:spPr>
          <a:xfrm>
            <a:off x="650846" y="1030288"/>
            <a:ext cx="4812897" cy="103557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a:t>Webservices - solução</a:t>
            </a:r>
          </a:p>
        </p:txBody>
      </p:sp>
    </p:spTree>
    <p:extLst>
      <p:ext uri="{BB962C8B-B14F-4D97-AF65-F5344CB8AC3E}">
        <p14:creationId xmlns:p14="http://schemas.microsoft.com/office/powerpoint/2010/main" val="2834355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142068"/>
            <a:ext cx="10131425" cy="561376"/>
          </a:xfrm>
        </p:spPr>
        <p:txBody>
          <a:bodyPr>
            <a:normAutofit fontScale="92500" lnSpcReduction="10000"/>
          </a:bodyPr>
          <a:lstStyle/>
          <a:p>
            <a:r>
              <a:rPr lang="pt-BR" dirty="0">
                <a:latin typeface="Ubuntu" panose="020B0504030602030204" pitchFamily="34" charset="0"/>
              </a:rPr>
              <a:t>A principio os webservices usaram o protocolo http para trafegar mensagens (arquivos) no formato xml.</a:t>
            </a:r>
          </a:p>
        </p:txBody>
      </p:sp>
      <p:sp>
        <p:nvSpPr>
          <p:cNvPr id="4" name="Title 1"/>
          <p:cNvSpPr txBox="1">
            <a:spLocks/>
          </p:cNvSpPr>
          <p:nvPr/>
        </p:nvSpPr>
        <p:spPr>
          <a:xfrm>
            <a:off x="685800" y="58972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Webservices - </a:t>
            </a:r>
            <a:r>
              <a:rPr lang="pt-BR" sz="2400" dirty="0">
                <a:latin typeface="Ubuntu" panose="020B0504030602030204" pitchFamily="34" charset="0"/>
              </a:rPr>
              <a:t>solução</a:t>
            </a:r>
          </a:p>
        </p:txBody>
      </p:sp>
      <p:sp>
        <p:nvSpPr>
          <p:cNvPr id="5" name="TextBox 4"/>
          <p:cNvSpPr txBox="1"/>
          <p:nvPr/>
        </p:nvSpPr>
        <p:spPr>
          <a:xfrm rot="500397">
            <a:off x="2620484" y="4071130"/>
            <a:ext cx="6537656" cy="1015663"/>
          </a:xfrm>
          <a:prstGeom prst="rect">
            <a:avLst/>
          </a:prstGeom>
          <a:noFill/>
        </p:spPr>
        <p:txBody>
          <a:bodyPr wrap="square" rtlCol="0">
            <a:spAutoFit/>
          </a:bodyPr>
          <a:lstStyle/>
          <a:p>
            <a:pPr algn="ctr"/>
            <a:r>
              <a:rPr lang="pt-BR" sz="6000" dirty="0">
                <a:latin typeface="Ubuntu" panose="020B0504030602030204" pitchFamily="34" charset="0"/>
              </a:rPr>
              <a:t>Mas, o que é XML</a:t>
            </a:r>
            <a:r>
              <a:rPr lang="en-US" sz="6000" dirty="0">
                <a:latin typeface="Ubuntu" panose="020B0504030602030204" pitchFamily="34" charset="0"/>
              </a:rPr>
              <a:t>?</a:t>
            </a:r>
            <a:endParaRPr lang="pt-BR" sz="6000" dirty="0">
              <a:latin typeface="Ubuntu" panose="020B0504030602030204" pitchFamily="34" charset="0"/>
            </a:endParaRPr>
          </a:p>
        </p:txBody>
      </p:sp>
    </p:spTree>
    <p:extLst>
      <p:ext uri="{BB962C8B-B14F-4D97-AF65-F5344CB8AC3E}">
        <p14:creationId xmlns:p14="http://schemas.microsoft.com/office/powerpoint/2010/main" val="428660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589722"/>
            <a:ext cx="10131425" cy="7354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XML – extensible markup language</a:t>
            </a:r>
            <a:endParaRPr lang="pt-BR" sz="2400" dirty="0">
              <a:latin typeface="Ubuntu" panose="020B0504030602030204" pitchFamily="34" charset="0"/>
            </a:endParaRPr>
          </a:p>
        </p:txBody>
      </p:sp>
      <p:sp>
        <p:nvSpPr>
          <p:cNvPr id="5" name="TextBox 4"/>
          <p:cNvSpPr txBox="1"/>
          <p:nvPr/>
        </p:nvSpPr>
        <p:spPr>
          <a:xfrm>
            <a:off x="685800" y="1325217"/>
            <a:ext cx="10777330" cy="646331"/>
          </a:xfrm>
          <a:prstGeom prst="rect">
            <a:avLst/>
          </a:prstGeom>
          <a:noFill/>
        </p:spPr>
        <p:txBody>
          <a:bodyPr wrap="square" rtlCol="0">
            <a:spAutoFit/>
          </a:bodyPr>
          <a:lstStyle/>
          <a:p>
            <a:r>
              <a:rPr lang="en-US" dirty="0" err="1">
                <a:latin typeface="Ubuntu" panose="020B0504030602030204" pitchFamily="34" charset="0"/>
              </a:rPr>
              <a:t>Arquivo</a:t>
            </a:r>
            <a:r>
              <a:rPr lang="en-US" dirty="0">
                <a:latin typeface="Ubuntu" panose="020B0504030602030204" pitchFamily="34" charset="0"/>
              </a:rPr>
              <a:t> </a:t>
            </a:r>
            <a:r>
              <a:rPr lang="en-US" dirty="0" err="1">
                <a:latin typeface="Ubuntu" panose="020B0504030602030204" pitchFamily="34" charset="0"/>
              </a:rPr>
              <a:t>cont</a:t>
            </a:r>
            <a:r>
              <a:rPr lang="pt-BR" dirty="0">
                <a:latin typeface="Ubuntu" panose="020B0504030602030204" pitchFamily="34" charset="0"/>
              </a:rPr>
              <a:t>ém um formato semelhante ao html, porém, você pode utilizar suas tags da forma que bem entender, focando sempre na regra de hierarquia entre os dados ai escritos.</a:t>
            </a:r>
          </a:p>
        </p:txBody>
      </p:sp>
      <p:sp>
        <p:nvSpPr>
          <p:cNvPr id="6" name="Rectangle 1"/>
          <p:cNvSpPr>
            <a:spLocks noChangeArrowheads="1"/>
          </p:cNvSpPr>
          <p:nvPr/>
        </p:nvSpPr>
        <p:spPr bwMode="auto">
          <a:xfrm>
            <a:off x="677805" y="2060712"/>
            <a:ext cx="10785325" cy="466281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BC7A00"/>
                </a:solidFill>
                <a:effectLst/>
                <a:latin typeface="Ubuntu" panose="020B0504030602030204" pitchFamily="34" charset="0"/>
                <a:ea typeface="Times New Roman" panose="02020603050405020304" pitchFamily="18" charset="0"/>
                <a:cs typeface="Calibri" panose="020F0502020204030204" pitchFamily="34" charset="0"/>
              </a:rPr>
              <a:t>&lt;?xml version="1.0" encoding="ISO-8859-1"?&gt;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&lt;receita</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nome=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"pão"</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tempo_de_preparo=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"5 minutos"</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tempo_de_cozimento=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 hora"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&lt;titulo&gt;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Pão simples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&lt;/titulo&gt;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"3"</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u</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"xícaras"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Farinha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"7"</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"gramas"</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Fermento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"1.5"</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"xícaras"</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estado=</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"morna"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Água</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quantidade=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"1"</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0" i="0" u="none" strike="noStrike" cap="none" normalizeH="0" baseline="0" dirty="0">
                <a:ln>
                  <a:noFill/>
                </a:ln>
                <a:solidFill>
                  <a:srgbClr val="7D9029"/>
                </a:solidFill>
                <a:effectLst/>
                <a:latin typeface="Ubuntu" panose="020B0504030602030204" pitchFamily="34" charset="0"/>
                <a:ea typeface="Times New Roman" panose="02020603050405020304" pitchFamily="18" charset="0"/>
                <a:cs typeface="Calibri" panose="020F0502020204030204" pitchFamily="34" charset="0"/>
              </a:rPr>
              <a:t>unidade=</a:t>
            </a:r>
            <a:r>
              <a:rPr kumimoji="0" lang="pt-BR" altLang="pt-BR" sz="2000" b="0" i="0" u="none" strike="noStrike" cap="none" normalizeH="0" baseline="0" dirty="0">
                <a:ln>
                  <a:noFill/>
                </a:ln>
                <a:solidFill>
                  <a:srgbClr val="BA2121"/>
                </a:solidFill>
                <a:effectLst/>
                <a:latin typeface="Ubuntu" panose="020B0504030602030204" pitchFamily="34" charset="0"/>
                <a:ea typeface="Times New Roman" panose="02020603050405020304" pitchFamily="18" charset="0"/>
                <a:cs typeface="Calibri" panose="020F0502020204030204" pitchFamily="34" charset="0"/>
              </a:rPr>
              <a:t>"colheres de chá"</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Sal</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&lt;/ingredientes&gt;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&lt;instrucoes&gt;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Misture todos os ingredientes, e dissolva bem.</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Cubra com um pano e deixe por uma hora em um local morno.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Misture novamente, coloque numa bandeja e asse num forno.</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&lt;/passo&gt;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Ubuntu" panose="020B0504030602030204" pitchFamily="34" charset="0"/>
                <a:ea typeface="Times New Roman" panose="02020603050405020304" pitchFamily="18" charset="0"/>
                <a:cs typeface="Calibri" panose="020F0502020204030204" pitchFamily="34" charset="0"/>
              </a:rPr>
              <a:t>  </a:t>
            </a: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&lt;/instrucoes&gt;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1" i="0" u="none" strike="noStrike" cap="none" normalizeH="0" baseline="0" dirty="0">
                <a:ln>
                  <a:noFill/>
                </a:ln>
                <a:solidFill>
                  <a:srgbClr val="008000"/>
                </a:solidFill>
                <a:effectLst/>
                <a:latin typeface="Ubuntu" panose="020B0504030602030204" pitchFamily="34" charset="0"/>
                <a:ea typeface="Times New Roman" panose="02020603050405020304" pitchFamily="18" charset="0"/>
                <a:cs typeface="Calibri" panose="020F0502020204030204" pitchFamily="34" charset="0"/>
              </a:rPr>
              <a:t>&lt;/receita&gt;</a:t>
            </a:r>
            <a:endParaRPr kumimoji="0" lang="pt-BR" altLang="pt-BR" sz="2000" b="0" i="0" u="none" strike="noStrike" cap="none" normalizeH="0" baseline="0" dirty="0">
              <a:ln>
                <a:noFill/>
              </a:ln>
              <a:solidFill>
                <a:schemeClr val="tx1"/>
              </a:solidFill>
              <a:effectLst/>
              <a:latin typeface="Ubuntu" panose="020B0504030602030204" pitchFamily="34" charset="0"/>
            </a:endParaRPr>
          </a:p>
        </p:txBody>
      </p:sp>
    </p:spTree>
    <p:extLst>
      <p:ext uri="{BB962C8B-B14F-4D97-AF65-F5344CB8AC3E}">
        <p14:creationId xmlns:p14="http://schemas.microsoft.com/office/powerpoint/2010/main" val="65274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589722"/>
            <a:ext cx="10131425" cy="7354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dirty="0">
                <a:latin typeface="Ubuntu" panose="020B0504030602030204" pitchFamily="34" charset="0"/>
              </a:rPr>
              <a:t>XML – extensible markup language</a:t>
            </a:r>
            <a:endParaRPr lang="pt-BR" sz="2400" dirty="0">
              <a:latin typeface="Ubuntu" panose="020B0504030602030204" pitchFamily="34" charset="0"/>
            </a:endParaRPr>
          </a:p>
        </p:txBody>
      </p:sp>
      <p:sp>
        <p:nvSpPr>
          <p:cNvPr id="5" name="TextBox 4"/>
          <p:cNvSpPr txBox="1"/>
          <p:nvPr/>
        </p:nvSpPr>
        <p:spPr>
          <a:xfrm>
            <a:off x="1166191" y="2093843"/>
            <a:ext cx="10005392" cy="1631216"/>
          </a:xfrm>
          <a:prstGeom prst="rect">
            <a:avLst/>
          </a:prstGeom>
          <a:noFill/>
        </p:spPr>
        <p:txBody>
          <a:bodyPr wrap="square" rtlCol="0">
            <a:spAutoFit/>
          </a:bodyPr>
          <a:lstStyle/>
          <a:p>
            <a:r>
              <a:rPr lang="pt-BR" sz="2000" dirty="0">
                <a:latin typeface="Ubuntu" panose="020B0504030602030204" pitchFamily="34" charset="0"/>
              </a:rPr>
              <a:t>O xml é um tipo de arquivo comumente usado para configurações de alguma funcionalidade e</a:t>
            </a:r>
            <a:r>
              <a:rPr lang="en-US" sz="2000" dirty="0">
                <a:latin typeface="Ubuntu" panose="020B0504030602030204" pitchFamily="34" charset="0"/>
              </a:rPr>
              <a:t>/</a:t>
            </a:r>
            <a:r>
              <a:rPr lang="pt-BR" sz="2000" dirty="0">
                <a:latin typeface="Ubuntu" panose="020B0504030602030204" pitchFamily="34" charset="0"/>
              </a:rPr>
              <a:t>ou aplicação. Para exemplo disso, durante muitos anos, os arquivos xml tem sido usados para representar notas fiscais eletronicas, configurações de banco de dados e, até, folha de layouts (como no Android). Seu uso é vasto e ilimitado.</a:t>
            </a:r>
          </a:p>
        </p:txBody>
      </p:sp>
    </p:spTree>
    <p:extLst>
      <p:ext uri="{BB962C8B-B14F-4D97-AF65-F5344CB8AC3E}">
        <p14:creationId xmlns:p14="http://schemas.microsoft.com/office/powerpoint/2010/main" val="373624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830338" cy="1456267"/>
          </a:xfrm>
        </p:spPr>
        <p:txBody>
          <a:bodyPr/>
          <a:lstStyle/>
          <a:p>
            <a:pPr algn="ctr"/>
            <a:r>
              <a:rPr lang="pt-BR" dirty="0">
                <a:latin typeface="Ubuntu" panose="020B0504030602030204" pitchFamily="34" charset="0"/>
              </a:rPr>
              <a:t>Usando xml na prática</a:t>
            </a:r>
          </a:p>
        </p:txBody>
      </p:sp>
      <p:sp>
        <p:nvSpPr>
          <p:cNvPr id="5" name="TextBox 4"/>
          <p:cNvSpPr txBox="1"/>
          <p:nvPr/>
        </p:nvSpPr>
        <p:spPr>
          <a:xfrm>
            <a:off x="685801" y="2252870"/>
            <a:ext cx="11015869" cy="1631216"/>
          </a:xfrm>
          <a:prstGeom prst="rect">
            <a:avLst/>
          </a:prstGeom>
          <a:noFill/>
        </p:spPr>
        <p:txBody>
          <a:bodyPr wrap="square" rtlCol="0">
            <a:spAutoFit/>
          </a:bodyPr>
          <a:lstStyle/>
          <a:p>
            <a:pPr algn="ctr"/>
            <a:r>
              <a:rPr lang="pt-BR" sz="2000" dirty="0">
                <a:latin typeface="Ubuntu" panose="020B0504030602030204" pitchFamily="34" charset="0"/>
              </a:rPr>
              <a:t>Vamos exercitar a criação de um arquivo XML no notepad++ usando o escopo seguinte</a:t>
            </a:r>
            <a:r>
              <a:rPr lang="en-US" sz="2000" dirty="0">
                <a:latin typeface="Ubuntu" panose="020B0504030602030204" pitchFamily="34" charset="0"/>
              </a:rPr>
              <a:t>:</a:t>
            </a:r>
          </a:p>
          <a:p>
            <a:pPr algn="ctr"/>
            <a:endParaRPr lang="en-US" sz="2000" dirty="0">
              <a:latin typeface="Ubuntu" panose="020B0504030602030204" pitchFamily="34" charset="0"/>
            </a:endParaRPr>
          </a:p>
          <a:p>
            <a:pPr algn="ctr"/>
            <a:r>
              <a:rPr lang="en-US" sz="2000" dirty="0" err="1">
                <a:latin typeface="Ubuntu" panose="020B0504030602030204" pitchFamily="34" charset="0"/>
              </a:rPr>
              <a:t>Lista</a:t>
            </a:r>
            <a:r>
              <a:rPr lang="en-US" sz="2000" dirty="0">
                <a:latin typeface="Ubuntu" panose="020B0504030602030204" pitchFamily="34" charset="0"/>
              </a:rPr>
              <a:t> Telefonica com </a:t>
            </a:r>
            <a:r>
              <a:rPr lang="en-US" sz="2000" dirty="0" err="1">
                <a:latin typeface="Ubuntu" panose="020B0504030602030204" pitchFamily="34" charset="0"/>
              </a:rPr>
              <a:t>pessoas</a:t>
            </a:r>
            <a:r>
              <a:rPr lang="en-US" sz="2000" dirty="0">
                <a:latin typeface="Ubuntu" panose="020B0504030602030204" pitchFamily="34" charset="0"/>
              </a:rPr>
              <a:t> </a:t>
            </a:r>
            <a:r>
              <a:rPr lang="en-US" sz="2000" dirty="0" err="1">
                <a:latin typeface="Ubuntu" panose="020B0504030602030204" pitchFamily="34" charset="0"/>
              </a:rPr>
              <a:t>cadastradas</a:t>
            </a:r>
            <a:r>
              <a:rPr lang="en-US" sz="2000" dirty="0">
                <a:latin typeface="Ubuntu" panose="020B0504030602030204" pitchFamily="34" charset="0"/>
              </a:rPr>
              <a:t>, </a:t>
            </a:r>
            <a:r>
              <a:rPr lang="en-US" sz="2000" dirty="0" err="1">
                <a:latin typeface="Ubuntu" panose="020B0504030602030204" pitchFamily="34" charset="0"/>
              </a:rPr>
              <a:t>cada</a:t>
            </a:r>
            <a:r>
              <a:rPr lang="en-US" sz="2000" dirty="0">
                <a:latin typeface="Ubuntu" panose="020B0504030602030204" pitchFamily="34" charset="0"/>
              </a:rPr>
              <a:t> </a:t>
            </a:r>
            <a:r>
              <a:rPr lang="en-US" sz="2000" dirty="0" err="1">
                <a:latin typeface="Ubuntu" panose="020B0504030602030204" pitchFamily="34" charset="0"/>
              </a:rPr>
              <a:t>pessoa</a:t>
            </a:r>
            <a:r>
              <a:rPr lang="en-US" sz="2000" dirty="0">
                <a:latin typeface="Ubuntu" panose="020B0504030602030204" pitchFamily="34" charset="0"/>
              </a:rPr>
              <a:t> com </a:t>
            </a:r>
            <a:r>
              <a:rPr lang="en-US" sz="2000" dirty="0" err="1">
                <a:latin typeface="Ubuntu" panose="020B0504030602030204" pitchFamily="34" charset="0"/>
              </a:rPr>
              <a:t>nome</a:t>
            </a:r>
            <a:r>
              <a:rPr lang="en-US" sz="2000" dirty="0">
                <a:latin typeface="Ubuntu" panose="020B0504030602030204" pitchFamily="34" charset="0"/>
              </a:rPr>
              <a:t> e </a:t>
            </a:r>
            <a:r>
              <a:rPr lang="en-US" sz="2000" dirty="0" err="1">
                <a:latin typeface="Ubuntu" panose="020B0504030602030204" pitchFamily="34" charset="0"/>
              </a:rPr>
              <a:t>endereco</a:t>
            </a:r>
            <a:r>
              <a:rPr lang="en-US" sz="2000" dirty="0">
                <a:latin typeface="Ubuntu" panose="020B0504030602030204" pitchFamily="34" charset="0"/>
              </a:rPr>
              <a:t>. A </a:t>
            </a:r>
            <a:r>
              <a:rPr lang="en-US" sz="2000" dirty="0" err="1">
                <a:latin typeface="Ubuntu" panose="020B0504030602030204" pitchFamily="34" charset="0"/>
              </a:rPr>
              <a:t>lista</a:t>
            </a:r>
            <a:r>
              <a:rPr lang="en-US" sz="2000" dirty="0">
                <a:latin typeface="Ubuntu" panose="020B0504030602030204" pitchFamily="34" charset="0"/>
              </a:rPr>
              <a:t> </a:t>
            </a:r>
            <a:r>
              <a:rPr lang="en-US" sz="2000" dirty="0" err="1">
                <a:latin typeface="Ubuntu" panose="020B0504030602030204" pitchFamily="34" charset="0"/>
              </a:rPr>
              <a:t>deve</a:t>
            </a:r>
            <a:r>
              <a:rPr lang="en-US" sz="2000" dirty="0">
                <a:latin typeface="Ubuntu" panose="020B0504030602030204" pitchFamily="34" charset="0"/>
              </a:rPr>
              <a:t> </a:t>
            </a:r>
            <a:r>
              <a:rPr lang="en-US" sz="2000" dirty="0" err="1">
                <a:latin typeface="Ubuntu" panose="020B0504030602030204" pitchFamily="34" charset="0"/>
              </a:rPr>
              <a:t>apresentar</a:t>
            </a:r>
            <a:r>
              <a:rPr lang="en-US" sz="2000" dirty="0">
                <a:latin typeface="Ubuntu" panose="020B0504030602030204" pitchFamily="34" charset="0"/>
              </a:rPr>
              <a:t> </a:t>
            </a:r>
            <a:r>
              <a:rPr lang="en-US" sz="2000" dirty="0" err="1">
                <a:latin typeface="Ubuntu" panose="020B0504030602030204" pitchFamily="34" charset="0"/>
              </a:rPr>
              <a:t>uma</a:t>
            </a:r>
            <a:r>
              <a:rPr lang="en-US" sz="2000" dirty="0">
                <a:latin typeface="Ubuntu" panose="020B0504030602030204" pitchFamily="34" charset="0"/>
              </a:rPr>
              <a:t> </a:t>
            </a:r>
            <a:r>
              <a:rPr lang="en-US" sz="2000" dirty="0" err="1">
                <a:latin typeface="Ubuntu" panose="020B0504030602030204" pitchFamily="34" charset="0"/>
              </a:rPr>
              <a:t>versao</a:t>
            </a:r>
            <a:r>
              <a:rPr lang="en-US" sz="2000" dirty="0">
                <a:latin typeface="Ubuntu" panose="020B0504030602030204" pitchFamily="34" charset="0"/>
              </a:rPr>
              <a:t> que </a:t>
            </a:r>
            <a:r>
              <a:rPr lang="en-US" sz="2000" dirty="0" err="1">
                <a:latin typeface="Ubuntu" panose="020B0504030602030204" pitchFamily="34" charset="0"/>
              </a:rPr>
              <a:t>ser</a:t>
            </a:r>
            <a:r>
              <a:rPr lang="pt-BR" sz="2000" dirty="0">
                <a:latin typeface="Ubuntu" panose="020B0504030602030204" pitchFamily="34" charset="0"/>
              </a:rPr>
              <a:t>á usada, posteriormente, para modificar seu layout de visualização.</a:t>
            </a:r>
          </a:p>
        </p:txBody>
      </p:sp>
    </p:spTree>
    <p:extLst>
      <p:ext uri="{BB962C8B-B14F-4D97-AF65-F5344CB8AC3E}">
        <p14:creationId xmlns:p14="http://schemas.microsoft.com/office/powerpoint/2010/main" val="2300167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6110</TotalTime>
  <Words>1474</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Ubuntu</vt:lpstr>
      <vt:lpstr>Celestial</vt:lpstr>
      <vt:lpstr>PowerPoint Presentation</vt:lpstr>
      <vt:lpstr>Webservices - conceito</vt:lpstr>
      <vt:lpstr>PowerPoint Presentation</vt:lpstr>
      <vt:lpstr>PowerPoint Presentation</vt:lpstr>
      <vt:lpstr>PowerPoint Presentation</vt:lpstr>
      <vt:lpstr>PowerPoint Presentation</vt:lpstr>
      <vt:lpstr>PowerPoint Presentation</vt:lpstr>
      <vt:lpstr>PowerPoint Presentation</vt:lpstr>
      <vt:lpstr>Usando xml na prática</vt:lpstr>
      <vt:lpstr>SAX e dom</vt:lpstr>
      <vt:lpstr>Sax – simple api for xml</vt:lpstr>
      <vt:lpstr>PowerPoint Presentation</vt:lpstr>
      <vt:lpstr>Dom – document object model</vt:lpstr>
      <vt:lpstr>API XStream</vt:lpstr>
      <vt:lpstr>Expondo um xml com xstream</vt:lpstr>
      <vt:lpstr>Consumindo um serviço xml em sua página</vt:lpstr>
      <vt:lpstr>WEbservices</vt:lpstr>
      <vt:lpstr>Documentações</vt:lpstr>
      <vt:lpstr>“expor” é a palavra chave</vt:lpstr>
      <vt:lpstr>Exemplo de wsdl</vt:lpstr>
      <vt:lpstr>PowerPoint Presentation</vt:lpstr>
      <vt:lpstr>utilização</vt:lpstr>
      <vt:lpstr>Exemplo de requisição soap</vt:lpstr>
      <vt:lpstr>Resposta da requisição</vt:lpstr>
      <vt:lpstr>Serviço inacessivel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Filho, Douglas F.</dc:creator>
  <cp:lastModifiedBy>Filho, Douglas F.</cp:lastModifiedBy>
  <cp:revision>39</cp:revision>
  <dcterms:created xsi:type="dcterms:W3CDTF">2017-05-23T19:06:29Z</dcterms:created>
  <dcterms:modified xsi:type="dcterms:W3CDTF">2017-06-13T19:49:16Z</dcterms:modified>
</cp:coreProperties>
</file>