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ofessordouglasfilho/aulasetutoriais/aulas/modulo4/projetos/saxpro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7070" y="2630659"/>
            <a:ext cx="4443845" cy="1846659"/>
          </a:xfrm>
          <a:prstGeom prst="rect">
            <a:avLst/>
          </a:prstGeom>
          <a:noFill/>
          <a:effectLst>
            <a:glow rad="228600">
              <a:schemeClr val="accent5">
                <a:satMod val="175000"/>
                <a:alpha val="40000"/>
              </a:schemeClr>
            </a:glow>
            <a:reflection blurRad="6350" stA="50000" endA="300" endPos="55500" dist="101600" dir="5400000" sy="-100000" algn="bl" rotWithShape="0"/>
          </a:effectLst>
          <a:scene3d>
            <a:camera prst="orthographicFront"/>
            <a:lightRig rig="freezing" dir="t"/>
          </a:scene3d>
          <a:sp3d prstMaterial="dkEdge">
            <a:bevelT/>
          </a:sp3d>
        </p:spPr>
        <p:txBody>
          <a:bodyPr wrap="none" rtlCol="0">
            <a:spAutoFit/>
          </a:bodyPr>
          <a:lstStyle/>
          <a:p>
            <a:pPr algn="ctr"/>
            <a:r>
              <a:rPr lang="pt-BR" sz="9600" dirty="0">
                <a:latin typeface="Ubuntu" panose="020B0504030602030204" pitchFamily="34" charset="0"/>
              </a:rPr>
              <a:t>Fuctura</a:t>
            </a:r>
          </a:p>
          <a:p>
            <a:pPr algn="ctr"/>
            <a:r>
              <a:rPr lang="pt-BR" dirty="0">
                <a:latin typeface="Ubuntu" panose="020B0504030602030204" pitchFamily="34" charset="0"/>
              </a:rPr>
              <a:t>Escola de Software Livre</a:t>
            </a:r>
          </a:p>
        </p:txBody>
      </p:sp>
      <p:sp>
        <p:nvSpPr>
          <p:cNvPr id="2" name="TextBox 1"/>
          <p:cNvSpPr txBox="1"/>
          <p:nvPr/>
        </p:nvSpPr>
        <p:spPr>
          <a:xfrm>
            <a:off x="8678992" y="6308034"/>
            <a:ext cx="3342809" cy="369332"/>
          </a:xfrm>
          <a:prstGeom prst="rect">
            <a:avLst/>
          </a:prstGeom>
          <a:noFill/>
        </p:spPr>
        <p:txBody>
          <a:bodyPr wrap="square" rtlCol="0">
            <a:spAutoFit/>
          </a:bodyPr>
          <a:lstStyle/>
          <a:p>
            <a:pPr algn="ctr"/>
            <a:r>
              <a:rPr lang="en-US" dirty="0">
                <a:latin typeface="Ubuntu" panose="020B0504030602030204" pitchFamily="34" charset="0"/>
              </a:rPr>
              <a:t>Professor Douglas Fernandes</a:t>
            </a:r>
            <a:endParaRPr lang="pt-BR" dirty="0">
              <a:latin typeface="Ubuntu" panose="020B0504030602030204" pitchFamily="34" charset="0"/>
            </a:endParaRPr>
          </a:p>
        </p:txBody>
      </p:sp>
    </p:spTree>
    <p:extLst>
      <p:ext uri="{BB962C8B-B14F-4D97-AF65-F5344CB8AC3E}">
        <p14:creationId xmlns:p14="http://schemas.microsoft.com/office/powerpoint/2010/main" val="119081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SAX e dom</a:t>
            </a:r>
          </a:p>
        </p:txBody>
      </p:sp>
      <p:sp>
        <p:nvSpPr>
          <p:cNvPr id="4" name="TextBox 3"/>
          <p:cNvSpPr txBox="1"/>
          <p:nvPr/>
        </p:nvSpPr>
        <p:spPr>
          <a:xfrm>
            <a:off x="685801" y="2544417"/>
            <a:ext cx="10843590" cy="646331"/>
          </a:xfrm>
          <a:prstGeom prst="rect">
            <a:avLst/>
          </a:prstGeom>
          <a:noFill/>
        </p:spPr>
        <p:txBody>
          <a:bodyPr wrap="square" rtlCol="0">
            <a:spAutoFit/>
          </a:bodyPr>
          <a:lstStyle/>
          <a:p>
            <a:r>
              <a:rPr lang="pt-BR" dirty="0">
                <a:latin typeface="Ubuntu" panose="020B0504030602030204" pitchFamily="34" charset="0"/>
              </a:rPr>
              <a:t>Para trabalhar com xml em java é bastante simples e temos várias ferramentas no mercado que podem nos ajudar com isso. Destas ferramentas, podemos destacar duas que funcionam como base</a:t>
            </a:r>
            <a:r>
              <a:rPr lang="en-US" dirty="0">
                <a:latin typeface="Ubuntu" panose="020B0504030602030204" pitchFamily="34" charset="0"/>
              </a:rPr>
              <a:t>:</a:t>
            </a:r>
            <a:endParaRPr lang="pt-BR" dirty="0">
              <a:latin typeface="Ubuntu" panose="020B0504030602030204" pitchFamily="34" charset="0"/>
            </a:endParaRPr>
          </a:p>
        </p:txBody>
      </p:sp>
      <p:sp>
        <p:nvSpPr>
          <p:cNvPr id="5" name="TextBox 4"/>
          <p:cNvSpPr txBox="1"/>
          <p:nvPr/>
        </p:nvSpPr>
        <p:spPr>
          <a:xfrm>
            <a:off x="874642" y="4134678"/>
            <a:ext cx="10654749" cy="830997"/>
          </a:xfrm>
          <a:prstGeom prst="rect">
            <a:avLst/>
          </a:prstGeom>
          <a:noFill/>
        </p:spPr>
        <p:txBody>
          <a:bodyPr wrap="square" rtlCol="0">
            <a:spAutoFit/>
          </a:bodyPr>
          <a:lstStyle/>
          <a:p>
            <a:pPr algn="ctr"/>
            <a:r>
              <a:rPr lang="en-US" sz="2400" b="1" dirty="0">
                <a:latin typeface="Ubuntu" panose="020B0504030602030204" pitchFamily="34" charset="0"/>
              </a:rPr>
              <a:t>SAX</a:t>
            </a:r>
            <a:r>
              <a:rPr lang="en-US" sz="2400" dirty="0">
                <a:latin typeface="Ubuntu" panose="020B0504030602030204" pitchFamily="34" charset="0"/>
              </a:rPr>
              <a:t> – Simple API for XML</a:t>
            </a:r>
          </a:p>
          <a:p>
            <a:pPr algn="ctr"/>
            <a:r>
              <a:rPr lang="en-US" sz="2400" b="1" dirty="0">
                <a:latin typeface="Ubuntu" panose="020B0504030602030204" pitchFamily="34" charset="0"/>
              </a:rPr>
              <a:t>DOM</a:t>
            </a:r>
            <a:r>
              <a:rPr lang="en-US" sz="2400" dirty="0">
                <a:latin typeface="Ubuntu" panose="020B0504030602030204" pitchFamily="34" charset="0"/>
              </a:rPr>
              <a:t> – Document Object Model</a:t>
            </a:r>
            <a:endParaRPr lang="pt-BR" sz="2400" dirty="0">
              <a:latin typeface="Ubuntu" panose="020B0504030602030204" pitchFamily="34" charset="0"/>
            </a:endParaRPr>
          </a:p>
        </p:txBody>
      </p:sp>
    </p:spTree>
    <p:extLst>
      <p:ext uri="{BB962C8B-B14F-4D97-AF65-F5344CB8AC3E}">
        <p14:creationId xmlns:p14="http://schemas.microsoft.com/office/powerpoint/2010/main" val="3943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Ubuntu" panose="020B0504030602030204" pitchFamily="34" charset="0"/>
              </a:rPr>
              <a:t>Sax – simple </a:t>
            </a:r>
            <a:r>
              <a:rPr lang="en-US" dirty="0" err="1">
                <a:latin typeface="Ubuntu" panose="020B0504030602030204" pitchFamily="34" charset="0"/>
              </a:rPr>
              <a:t>api</a:t>
            </a:r>
            <a:r>
              <a:rPr lang="en-US" dirty="0">
                <a:latin typeface="Ubuntu" panose="020B0504030602030204" pitchFamily="34" charset="0"/>
              </a:rPr>
              <a:t> for xml</a:t>
            </a:r>
            <a:endParaRPr lang="pt-BR" dirty="0">
              <a:latin typeface="Ubuntu" panose="020B0504030602030204" pitchFamily="34" charset="0"/>
            </a:endParaRPr>
          </a:p>
        </p:txBody>
      </p:sp>
      <p:sp>
        <p:nvSpPr>
          <p:cNvPr id="5" name="TextBox 4"/>
          <p:cNvSpPr txBox="1"/>
          <p:nvPr/>
        </p:nvSpPr>
        <p:spPr>
          <a:xfrm>
            <a:off x="1113183" y="1840580"/>
            <a:ext cx="9704043" cy="830997"/>
          </a:xfrm>
          <a:prstGeom prst="rect">
            <a:avLst/>
          </a:prstGeom>
          <a:noFill/>
        </p:spPr>
        <p:txBody>
          <a:bodyPr wrap="square" rtlCol="0">
            <a:spAutoFit/>
          </a:bodyPr>
          <a:lstStyle/>
          <a:p>
            <a:r>
              <a:rPr lang="en-US" sz="2400" dirty="0">
                <a:latin typeface="Ubuntu" panose="020B0504030602030204" pitchFamily="34" charset="0"/>
              </a:rPr>
              <a:t>Essa API </a:t>
            </a:r>
            <a:r>
              <a:rPr lang="pt-BR" sz="2400" dirty="0">
                <a:latin typeface="Ubuntu" panose="020B0504030602030204" pitchFamily="34" charset="0"/>
              </a:rPr>
              <a:t>é usada com Java para interpretar um arquivo XML em forma de eventos. Observe o exemplo a seguir</a:t>
            </a:r>
            <a:r>
              <a:rPr lang="en-US" sz="2400" dirty="0">
                <a:latin typeface="Ubuntu" panose="020B0504030602030204" pitchFamily="34" charset="0"/>
              </a:rPr>
              <a:t>:</a:t>
            </a:r>
            <a:endParaRPr lang="pt-BR" sz="2400" dirty="0">
              <a:latin typeface="Ubuntu" panose="020B0504030602030204" pitchFamily="34" charset="0"/>
            </a:endParaRPr>
          </a:p>
        </p:txBody>
      </p:sp>
      <p:pic>
        <p:nvPicPr>
          <p:cNvPr id="1026" name="Picture 2" descr="Documento XML e eventos disparados pelo S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6" y="2671577"/>
            <a:ext cx="11872157" cy="40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516835"/>
            <a:ext cx="10641496" cy="2308324"/>
          </a:xfrm>
          <a:prstGeom prst="rect">
            <a:avLst/>
          </a:prstGeom>
          <a:noFill/>
        </p:spPr>
        <p:txBody>
          <a:bodyPr wrap="square" rtlCol="0">
            <a:spAutoFit/>
          </a:bodyPr>
          <a:lstStyle/>
          <a:p>
            <a:r>
              <a:rPr lang="en-US" sz="2400" dirty="0">
                <a:latin typeface="Ubuntu" panose="020B0504030602030204" pitchFamily="34" charset="0"/>
              </a:rPr>
              <a:t>Com base </a:t>
            </a:r>
            <a:r>
              <a:rPr lang="en-US" sz="2400" dirty="0" err="1">
                <a:latin typeface="Ubuntu" panose="020B0504030602030204" pitchFamily="34" charset="0"/>
              </a:rPr>
              <a:t>nestes</a:t>
            </a:r>
            <a:r>
              <a:rPr lang="en-US" sz="2400" dirty="0">
                <a:latin typeface="Ubuntu" panose="020B0504030602030204" pitchFamily="34" charset="0"/>
              </a:rPr>
              <a:t> </a:t>
            </a:r>
            <a:r>
              <a:rPr lang="en-US" sz="2400" dirty="0" err="1">
                <a:latin typeface="Ubuntu" panose="020B0504030602030204" pitchFamily="34" charset="0"/>
              </a:rPr>
              <a:t>eventos</a:t>
            </a:r>
            <a:r>
              <a:rPr lang="en-US" sz="2400" dirty="0">
                <a:latin typeface="Ubuntu" panose="020B0504030602030204" pitchFamily="34" charset="0"/>
              </a:rPr>
              <a:t>, </a:t>
            </a:r>
            <a:r>
              <a:rPr lang="pt-BR" sz="2400" dirty="0">
                <a:latin typeface="Ubuntu" panose="020B0504030602030204" pitchFamily="34" charset="0"/>
              </a:rPr>
              <a:t>é possível definir um “handler” que fará a leitura do arquivo e irá “parsear” ele para atributos de uma classe que desejarmos.</a:t>
            </a:r>
          </a:p>
          <a:p>
            <a:endParaRPr lang="pt-BR" sz="2400" dirty="0">
              <a:latin typeface="Ubuntu" panose="020B0504030602030204" pitchFamily="34" charset="0"/>
            </a:endParaRPr>
          </a:p>
          <a:p>
            <a:r>
              <a:rPr lang="pt-BR" sz="2400" dirty="0">
                <a:latin typeface="Ubuntu" panose="020B0504030602030204" pitchFamily="34" charset="0"/>
              </a:rPr>
              <a:t>Para isso, devemos, primeiro, criar uma classe que funcione como escopo do arquivo XML, isto é, seu nome e seus campos serão reflexo da estrutura do arquivo XML (tome, como exemplo, o arquivo do slide anterior).</a:t>
            </a:r>
          </a:p>
        </p:txBody>
      </p:sp>
      <p:sp>
        <p:nvSpPr>
          <p:cNvPr id="6" name="TextBox 5"/>
          <p:cNvSpPr txBox="1"/>
          <p:nvPr/>
        </p:nvSpPr>
        <p:spPr>
          <a:xfrm>
            <a:off x="1007164" y="4651513"/>
            <a:ext cx="10137913" cy="461665"/>
          </a:xfrm>
          <a:prstGeom prst="rect">
            <a:avLst/>
          </a:prstGeom>
          <a:noFill/>
        </p:spPr>
        <p:txBody>
          <a:bodyPr wrap="square" rtlCol="0">
            <a:spAutoFit/>
          </a:bodyPr>
          <a:lstStyle/>
          <a:p>
            <a:pPr algn="ctr"/>
            <a:r>
              <a:rPr lang="en-US" sz="2400" dirty="0" err="1">
                <a:latin typeface="Ubuntu" panose="020B0504030602030204" pitchFamily="34" charset="0"/>
              </a:rPr>
              <a:t>Acompanhe</a:t>
            </a:r>
            <a:r>
              <a:rPr lang="en-US" sz="2400" dirty="0">
                <a:latin typeface="Ubuntu" panose="020B0504030602030204" pitchFamily="34" charset="0"/>
              </a:rPr>
              <a:t> o </a:t>
            </a:r>
            <a:r>
              <a:rPr lang="en-US" sz="2400" dirty="0" err="1">
                <a:latin typeface="Ubuntu" panose="020B0504030602030204" pitchFamily="34" charset="0"/>
              </a:rPr>
              <a:t>projeto</a:t>
            </a:r>
            <a:r>
              <a:rPr lang="en-US" sz="2400" dirty="0">
                <a:latin typeface="Ubuntu" panose="020B0504030602030204" pitchFamily="34" charset="0"/>
              </a:rPr>
              <a:t> </a:t>
            </a:r>
            <a:r>
              <a:rPr lang="en-US" sz="2400" dirty="0" err="1">
                <a:latin typeface="Ubuntu" panose="020B0504030602030204" pitchFamily="34" charset="0"/>
                <a:hlinkClick r:id="rId2"/>
              </a:rPr>
              <a:t>saxproj</a:t>
            </a:r>
            <a:r>
              <a:rPr lang="en-US" sz="2400" dirty="0">
                <a:latin typeface="Ubuntu" panose="020B0504030602030204" pitchFamily="34" charset="0"/>
              </a:rPr>
              <a:t> e </a:t>
            </a:r>
            <a:r>
              <a:rPr lang="en-US" sz="2400" dirty="0" err="1">
                <a:latin typeface="Ubuntu" panose="020B0504030602030204" pitchFamily="34" charset="0"/>
              </a:rPr>
              <a:t>veja</a:t>
            </a:r>
            <a:r>
              <a:rPr lang="en-US" sz="2400" dirty="0">
                <a:latin typeface="Ubuntu" panose="020B0504030602030204" pitchFamily="34" charset="0"/>
              </a:rPr>
              <a:t>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ficou</a:t>
            </a:r>
            <a:r>
              <a:rPr lang="en-US" sz="2400" dirty="0">
                <a:latin typeface="Ubuntu" panose="020B0504030602030204" pitchFamily="34" charset="0"/>
              </a:rPr>
              <a:t> a </a:t>
            </a:r>
            <a:r>
              <a:rPr lang="en-US" sz="2400" dirty="0" err="1">
                <a:latin typeface="Ubuntu" panose="020B0504030602030204" pitchFamily="34" charset="0"/>
              </a:rPr>
              <a:t>solu</a:t>
            </a:r>
            <a:r>
              <a:rPr lang="pt-BR" sz="2400" dirty="0">
                <a:latin typeface="Ubuntu" panose="020B0504030602030204" pitchFamily="34" charset="0"/>
              </a:rPr>
              <a:t>ção.</a:t>
            </a:r>
          </a:p>
        </p:txBody>
      </p:sp>
    </p:spTree>
    <p:extLst>
      <p:ext uri="{BB962C8B-B14F-4D97-AF65-F5344CB8AC3E}">
        <p14:creationId xmlns:p14="http://schemas.microsoft.com/office/powerpoint/2010/main" val="29561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3" name="Content Placeholder 2"/>
          <p:cNvSpPr>
            <a:spLocks noGrp="1"/>
          </p:cNvSpPr>
          <p:nvPr>
            <p:ph idx="1"/>
          </p:nvPr>
        </p:nvSpPr>
        <p:spPr/>
        <p:txBody>
          <a:bodyPr/>
          <a:lstStyle/>
          <a:p>
            <a:r>
              <a:rPr lang="pt-BR" dirty="0">
                <a:latin typeface="Ubuntu" panose="020B0504030602030204" pitchFamily="34" charset="0"/>
              </a:rPr>
              <a:t>À medida que o tempo foi passado, o movimento de desenvolvimento de software foi crescendo e as mais diversas ferramentas e linguagens de programação surgiram com seus utilitários e foco. Isso foi, do ponto de vista tecnológico, uma grande vantagem , visto que temos diversas plataformas onde funcionam diferentes softwares e serviços.</a:t>
            </a:r>
          </a:p>
          <a:p>
            <a:r>
              <a:rPr lang="pt-BR" dirty="0">
                <a:latin typeface="Ubuntu" panose="020B0504030602030204" pitchFamily="34" charset="0"/>
              </a:rPr>
              <a:t>A dificuldade apareceu quando houve a necessidade de se transmitir informações entre aplicações.</a:t>
            </a:r>
          </a:p>
        </p:txBody>
      </p:sp>
    </p:spTree>
    <p:extLst>
      <p:ext uri="{BB962C8B-B14F-4D97-AF65-F5344CB8AC3E}">
        <p14:creationId xmlns:p14="http://schemas.microsoft.com/office/powerpoint/2010/main" val="3437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375846"/>
          </a:xfrm>
        </p:spPr>
        <p:txBody>
          <a:bodyPr/>
          <a:lstStyle/>
          <a:p>
            <a:r>
              <a:rPr lang="pt-BR" dirty="0">
                <a:latin typeface="Ubuntu" panose="020B0504030602030204" pitchFamily="34" charset="0"/>
              </a:rPr>
              <a:t>Imagine a seguinte situação</a:t>
            </a:r>
            <a:r>
              <a:rPr lang="en-US" dirty="0"/>
              <a:t>:</a:t>
            </a:r>
            <a:endParaRPr lang="pt-BR" dirty="0"/>
          </a:p>
        </p:txBody>
      </p:sp>
      <p:sp>
        <p:nvSpPr>
          <p:cNvPr id="5"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6" name="TextBox 5"/>
          <p:cNvSpPr txBox="1"/>
          <p:nvPr/>
        </p:nvSpPr>
        <p:spPr>
          <a:xfrm>
            <a:off x="471675" y="2613993"/>
            <a:ext cx="11150481" cy="2031325"/>
          </a:xfrm>
          <a:prstGeom prst="rect">
            <a:avLst/>
          </a:prstGeom>
          <a:noFill/>
        </p:spPr>
        <p:txBody>
          <a:bodyPr wrap="square" rtlCol="0">
            <a:spAutoFit/>
          </a:bodyPr>
          <a:lstStyle/>
          <a:p>
            <a:r>
              <a:rPr lang="pt-BR" dirty="0">
                <a:latin typeface="Ubuntu" panose="020B0504030602030204" pitchFamily="34" charset="0"/>
              </a:rPr>
              <a:t>Uma empresa deseja adquirir um software de gestão de ponto e acesso de seus colaboradores.</a:t>
            </a:r>
          </a:p>
          <a:p>
            <a:r>
              <a:rPr lang="pt-BR" dirty="0">
                <a:latin typeface="Ubuntu" panose="020B0504030602030204" pitchFamily="34" charset="0"/>
              </a:rPr>
              <a:t>Nesta ferramenta o usuário consegue verificar o horário de trabalho de seu colaborador, as horas extras, as faltas, os atrasos e tudo que seja relacionado ao controle.</a:t>
            </a:r>
          </a:p>
          <a:p>
            <a:r>
              <a:rPr lang="pt-BR" dirty="0">
                <a:latin typeface="Ubuntu" panose="020B0504030602030204" pitchFamily="34" charset="0"/>
              </a:rPr>
              <a:t>Porém, sabe-se que isto deve ser contabilizado e monetizado de forma que seja possível entregar os valores corretos ao colaborador no fim de sua jornada mensal ou quinzenal.</a:t>
            </a:r>
          </a:p>
          <a:p>
            <a:r>
              <a:rPr lang="pt-BR" dirty="0">
                <a:latin typeface="Ubuntu" panose="020B0504030602030204" pitchFamily="34" charset="0"/>
              </a:rPr>
              <a:t>O que não foi previsto é que a aplicação só sabe contar horas e não tem como monetiza-las. Para isso seria necessário o uso de uma outra ferramenta</a:t>
            </a:r>
            <a:r>
              <a:rPr lang="en-US" dirty="0">
                <a:latin typeface="Ubuntu" panose="020B0504030602030204" pitchFamily="34" charset="0"/>
              </a:rPr>
              <a:t>: </a:t>
            </a:r>
            <a:r>
              <a:rPr lang="pt-BR" dirty="0">
                <a:latin typeface="Ubuntu" panose="020B0504030602030204" pitchFamily="34" charset="0"/>
              </a:rPr>
              <a:t>um software de folha de pagamento.</a:t>
            </a:r>
          </a:p>
        </p:txBody>
      </p:sp>
    </p:spTree>
    <p:extLst>
      <p:ext uri="{BB962C8B-B14F-4D97-AF65-F5344CB8AC3E}">
        <p14:creationId xmlns:p14="http://schemas.microsoft.com/office/powerpoint/2010/main" val="104518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a:latin typeface="Ubuntu" panose="020B0504030602030204" pitchFamily="34" charset="0"/>
              </a:rPr>
              <a:t>Um caso como este era muito comum por volta de 1999. Para se transitar as informa</a:t>
            </a:r>
            <a:r>
              <a:rPr lang="en-US" dirty="0" err="1">
                <a:latin typeface="Ubuntu" panose="020B0504030602030204" pitchFamily="34" charset="0"/>
              </a:rPr>
              <a:t>ções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 </a:t>
            </a:r>
            <a:r>
              <a:rPr lang="en-US" dirty="0" err="1">
                <a:latin typeface="Ubuntu" panose="020B0504030602030204" pitchFamily="34" charset="0"/>
              </a:rPr>
              <a:t>outra</a:t>
            </a:r>
            <a:r>
              <a:rPr lang="en-US" dirty="0">
                <a:latin typeface="Ubuntu" panose="020B0504030602030204" pitchFamily="34" charset="0"/>
              </a:rPr>
              <a:t> era </a:t>
            </a:r>
            <a:r>
              <a:rPr lang="en-US" dirty="0" err="1">
                <a:latin typeface="Ubuntu" panose="020B0504030602030204" pitchFamily="34" charset="0"/>
              </a:rPr>
              <a:t>necessário</a:t>
            </a:r>
            <a:r>
              <a:rPr lang="en-US" dirty="0">
                <a:latin typeface="Ubuntu" panose="020B0504030602030204" pitchFamily="34" charset="0"/>
              </a:rPr>
              <a:t> que as </a:t>
            </a:r>
            <a:r>
              <a:rPr lang="en-US" dirty="0" err="1">
                <a:latin typeface="Ubuntu" panose="020B0504030602030204" pitchFamily="34" charset="0"/>
              </a:rPr>
              <a:t>duas</a:t>
            </a:r>
            <a:r>
              <a:rPr lang="en-US" dirty="0">
                <a:latin typeface="Ubuntu" panose="020B0504030602030204" pitchFamily="34" charset="0"/>
              </a:rPr>
              <a:t> se </a:t>
            </a:r>
            <a:r>
              <a:rPr lang="en-US" dirty="0" err="1">
                <a:latin typeface="Ubuntu" panose="020B0504030602030204" pitchFamily="34" charset="0"/>
              </a:rPr>
              <a:t>comunicassem</a:t>
            </a:r>
            <a:r>
              <a:rPr lang="en-US" dirty="0">
                <a:latin typeface="Ubuntu" panose="020B0504030602030204" pitchFamily="34" charset="0"/>
              </a:rPr>
              <a:t> sob um </a:t>
            </a:r>
            <a:r>
              <a:rPr lang="en-US" dirty="0" err="1">
                <a:latin typeface="Ubuntu" panose="020B0504030602030204" pitchFamily="34" charset="0"/>
              </a:rPr>
              <a:t>mesmo</a:t>
            </a:r>
            <a:r>
              <a:rPr lang="en-US" dirty="0">
                <a:latin typeface="Ubuntu" panose="020B0504030602030204" pitchFamily="34" charset="0"/>
              </a:rPr>
              <a:t> </a:t>
            </a:r>
            <a:r>
              <a:rPr lang="en-US" dirty="0" err="1">
                <a:latin typeface="Ubuntu" panose="020B0504030602030204" pitchFamily="34" charset="0"/>
              </a:rPr>
              <a:t>idioma</a:t>
            </a:r>
            <a:r>
              <a:rPr lang="en-US" dirty="0">
                <a:latin typeface="Ubuntu" panose="020B0504030602030204" pitchFamily="34" charset="0"/>
              </a:rPr>
              <a:t> e </a:t>
            </a:r>
            <a:r>
              <a:rPr lang="en-US" dirty="0" err="1">
                <a:latin typeface="Ubuntu" panose="020B0504030602030204" pitchFamily="34" charset="0"/>
              </a:rPr>
              <a:t>ainda</a:t>
            </a:r>
            <a:r>
              <a:rPr lang="en-US" dirty="0">
                <a:latin typeface="Ubuntu" panose="020B0504030602030204" pitchFamily="34" charset="0"/>
              </a:rPr>
              <a:t> era </a:t>
            </a:r>
            <a:r>
              <a:rPr lang="en-US" dirty="0" err="1">
                <a:latin typeface="Ubuntu" panose="020B0504030602030204" pitchFamily="34" charset="0"/>
              </a:rPr>
              <a:t>forçado</a:t>
            </a:r>
            <a:r>
              <a:rPr lang="en-US" dirty="0">
                <a:latin typeface="Ubuntu" panose="020B0504030602030204" pitchFamily="34" charset="0"/>
              </a:rPr>
              <a:t> o </a:t>
            </a:r>
            <a:r>
              <a:rPr lang="en-US" dirty="0" err="1">
                <a:latin typeface="Ubuntu" panose="020B0504030602030204" pitchFamily="34" charset="0"/>
              </a:rPr>
              <a:t>reprocessamento</a:t>
            </a:r>
            <a:r>
              <a:rPr lang="en-US" dirty="0">
                <a:latin typeface="Ubuntu" panose="020B0504030602030204" pitchFamily="34" charset="0"/>
              </a:rPr>
              <a:t> de </a:t>
            </a:r>
            <a:r>
              <a:rPr lang="en-US" dirty="0" err="1">
                <a:latin typeface="Ubuntu" panose="020B0504030602030204" pitchFamily="34" charset="0"/>
              </a:rPr>
              <a:t>informações</a:t>
            </a:r>
            <a:r>
              <a:rPr lang="en-US" dirty="0">
                <a:latin typeface="Ubuntu" panose="020B0504030602030204" pitchFamily="34" charset="0"/>
              </a:rPr>
              <a:t>, </a:t>
            </a:r>
            <a:r>
              <a:rPr lang="en-US" dirty="0" err="1">
                <a:latin typeface="Ubuntu" panose="020B0504030602030204" pitchFamily="34" charset="0"/>
              </a:rPr>
              <a:t>isto</a:t>
            </a:r>
            <a:r>
              <a:rPr lang="en-US" dirty="0">
                <a:latin typeface="Ubuntu" panose="020B0504030602030204" pitchFamily="34" charset="0"/>
              </a:rPr>
              <a:t> é, </a:t>
            </a:r>
            <a:r>
              <a:rPr lang="en-US" dirty="0" err="1">
                <a:latin typeface="Ubuntu" panose="020B0504030602030204" pitchFamily="34" charset="0"/>
              </a:rPr>
              <a:t>muitas</a:t>
            </a:r>
            <a:r>
              <a:rPr lang="en-US" dirty="0">
                <a:latin typeface="Ubuntu" panose="020B0504030602030204" pitchFamily="34" charset="0"/>
              </a:rPr>
              <a:t> </a:t>
            </a:r>
            <a:r>
              <a:rPr lang="en-US" dirty="0" err="1">
                <a:latin typeface="Ubuntu" panose="020B0504030602030204" pitchFamily="34" charset="0"/>
              </a:rPr>
              <a:t>funcionalidades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t>
            </a:r>
            <a:r>
              <a:rPr lang="en-US" dirty="0" err="1">
                <a:latin typeface="Ubuntu" panose="020B0504030602030204" pitchFamily="34" charset="0"/>
              </a:rPr>
              <a:t>eram</a:t>
            </a:r>
            <a:r>
              <a:rPr lang="en-US" dirty="0">
                <a:latin typeface="Ubuntu" panose="020B0504030602030204" pitchFamily="34" charset="0"/>
              </a:rPr>
              <a:t> </a:t>
            </a:r>
            <a:r>
              <a:rPr lang="en-US" dirty="0" err="1">
                <a:latin typeface="Ubuntu" panose="020B0504030602030204" pitchFamily="34" charset="0"/>
              </a:rPr>
              <a:t>reconstruidas</a:t>
            </a:r>
            <a:r>
              <a:rPr lang="en-US" dirty="0">
                <a:latin typeface="Ubuntu" panose="020B0504030602030204" pitchFamily="34" charset="0"/>
              </a:rPr>
              <a:t> </a:t>
            </a:r>
            <a:r>
              <a:rPr lang="en-US" dirty="0" err="1">
                <a:latin typeface="Ubuntu" panose="020B0504030602030204" pitchFamily="34" charset="0"/>
              </a:rPr>
              <a:t>na</a:t>
            </a:r>
            <a:r>
              <a:rPr lang="en-US" dirty="0">
                <a:latin typeface="Ubuntu" panose="020B0504030602030204" pitchFamily="34" charset="0"/>
              </a:rPr>
              <a:t> </a:t>
            </a:r>
            <a:r>
              <a:rPr lang="en-US" dirty="0" err="1">
                <a:latin typeface="Ubuntu" panose="020B0504030602030204" pitchFamily="34" charset="0"/>
              </a:rPr>
              <a:t>outra</a:t>
            </a:r>
            <a:r>
              <a:rPr lang="en-US" dirty="0">
                <a:latin typeface="Ubuntu" panose="020B0504030602030204" pitchFamily="34" charset="0"/>
              </a:rPr>
              <a:t> (</a:t>
            </a:r>
            <a:r>
              <a:rPr lang="en-US" dirty="0" err="1">
                <a:latin typeface="Ubuntu" panose="020B0504030602030204" pitchFamily="34" charset="0"/>
              </a:rPr>
              <a:t>principalmente</a:t>
            </a:r>
            <a:r>
              <a:rPr lang="en-US" dirty="0">
                <a:latin typeface="Ubuntu" panose="020B0504030602030204" pitchFamily="34" charset="0"/>
              </a:rPr>
              <a:t> se </a:t>
            </a:r>
            <a:r>
              <a:rPr lang="en-US" dirty="0" err="1">
                <a:latin typeface="Ubuntu" panose="020B0504030602030204" pitchFamily="34" charset="0"/>
              </a:rPr>
              <a:t>fossem</a:t>
            </a:r>
            <a:r>
              <a:rPr lang="en-US" dirty="0">
                <a:latin typeface="Ubuntu" panose="020B0504030602030204" pitchFamily="34" charset="0"/>
              </a:rPr>
              <a:t> </a:t>
            </a:r>
            <a:r>
              <a:rPr lang="en-US" dirty="0" err="1">
                <a:latin typeface="Ubuntu" panose="020B0504030602030204" pitchFamily="34" charset="0"/>
              </a:rPr>
              <a:t>construidas</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a:t>
            </a:r>
            <a:r>
              <a:rPr lang="en-US" dirty="0" err="1">
                <a:latin typeface="Ubuntu" panose="020B0504030602030204" pitchFamily="34" charset="0"/>
              </a:rPr>
              <a:t>linguagens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Essa </a:t>
            </a:r>
            <a:r>
              <a:rPr lang="en-US" dirty="0" err="1">
                <a:latin typeface="Ubuntu" panose="020B0504030602030204" pitchFamily="34" charset="0"/>
              </a:rPr>
              <a:t>comunicação</a:t>
            </a:r>
            <a:r>
              <a:rPr lang="en-US" dirty="0">
                <a:latin typeface="Ubuntu" panose="020B0504030602030204" pitchFamily="34" charset="0"/>
              </a:rPr>
              <a:t> se </a:t>
            </a:r>
            <a:r>
              <a:rPr lang="en-US" dirty="0" err="1">
                <a:latin typeface="Ubuntu" panose="020B0504030602030204" pitchFamily="34" charset="0"/>
              </a:rPr>
              <a:t>dava</a:t>
            </a:r>
            <a:r>
              <a:rPr lang="en-US" dirty="0">
                <a:latin typeface="Ubuntu" panose="020B0504030602030204" pitchFamily="34" charset="0"/>
              </a:rPr>
              <a:t>, </a:t>
            </a:r>
            <a:r>
              <a:rPr lang="en-US" dirty="0" err="1">
                <a:latin typeface="Ubuntu" panose="020B0504030602030204" pitchFamily="34" charset="0"/>
              </a:rPr>
              <a:t>também</a:t>
            </a:r>
            <a:r>
              <a:rPr lang="en-US" dirty="0">
                <a:latin typeface="Ubuntu" panose="020B0504030602030204" pitchFamily="34" charset="0"/>
              </a:rPr>
              <a:t>, entre </a:t>
            </a:r>
            <a:r>
              <a:rPr lang="en-US" dirty="0" err="1">
                <a:latin typeface="Ubuntu" panose="020B0504030602030204" pitchFamily="34" charset="0"/>
              </a:rPr>
              <a:t>aplicações</a:t>
            </a:r>
            <a:r>
              <a:rPr lang="en-US" dirty="0">
                <a:latin typeface="Ubuntu" panose="020B0504030602030204" pitchFamily="34" charset="0"/>
              </a:rPr>
              <a:t> de </a:t>
            </a:r>
            <a:r>
              <a:rPr lang="en-US" dirty="0" err="1">
                <a:latin typeface="Ubuntu" panose="020B0504030602030204" pitchFamily="34" charset="0"/>
              </a:rPr>
              <a:t>plataformas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a:t>
            </a:r>
            <a:r>
              <a:rPr lang="en-US" dirty="0" err="1">
                <a:latin typeface="Ubuntu" panose="020B0504030602030204" pitchFamily="34" charset="0"/>
              </a:rPr>
              <a:t>Exemplo</a:t>
            </a:r>
            <a:r>
              <a:rPr lang="en-US" dirty="0">
                <a:latin typeface="Ubuntu" panose="020B0504030602030204" pitchFamily="34" charset="0"/>
              </a:rPr>
              <a:t>: um Sistema </a:t>
            </a:r>
            <a:r>
              <a:rPr lang="en-US" dirty="0" err="1">
                <a:latin typeface="Ubuntu" panose="020B0504030602030204" pitchFamily="34" charset="0"/>
              </a:rPr>
              <a:t>construido</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C# que </a:t>
            </a:r>
            <a:r>
              <a:rPr lang="en-US" dirty="0" err="1">
                <a:latin typeface="Ubuntu" panose="020B0504030602030204" pitchFamily="34" charset="0"/>
              </a:rPr>
              <a:t>funcione</a:t>
            </a:r>
            <a:r>
              <a:rPr lang="en-US" dirty="0">
                <a:latin typeface="Ubuntu" panose="020B0504030602030204" pitchFamily="34" charset="0"/>
              </a:rPr>
              <a:t> no Windows </a:t>
            </a:r>
            <a:r>
              <a:rPr lang="en-US" dirty="0" err="1">
                <a:latin typeface="Ubuntu" panose="020B0504030602030204" pitchFamily="34" charset="0"/>
              </a:rPr>
              <a:t>precisa</a:t>
            </a:r>
            <a:r>
              <a:rPr lang="en-US" dirty="0">
                <a:latin typeface="Ubuntu" panose="020B0504030602030204" pitchFamily="34" charset="0"/>
              </a:rPr>
              <a:t> trocar </a:t>
            </a:r>
            <a:r>
              <a:rPr lang="en-US" dirty="0" err="1">
                <a:latin typeface="Ubuntu" panose="020B0504030602030204" pitchFamily="34" charset="0"/>
              </a:rPr>
              <a:t>informa</a:t>
            </a:r>
            <a:r>
              <a:rPr lang="pt-BR" dirty="0">
                <a:latin typeface="Ubuntu" panose="020B0504030602030204" pitchFamily="34" charset="0"/>
              </a:rPr>
              <a:t>ções com um outro sistema escrito em Java que funcione no Linux.</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Tree>
    <p:extLst>
      <p:ext uri="{BB962C8B-B14F-4D97-AF65-F5344CB8AC3E}">
        <p14:creationId xmlns:p14="http://schemas.microsoft.com/office/powerpoint/2010/main" val="3019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8876" y="1701848"/>
            <a:ext cx="5204358" cy="1118936"/>
          </a:xfrm>
          <a:prstGeom prst="roundRect">
            <a:avLst>
              <a:gd name="adj" fmla="val 5453"/>
            </a:avLst>
          </a:prstGeom>
          <a:ln w="50800" cap="sq" cmpd="dbl">
            <a:noFill/>
            <a:miter lim="800000"/>
          </a:ln>
          <a:effectLst/>
        </p:spPr>
      </p:pic>
      <p:sp>
        <p:nvSpPr>
          <p:cNvPr id="17" name="Rounded 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08876" y="4395079"/>
            <a:ext cx="2398979" cy="1528175"/>
          </a:xfrm>
          <a:prstGeom prst="roundRect">
            <a:avLst>
              <a:gd name="adj" fmla="val 5453"/>
            </a:avLst>
          </a:prstGeom>
          <a:ln w="50800" cap="sq" cmpd="dbl">
            <a:noFill/>
            <a:miter lim="800000"/>
          </a:ln>
          <a:effectLst/>
        </p:spPr>
      </p:pic>
      <p:sp>
        <p:nvSpPr>
          <p:cNvPr id="19"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9019809" y="4719462"/>
            <a:ext cx="2398979" cy="879410"/>
          </a:xfrm>
          <a:prstGeom prst="roundRect">
            <a:avLst>
              <a:gd name="adj" fmla="val 5453"/>
            </a:avLst>
          </a:prstGeom>
          <a:ln w="50800" cap="sq" cmpd="dbl">
            <a:noFill/>
            <a:miter lim="800000"/>
          </a:ln>
          <a:effectLst/>
        </p:spPr>
      </p:pic>
      <p:sp>
        <p:nvSpPr>
          <p:cNvPr id="3" name="Content Placeholder 2"/>
          <p:cNvSpPr>
            <a:spLocks noGrp="1"/>
          </p:cNvSpPr>
          <p:nvPr>
            <p:ph idx="1"/>
          </p:nvPr>
        </p:nvSpPr>
        <p:spPr>
          <a:xfrm>
            <a:off x="650846" y="2142067"/>
            <a:ext cx="4812897" cy="3649133"/>
          </a:xfrm>
        </p:spPr>
        <p:txBody>
          <a:bodyPr vert="horz" lIns="91440" tIns="45720" rIns="91440" bIns="45720" rtlCol="0" anchor="ctr">
            <a:normAutofit lnSpcReduction="10000"/>
          </a:bodyPr>
          <a:lstStyle/>
          <a:p>
            <a:pPr>
              <a:lnSpc>
                <a:spcPct val="90000"/>
              </a:lnSpc>
            </a:pPr>
            <a:r>
              <a:rPr lang="en-US" sz="1700" dirty="0" err="1">
                <a:latin typeface="Ubuntu" panose="020B0504030602030204" pitchFamily="34" charset="0"/>
              </a:rPr>
              <a:t>Visto</a:t>
            </a:r>
            <a:r>
              <a:rPr lang="en-US" sz="1700" dirty="0">
                <a:latin typeface="Ubuntu" panose="020B0504030602030204" pitchFamily="34" charset="0"/>
              </a:rPr>
              <a:t> </a:t>
            </a:r>
            <a:r>
              <a:rPr lang="en-US" sz="1700" dirty="0" err="1">
                <a:latin typeface="Ubuntu" panose="020B0504030602030204" pitchFamily="34" charset="0"/>
              </a:rPr>
              <a:t>isso</a:t>
            </a:r>
            <a:r>
              <a:rPr lang="en-US" sz="1700" dirty="0">
                <a:latin typeface="Ubuntu" panose="020B0504030602030204" pitchFamily="34" charset="0"/>
              </a:rPr>
              <a:t>, as </a:t>
            </a:r>
            <a:r>
              <a:rPr lang="en-US" sz="1700" dirty="0" err="1">
                <a:latin typeface="Ubuntu" panose="020B0504030602030204" pitchFamily="34" charset="0"/>
              </a:rPr>
              <a:t>grandes</a:t>
            </a:r>
            <a:r>
              <a:rPr lang="en-US" sz="1700" dirty="0">
                <a:latin typeface="Ubuntu" panose="020B0504030602030204" pitchFamily="34" charset="0"/>
              </a:rPr>
              <a:t> </a:t>
            </a:r>
            <a:r>
              <a:rPr lang="en-US" sz="1700" dirty="0" err="1">
                <a:latin typeface="Ubuntu" panose="020B0504030602030204" pitchFamily="34" charset="0"/>
              </a:rPr>
              <a:t>empresas</a:t>
            </a:r>
            <a:r>
              <a:rPr lang="en-US" sz="1700" dirty="0">
                <a:latin typeface="Ubuntu" panose="020B0504030602030204" pitchFamily="34" charset="0"/>
              </a:rPr>
              <a:t> de software </a:t>
            </a:r>
            <a:r>
              <a:rPr lang="en-US" sz="1700" dirty="0" err="1">
                <a:latin typeface="Ubuntu" panose="020B0504030602030204" pitchFamily="34" charset="0"/>
              </a:rPr>
              <a:t>entraram</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um </a:t>
            </a:r>
            <a:r>
              <a:rPr lang="en-US" sz="1700" dirty="0" err="1">
                <a:latin typeface="Ubuntu" panose="020B0504030602030204" pitchFamily="34" charset="0"/>
              </a:rPr>
              <a:t>acordo</a:t>
            </a:r>
            <a:r>
              <a:rPr lang="en-US" sz="1700" dirty="0">
                <a:latin typeface="Ubuntu" panose="020B0504030602030204" pitchFamily="34" charset="0"/>
              </a:rPr>
              <a:t> junto  com a W3C (World Wide Web Consortium) para se </a:t>
            </a:r>
            <a:r>
              <a:rPr lang="en-US" sz="1700" dirty="0" err="1">
                <a:latin typeface="Ubuntu" panose="020B0504030602030204" pitchFamily="34" charset="0"/>
              </a:rPr>
              <a:t>padronizar</a:t>
            </a:r>
            <a:r>
              <a:rPr lang="en-US" sz="1700" dirty="0">
                <a:latin typeface="Ubuntu" panose="020B0504030602030204" pitchFamily="34" charset="0"/>
              </a:rPr>
              <a:t> </a:t>
            </a:r>
            <a:r>
              <a:rPr lang="en-US" sz="1700" dirty="0" err="1">
                <a:latin typeface="Ubuntu" panose="020B0504030602030204" pitchFamily="34" charset="0"/>
              </a:rPr>
              <a:t>essa</a:t>
            </a:r>
            <a:r>
              <a:rPr lang="en-US" sz="1700" dirty="0">
                <a:latin typeface="Ubuntu" panose="020B0504030602030204" pitchFamily="34" charset="0"/>
              </a:rPr>
              <a:t> </a:t>
            </a:r>
            <a:r>
              <a:rPr lang="en-US" sz="1700" dirty="0" err="1">
                <a:latin typeface="Ubuntu" panose="020B0504030602030204" pitchFamily="34" charset="0"/>
              </a:rPr>
              <a:t>comunicação</a:t>
            </a:r>
            <a:r>
              <a:rPr lang="en-US" sz="1700" dirty="0">
                <a:latin typeface="Ubuntu" panose="020B0504030602030204" pitchFamily="34" charset="0"/>
              </a:rPr>
              <a:t> entre </a:t>
            </a:r>
            <a:r>
              <a:rPr lang="en-US" sz="1700" dirty="0" err="1">
                <a:latin typeface="Ubuntu" panose="020B0504030602030204" pitchFamily="34" charset="0"/>
              </a:rPr>
              <a:t>plataformas</a:t>
            </a:r>
            <a:r>
              <a:rPr lang="en-US" sz="1700" dirty="0">
                <a:latin typeface="Ubuntu" panose="020B0504030602030204" pitchFamily="34" charset="0"/>
              </a:rPr>
              <a:t> e </a:t>
            </a:r>
            <a:r>
              <a:rPr lang="en-US" sz="1700" dirty="0" err="1">
                <a:latin typeface="Ubuntu" panose="020B0504030602030204" pitchFamily="34" charset="0"/>
              </a:rPr>
              <a:t>linguagens</a:t>
            </a:r>
            <a:r>
              <a:rPr lang="en-US" sz="1700" dirty="0">
                <a:latin typeface="Ubuntu" panose="020B0504030602030204" pitchFamily="34" charset="0"/>
              </a:rPr>
              <a:t> </a:t>
            </a:r>
            <a:r>
              <a:rPr lang="en-US" sz="1700" dirty="0" err="1">
                <a:latin typeface="Ubuntu" panose="020B0504030602030204" pitchFamily="34" charset="0"/>
              </a:rPr>
              <a:t>dentro</a:t>
            </a:r>
            <a:r>
              <a:rPr lang="en-US" sz="1700" dirty="0">
                <a:latin typeface="Ubuntu" panose="020B0504030602030204" pitchFamily="34" charset="0"/>
              </a:rPr>
              <a:t> de um </a:t>
            </a:r>
            <a:r>
              <a:rPr lang="en-US" sz="1700" dirty="0" err="1">
                <a:latin typeface="Ubuntu" panose="020B0504030602030204" pitchFamily="34" charset="0"/>
              </a:rPr>
              <a:t>mesmo</a:t>
            </a:r>
            <a:r>
              <a:rPr lang="en-US" sz="1700" dirty="0">
                <a:latin typeface="Ubuntu" panose="020B0504030602030204" pitchFamily="34" charset="0"/>
              </a:rPr>
              <a:t> </a:t>
            </a:r>
            <a:r>
              <a:rPr lang="en-US" sz="1700" dirty="0" err="1">
                <a:latin typeface="Ubuntu" panose="020B0504030602030204" pitchFamily="34" charset="0"/>
              </a:rPr>
              <a:t>idioma</a:t>
            </a:r>
            <a:r>
              <a:rPr lang="en-US" sz="1700" dirty="0">
                <a:latin typeface="Ubuntu" panose="020B0504030602030204" pitchFamily="34" charset="0"/>
              </a:rPr>
              <a:t> e que </a:t>
            </a:r>
            <a:r>
              <a:rPr lang="en-US" sz="1700" dirty="0" err="1">
                <a:latin typeface="Ubuntu" panose="020B0504030602030204" pitchFamily="34" charset="0"/>
              </a:rPr>
              <a:t>isso</a:t>
            </a:r>
            <a:r>
              <a:rPr lang="en-US" sz="1700" dirty="0">
                <a:latin typeface="Ubuntu" panose="020B0504030602030204" pitchFamily="34" charset="0"/>
              </a:rPr>
              <a:t> fosse </a:t>
            </a:r>
            <a:r>
              <a:rPr lang="en-US" sz="1700" dirty="0" err="1">
                <a:latin typeface="Ubuntu" panose="020B0504030602030204" pitchFamily="34" charset="0"/>
              </a:rPr>
              <a:t>feito</a:t>
            </a:r>
            <a:r>
              <a:rPr lang="en-US" sz="1700" dirty="0">
                <a:latin typeface="Ubuntu" panose="020B0504030602030204" pitchFamily="34" charset="0"/>
              </a:rPr>
              <a:t> </a:t>
            </a:r>
            <a:r>
              <a:rPr lang="en-US" sz="1700" dirty="0" err="1">
                <a:latin typeface="Ubuntu" panose="020B0504030602030204" pitchFamily="34" charset="0"/>
              </a:rPr>
              <a:t>através</a:t>
            </a:r>
            <a:r>
              <a:rPr lang="en-US" sz="1700" dirty="0">
                <a:latin typeface="Ubuntu" panose="020B0504030602030204" pitchFamily="34" charset="0"/>
              </a:rPr>
              <a:t> de um </a:t>
            </a:r>
            <a:r>
              <a:rPr lang="en-US" sz="1700" dirty="0" err="1">
                <a:latin typeface="Ubuntu" panose="020B0504030602030204" pitchFamily="34" charset="0"/>
              </a:rPr>
              <a:t>serviço</a:t>
            </a:r>
            <a:r>
              <a:rPr lang="en-US" sz="1700" dirty="0">
                <a:latin typeface="Ubuntu" panose="020B0504030602030204" pitchFamily="34" charset="0"/>
              </a:rPr>
              <a:t> de forma a evite </a:t>
            </a:r>
            <a:r>
              <a:rPr lang="en-US" sz="1700" dirty="0" err="1">
                <a:latin typeface="Ubuntu" panose="020B0504030602030204" pitchFamily="34" charset="0"/>
              </a:rPr>
              <a:t>trabalho</a:t>
            </a:r>
            <a:r>
              <a:rPr lang="en-US" sz="1700" dirty="0">
                <a:latin typeface="Ubuntu" panose="020B0504030602030204" pitchFamily="34" charset="0"/>
              </a:rPr>
              <a:t> </a:t>
            </a:r>
            <a:r>
              <a:rPr lang="en-US" sz="1700" dirty="0" err="1">
                <a:latin typeface="Ubuntu" panose="020B0504030602030204" pitchFamily="34" charset="0"/>
              </a:rPr>
              <a:t>excessivo</a:t>
            </a:r>
            <a:r>
              <a:rPr lang="en-US" sz="1700" dirty="0">
                <a:latin typeface="Ubuntu" panose="020B0504030602030204" pitchFamily="34" charset="0"/>
              </a:rPr>
              <a:t> e </a:t>
            </a:r>
            <a:r>
              <a:rPr lang="en-US" sz="1700" dirty="0" err="1">
                <a:latin typeface="Ubuntu" panose="020B0504030602030204" pitchFamily="34" charset="0"/>
              </a:rPr>
              <a:t>perda</a:t>
            </a:r>
            <a:r>
              <a:rPr lang="en-US" sz="1700" dirty="0">
                <a:latin typeface="Ubuntu" panose="020B0504030602030204" pitchFamily="34" charset="0"/>
              </a:rPr>
              <a:t> de tempo no </a:t>
            </a:r>
            <a:r>
              <a:rPr lang="en-US" sz="1700" dirty="0" err="1">
                <a:latin typeface="Ubuntu" panose="020B0504030602030204" pitchFamily="34" charset="0"/>
              </a:rPr>
              <a:t>desenvolvimento</a:t>
            </a:r>
            <a:r>
              <a:rPr lang="en-US" sz="1700" dirty="0">
                <a:latin typeface="Ubuntu" panose="020B0504030602030204" pitchFamily="34" charset="0"/>
              </a:rPr>
              <a:t> de ferramentas. Para </a:t>
            </a:r>
            <a:r>
              <a:rPr lang="en-US" sz="1700" dirty="0" err="1">
                <a:latin typeface="Ubuntu" panose="020B0504030602030204" pitchFamily="34" charset="0"/>
              </a:rPr>
              <a:t>isso</a:t>
            </a:r>
            <a:r>
              <a:rPr lang="en-US" sz="1700" dirty="0">
                <a:latin typeface="Ubuntu" panose="020B0504030602030204" pitchFamily="34" charset="0"/>
              </a:rPr>
              <a:t> </a:t>
            </a:r>
            <a:r>
              <a:rPr lang="en-US" sz="1700" dirty="0" err="1">
                <a:latin typeface="Ubuntu" panose="020B0504030602030204" pitchFamily="34" charset="0"/>
              </a:rPr>
              <a:t>seria</a:t>
            </a:r>
            <a:r>
              <a:rPr lang="en-US" sz="1700" dirty="0">
                <a:latin typeface="Ubuntu" panose="020B0504030602030204" pitchFamily="34" charset="0"/>
              </a:rPr>
              <a:t> </a:t>
            </a:r>
            <a:r>
              <a:rPr lang="en-US" sz="1700" dirty="0" err="1">
                <a:latin typeface="Ubuntu" panose="020B0504030602030204" pitchFamily="34" charset="0"/>
              </a:rPr>
              <a:t>utilizado</a:t>
            </a:r>
            <a:r>
              <a:rPr lang="en-US" sz="1700" dirty="0">
                <a:latin typeface="Ubuntu" panose="020B0504030602030204" pitchFamily="34" charset="0"/>
              </a:rPr>
              <a:t> um </a:t>
            </a:r>
            <a:r>
              <a:rPr lang="en-US" sz="1700" dirty="0" err="1">
                <a:latin typeface="Ubuntu" panose="020B0504030602030204" pitchFamily="34" charset="0"/>
              </a:rPr>
              <a:t>protocolo</a:t>
            </a:r>
            <a:r>
              <a:rPr lang="en-US" sz="1700" dirty="0">
                <a:latin typeface="Ubuntu" panose="020B0504030602030204" pitchFamily="34" charset="0"/>
              </a:rPr>
              <a:t> </a:t>
            </a:r>
            <a:r>
              <a:rPr lang="en-US" sz="1700" dirty="0" err="1">
                <a:latin typeface="Ubuntu" panose="020B0504030602030204" pitchFamily="34" charset="0"/>
              </a:rPr>
              <a:t>bastante</a:t>
            </a:r>
            <a:r>
              <a:rPr lang="en-US" sz="1700" dirty="0">
                <a:latin typeface="Ubuntu" panose="020B0504030602030204" pitchFamily="34" charset="0"/>
              </a:rPr>
              <a:t> </a:t>
            </a:r>
            <a:r>
              <a:rPr lang="en-US" sz="1700" dirty="0" err="1">
                <a:latin typeface="Ubuntu" panose="020B0504030602030204" pitchFamily="34" charset="0"/>
              </a:rPr>
              <a:t>conhecido</a:t>
            </a:r>
            <a:r>
              <a:rPr lang="en-US" sz="1700" dirty="0">
                <a:latin typeface="Ubuntu" panose="020B0504030602030204" pitchFamily="34" charset="0"/>
              </a:rPr>
              <a:t> e </a:t>
            </a:r>
            <a:r>
              <a:rPr lang="en-US" sz="1700" dirty="0" err="1">
                <a:latin typeface="Ubuntu" panose="020B0504030602030204" pitchFamily="34" charset="0"/>
              </a:rPr>
              <a:t>fácil</a:t>
            </a:r>
            <a:r>
              <a:rPr lang="en-US" sz="1700" dirty="0">
                <a:latin typeface="Ubuntu" panose="020B0504030602030204" pitchFamily="34" charset="0"/>
              </a:rPr>
              <a:t> de </a:t>
            </a:r>
            <a:r>
              <a:rPr lang="en-US" sz="1700" dirty="0" err="1">
                <a:latin typeface="Ubuntu" panose="020B0504030602030204" pitchFamily="34" charset="0"/>
              </a:rPr>
              <a:t>implementar</a:t>
            </a:r>
            <a:r>
              <a:rPr lang="en-US" sz="1700" dirty="0">
                <a:latin typeface="Ubuntu" panose="020B0504030602030204" pitchFamily="34" charset="0"/>
              </a:rPr>
              <a:t>, de forma que fosse </a:t>
            </a:r>
            <a:r>
              <a:rPr lang="en-US" sz="1700" dirty="0" err="1">
                <a:latin typeface="Ubuntu" panose="020B0504030602030204" pitchFamily="34" charset="0"/>
              </a:rPr>
              <a:t>suportado</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a:t>
            </a:r>
            <a:r>
              <a:rPr lang="en-US" sz="1700" dirty="0" err="1">
                <a:latin typeface="Ubuntu" panose="020B0504030602030204" pitchFamily="34" charset="0"/>
              </a:rPr>
              <a:t>todas</a:t>
            </a:r>
            <a:r>
              <a:rPr lang="en-US" sz="1700" dirty="0">
                <a:latin typeface="Ubuntu" panose="020B0504030602030204" pitchFamily="34" charset="0"/>
              </a:rPr>
              <a:t> as </a:t>
            </a:r>
            <a:r>
              <a:rPr lang="en-US" sz="1700" dirty="0" err="1">
                <a:latin typeface="Ubuntu" panose="020B0504030602030204" pitchFamily="34" charset="0"/>
              </a:rPr>
              <a:t>aplicações</a:t>
            </a:r>
            <a:r>
              <a:rPr lang="en-US" sz="1700" dirty="0">
                <a:latin typeface="Ubuntu" panose="020B0504030602030204" pitchFamily="34" charset="0"/>
              </a:rPr>
              <a:t>.</a:t>
            </a:r>
          </a:p>
          <a:p>
            <a:pPr>
              <a:lnSpc>
                <a:spcPct val="90000"/>
              </a:lnSpc>
            </a:pPr>
            <a:r>
              <a:rPr lang="en-US" sz="1700" dirty="0" err="1">
                <a:latin typeface="Ubuntu" panose="020B0504030602030204" pitchFamily="34" charset="0"/>
              </a:rPr>
              <a:t>Após</a:t>
            </a:r>
            <a:r>
              <a:rPr lang="en-US" sz="1700" dirty="0">
                <a:latin typeface="Ubuntu" panose="020B0504030602030204" pitchFamily="34" charset="0"/>
              </a:rPr>
              <a:t> </a:t>
            </a:r>
            <a:r>
              <a:rPr lang="en-US" sz="1700" dirty="0" err="1">
                <a:latin typeface="Ubuntu" panose="020B0504030602030204" pitchFamily="34" charset="0"/>
              </a:rPr>
              <a:t>várias</a:t>
            </a:r>
            <a:r>
              <a:rPr lang="en-US" sz="1700" dirty="0">
                <a:latin typeface="Ubuntu" panose="020B0504030602030204" pitchFamily="34" charset="0"/>
              </a:rPr>
              <a:t> </a:t>
            </a:r>
            <a:r>
              <a:rPr lang="en-US" sz="1700" dirty="0" err="1">
                <a:latin typeface="Ubuntu" panose="020B0504030602030204" pitchFamily="34" charset="0"/>
              </a:rPr>
              <a:t>sugestões</a:t>
            </a:r>
            <a:r>
              <a:rPr lang="en-US" sz="1700" dirty="0">
                <a:latin typeface="Ubuntu" panose="020B0504030602030204" pitchFamily="34" charset="0"/>
              </a:rPr>
              <a:t> e </a:t>
            </a:r>
            <a:r>
              <a:rPr lang="en-US" sz="1700" dirty="0" err="1">
                <a:latin typeface="Ubuntu" panose="020B0504030602030204" pitchFamily="34" charset="0"/>
              </a:rPr>
              <a:t>projetos</a:t>
            </a:r>
            <a:r>
              <a:rPr lang="en-US" sz="1700" dirty="0">
                <a:latin typeface="Ubuntu" panose="020B0504030602030204" pitchFamily="34" charset="0"/>
              </a:rPr>
              <a:t>, </a:t>
            </a:r>
            <a:r>
              <a:rPr lang="en-US" sz="1700" dirty="0" err="1">
                <a:latin typeface="Ubuntu" panose="020B0504030602030204" pitchFamily="34" charset="0"/>
              </a:rPr>
              <a:t>sugiram</a:t>
            </a:r>
            <a:r>
              <a:rPr lang="en-US" sz="1700" dirty="0">
                <a:latin typeface="Ubuntu" panose="020B0504030602030204" pitchFamily="34" charset="0"/>
              </a:rPr>
              <a:t> </a:t>
            </a:r>
            <a:r>
              <a:rPr lang="en-US" sz="1700" dirty="0" err="1">
                <a:latin typeface="Ubuntu" panose="020B0504030602030204" pitchFamily="34" charset="0"/>
              </a:rPr>
              <a:t>os</a:t>
            </a:r>
            <a:r>
              <a:rPr lang="en-US" sz="1700" dirty="0">
                <a:latin typeface="Ubuntu" panose="020B0504030602030204" pitchFamily="34" charset="0"/>
              </a:rPr>
              <a:t> </a:t>
            </a:r>
            <a:r>
              <a:rPr lang="en-US" sz="1700" dirty="0" err="1">
                <a:latin typeface="Ubuntu" panose="020B0504030602030204" pitchFamily="34" charset="0"/>
              </a:rPr>
              <a:t>Webservices</a:t>
            </a:r>
            <a:r>
              <a:rPr lang="en-US" sz="1700" dirty="0">
                <a:latin typeface="Ubuntu" panose="020B0504030602030204" pitchFamily="34" charset="0"/>
              </a:rPr>
              <a:t>: A </a:t>
            </a:r>
            <a:r>
              <a:rPr lang="en-US" sz="1700" dirty="0" err="1">
                <a:latin typeface="Ubuntu" panose="020B0504030602030204" pitchFamily="34" charset="0"/>
              </a:rPr>
              <a:t>proposta</a:t>
            </a:r>
            <a:r>
              <a:rPr lang="en-US" sz="1700" dirty="0">
                <a:latin typeface="Ubuntu" panose="020B0504030602030204" pitchFamily="34" charset="0"/>
              </a:rPr>
              <a:t> </a:t>
            </a:r>
            <a:r>
              <a:rPr lang="en-US" sz="1700" dirty="0" err="1">
                <a:latin typeface="Ubuntu" panose="020B0504030602030204" pitchFamily="34" charset="0"/>
              </a:rPr>
              <a:t>irrecusável</a:t>
            </a:r>
            <a:r>
              <a:rPr lang="en-US" sz="1700" dirty="0">
                <a:latin typeface="Ubuntu" panose="020B0504030602030204" pitchFamily="34" charset="0"/>
              </a:rPr>
              <a:t> sob o </a:t>
            </a:r>
            <a:r>
              <a:rPr lang="en-US" sz="1700" dirty="0" err="1">
                <a:latin typeface="Ubuntu" panose="020B0504030602030204" pitchFamily="34" charset="0"/>
              </a:rPr>
              <a:t>ponto</a:t>
            </a:r>
            <a:r>
              <a:rPr lang="en-US" sz="1700" dirty="0">
                <a:latin typeface="Ubuntu" panose="020B0504030602030204" pitchFamily="34" charset="0"/>
              </a:rPr>
              <a:t> de vista de </a:t>
            </a:r>
            <a:r>
              <a:rPr lang="en-US" sz="1700" dirty="0" err="1">
                <a:latin typeface="Ubuntu" panose="020B0504030602030204" pitchFamily="34" charset="0"/>
              </a:rPr>
              <a:t>praticidade</a:t>
            </a:r>
            <a:r>
              <a:rPr lang="en-US" sz="1700" dirty="0">
                <a:latin typeface="Ubuntu" panose="020B0504030602030204" pitchFamily="34" charset="0"/>
              </a:rPr>
              <a:t> e </a:t>
            </a:r>
            <a:r>
              <a:rPr lang="en-US" sz="1700" dirty="0" err="1">
                <a:latin typeface="Ubuntu" panose="020B0504030602030204" pitchFamily="34" charset="0"/>
              </a:rPr>
              <a:t>segurança</a:t>
            </a:r>
            <a:r>
              <a:rPr lang="en-US" sz="1700" dirty="0">
                <a:latin typeface="Ubuntu" panose="020B0504030602030204" pitchFamily="34" charset="0"/>
              </a:rPr>
              <a:t>.</a:t>
            </a:r>
          </a:p>
        </p:txBody>
      </p:sp>
      <p:sp>
        <p:nvSpPr>
          <p:cNvPr id="4" name="Title 1"/>
          <p:cNvSpPr txBox="1">
            <a:spLocks/>
          </p:cNvSpPr>
          <p:nvPr/>
        </p:nvSpPr>
        <p:spPr>
          <a:xfrm>
            <a:off x="650846" y="1030288"/>
            <a:ext cx="4812897" cy="10355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a:t>Webservices - solução</a:t>
            </a:r>
          </a:p>
        </p:txBody>
      </p:sp>
    </p:spTree>
    <p:extLst>
      <p:ext uri="{BB962C8B-B14F-4D97-AF65-F5344CB8AC3E}">
        <p14:creationId xmlns:p14="http://schemas.microsoft.com/office/powerpoint/2010/main" val="28343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561376"/>
          </a:xfrm>
        </p:spPr>
        <p:txBody>
          <a:bodyPr>
            <a:normAutofit fontScale="92500" lnSpcReduction="10000"/>
          </a:bodyPr>
          <a:lstStyle/>
          <a:p>
            <a:r>
              <a:rPr lang="pt-BR" dirty="0">
                <a:latin typeface="Ubuntu" panose="020B0504030602030204" pitchFamily="34" charset="0"/>
              </a:rPr>
              <a:t>A principio os webservices usaram o protocolo http para trafegar mensagens (arquivos) no formato xml.</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solução</a:t>
            </a:r>
          </a:p>
        </p:txBody>
      </p:sp>
      <p:sp>
        <p:nvSpPr>
          <p:cNvPr id="5" name="TextBox 4"/>
          <p:cNvSpPr txBox="1"/>
          <p:nvPr/>
        </p:nvSpPr>
        <p:spPr>
          <a:xfrm rot="500397">
            <a:off x="2620484" y="4071130"/>
            <a:ext cx="6537656" cy="1015663"/>
          </a:xfrm>
          <a:prstGeom prst="rect">
            <a:avLst/>
          </a:prstGeom>
          <a:noFill/>
        </p:spPr>
        <p:txBody>
          <a:bodyPr wrap="square" rtlCol="0">
            <a:spAutoFit/>
          </a:bodyPr>
          <a:lstStyle/>
          <a:p>
            <a:pPr algn="ctr"/>
            <a:r>
              <a:rPr lang="pt-BR" sz="6000" dirty="0">
                <a:latin typeface="Ubuntu" panose="020B0504030602030204" pitchFamily="34" charset="0"/>
              </a:rPr>
              <a:t>Mas, o que é XML</a:t>
            </a:r>
            <a:r>
              <a:rPr lang="en-US" sz="6000" dirty="0">
                <a:latin typeface="Ubuntu" panose="020B0504030602030204" pitchFamily="34" charset="0"/>
              </a:rPr>
              <a:t>?</a:t>
            </a:r>
            <a:endParaRPr lang="pt-BR" sz="6000" dirty="0">
              <a:latin typeface="Ubuntu" panose="020B0504030602030204" pitchFamily="34" charset="0"/>
            </a:endParaRPr>
          </a:p>
        </p:txBody>
      </p:sp>
    </p:spTree>
    <p:extLst>
      <p:ext uri="{BB962C8B-B14F-4D97-AF65-F5344CB8AC3E}">
        <p14:creationId xmlns:p14="http://schemas.microsoft.com/office/powerpoint/2010/main" val="4286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685800" y="1325217"/>
            <a:ext cx="10777330" cy="646331"/>
          </a:xfrm>
          <a:prstGeom prst="rect">
            <a:avLst/>
          </a:prstGeom>
          <a:noFill/>
        </p:spPr>
        <p:txBody>
          <a:bodyPr wrap="square" rtlCol="0">
            <a:spAutoFit/>
          </a:bodyPr>
          <a:lstStyle/>
          <a:p>
            <a:r>
              <a:rPr lang="en-US" dirty="0" err="1">
                <a:latin typeface="Ubuntu" panose="020B0504030602030204" pitchFamily="34" charset="0"/>
              </a:rPr>
              <a:t>Arquivo</a:t>
            </a:r>
            <a:r>
              <a:rPr lang="en-US" dirty="0">
                <a:latin typeface="Ubuntu" panose="020B0504030602030204" pitchFamily="34" charset="0"/>
              </a:rPr>
              <a:t> </a:t>
            </a:r>
            <a:r>
              <a:rPr lang="en-US" dirty="0" err="1">
                <a:latin typeface="Ubuntu" panose="020B0504030602030204" pitchFamily="34" charset="0"/>
              </a:rPr>
              <a:t>cont</a:t>
            </a:r>
            <a:r>
              <a:rPr lang="pt-BR" dirty="0">
                <a:latin typeface="Ubuntu" panose="020B0504030602030204" pitchFamily="34" charset="0"/>
              </a:rPr>
              <a:t>ém um formato semelhante ao html, porém, você pode utilizar suas tags da forma que bem entender, focando sempre na regra de hierarquia entre os dados ai escritos.</a:t>
            </a:r>
          </a:p>
        </p:txBody>
      </p:sp>
      <p:sp>
        <p:nvSpPr>
          <p:cNvPr id="6" name="Rectangle 1"/>
          <p:cNvSpPr>
            <a:spLocks noChangeArrowheads="1"/>
          </p:cNvSpPr>
          <p:nvPr/>
        </p:nvSpPr>
        <p:spPr bwMode="auto">
          <a:xfrm>
            <a:off x="677805" y="2060712"/>
            <a:ext cx="10785325" cy="46628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BC7A00"/>
                </a:solidFill>
                <a:effectLst/>
                <a:latin typeface="Ubuntu" panose="020B0504030602030204" pitchFamily="34" charset="0"/>
                <a:ea typeface="Times New Roman" panose="02020603050405020304" pitchFamily="18" charset="0"/>
                <a:cs typeface="Calibri" panose="020F0502020204030204" pitchFamily="34" charset="0"/>
              </a:rPr>
              <a:t>&lt;?xml version="1.0" encoding="ISO-8859-1"?&gt;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nome=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"pão"</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tempo_de_preparo=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"5 minutos"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tempo_de_cozimento=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 hora"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Pão simples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"3"</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u</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Farinha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"7"</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"gramas"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Fermento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"1.5"</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estado=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"morna"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Água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"colheres de chá"</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Sal</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todos os ingredientes, e dissolva bem.</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Cubra com um pano e deixe por uma hora em um local morno.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novamente, coloque numa bandeja e asse num forno.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&lt;/receita&gt;</a:t>
            </a:r>
            <a:endParaRPr kumimoji="0" lang="pt-BR" altLang="pt-BR" sz="2000" b="0" i="0" u="none" strike="noStrike" cap="none" normalizeH="0" baseline="0" dirty="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6527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1166191" y="2093843"/>
            <a:ext cx="10005392" cy="1631216"/>
          </a:xfrm>
          <a:prstGeom prst="rect">
            <a:avLst/>
          </a:prstGeom>
          <a:noFill/>
        </p:spPr>
        <p:txBody>
          <a:bodyPr wrap="square" rtlCol="0">
            <a:spAutoFit/>
          </a:bodyPr>
          <a:lstStyle/>
          <a:p>
            <a:r>
              <a:rPr lang="pt-BR" sz="2000" dirty="0">
                <a:latin typeface="Ubuntu" panose="020B0504030602030204" pitchFamily="34" charset="0"/>
              </a:rPr>
              <a:t>O xml é um tipo de arquivo comumente usado para configurações de alguma funcionalidade e</a:t>
            </a:r>
            <a:r>
              <a:rPr lang="en-US" sz="2000" dirty="0">
                <a:latin typeface="Ubuntu" panose="020B0504030602030204" pitchFamily="34" charset="0"/>
              </a:rPr>
              <a:t>/</a:t>
            </a:r>
            <a:r>
              <a:rPr lang="pt-BR" sz="2000" dirty="0">
                <a:latin typeface="Ubuntu" panose="020B0504030602030204" pitchFamily="34" charset="0"/>
              </a:rPr>
              <a:t>ou aplicação. Para exemplo disso, durante muitos anos, os arquivos xml tem sido usados para representar notas fiscais eletronicas, configurações de banco de dados e, até, folha de layouts (como no Android). Seu uso é vasto e ilimitado.</a:t>
            </a:r>
          </a:p>
        </p:txBody>
      </p:sp>
    </p:spTree>
    <p:extLst>
      <p:ext uri="{BB962C8B-B14F-4D97-AF65-F5344CB8AC3E}">
        <p14:creationId xmlns:p14="http://schemas.microsoft.com/office/powerpoint/2010/main" val="373624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30338" cy="1456267"/>
          </a:xfrm>
        </p:spPr>
        <p:txBody>
          <a:bodyPr/>
          <a:lstStyle/>
          <a:p>
            <a:pPr algn="ctr"/>
            <a:r>
              <a:rPr lang="pt-BR" dirty="0">
                <a:latin typeface="Ubuntu" panose="020B0504030602030204" pitchFamily="34" charset="0"/>
              </a:rPr>
              <a:t>Usando xml na prática</a:t>
            </a:r>
          </a:p>
        </p:txBody>
      </p:sp>
      <p:sp>
        <p:nvSpPr>
          <p:cNvPr id="5" name="TextBox 4"/>
          <p:cNvSpPr txBox="1"/>
          <p:nvPr/>
        </p:nvSpPr>
        <p:spPr>
          <a:xfrm>
            <a:off x="685801" y="2252870"/>
            <a:ext cx="11015869" cy="1631216"/>
          </a:xfrm>
          <a:prstGeom prst="rect">
            <a:avLst/>
          </a:prstGeom>
          <a:noFill/>
        </p:spPr>
        <p:txBody>
          <a:bodyPr wrap="square" rtlCol="0">
            <a:spAutoFit/>
          </a:bodyPr>
          <a:lstStyle/>
          <a:p>
            <a:pPr algn="ctr"/>
            <a:r>
              <a:rPr lang="pt-BR" sz="2000" dirty="0">
                <a:latin typeface="Ubuntu" panose="020B0504030602030204" pitchFamily="34" charset="0"/>
              </a:rPr>
              <a:t>Vamos exercitar a criação de um arquivo XML no notepad++ usando o escopo seguinte</a:t>
            </a:r>
            <a:r>
              <a:rPr lang="en-US" sz="2000" dirty="0">
                <a:latin typeface="Ubuntu" panose="020B0504030602030204" pitchFamily="34" charset="0"/>
              </a:rPr>
              <a:t>:</a:t>
            </a:r>
          </a:p>
          <a:p>
            <a:pPr algn="ctr"/>
            <a:endParaRPr lang="en-US" sz="2000" dirty="0">
              <a:latin typeface="Ubuntu" panose="020B0504030602030204" pitchFamily="34" charset="0"/>
            </a:endParaRPr>
          </a:p>
          <a:p>
            <a:pPr algn="ctr"/>
            <a:r>
              <a:rPr lang="en-US" sz="2000" dirty="0" err="1">
                <a:latin typeface="Ubuntu" panose="020B0504030602030204" pitchFamily="34" charset="0"/>
              </a:rPr>
              <a:t>Lista</a:t>
            </a:r>
            <a:r>
              <a:rPr lang="en-US" sz="2000" dirty="0">
                <a:latin typeface="Ubuntu" panose="020B0504030602030204" pitchFamily="34" charset="0"/>
              </a:rPr>
              <a:t> Telefonica com </a:t>
            </a:r>
            <a:r>
              <a:rPr lang="en-US" sz="2000" dirty="0" err="1">
                <a:latin typeface="Ubuntu" panose="020B0504030602030204" pitchFamily="34" charset="0"/>
              </a:rPr>
              <a:t>pessoas</a:t>
            </a:r>
            <a:r>
              <a:rPr lang="en-US" sz="2000" dirty="0">
                <a:latin typeface="Ubuntu" panose="020B0504030602030204" pitchFamily="34" charset="0"/>
              </a:rPr>
              <a:t> </a:t>
            </a:r>
            <a:r>
              <a:rPr lang="en-US" sz="2000" dirty="0" err="1">
                <a:latin typeface="Ubuntu" panose="020B0504030602030204" pitchFamily="34" charset="0"/>
              </a:rPr>
              <a:t>cadastradas</a:t>
            </a:r>
            <a:r>
              <a:rPr lang="en-US" sz="2000" dirty="0">
                <a:latin typeface="Ubuntu" panose="020B0504030602030204" pitchFamily="34" charset="0"/>
              </a:rPr>
              <a:t>, </a:t>
            </a:r>
            <a:r>
              <a:rPr lang="en-US" sz="2000" dirty="0" err="1">
                <a:latin typeface="Ubuntu" panose="020B0504030602030204" pitchFamily="34" charset="0"/>
              </a:rPr>
              <a:t>cada</a:t>
            </a:r>
            <a:r>
              <a:rPr lang="en-US" sz="2000" dirty="0">
                <a:latin typeface="Ubuntu" panose="020B0504030602030204" pitchFamily="34" charset="0"/>
              </a:rPr>
              <a:t> </a:t>
            </a:r>
            <a:r>
              <a:rPr lang="en-US" sz="2000" dirty="0" err="1">
                <a:latin typeface="Ubuntu" panose="020B0504030602030204" pitchFamily="34" charset="0"/>
              </a:rPr>
              <a:t>pessoa</a:t>
            </a:r>
            <a:r>
              <a:rPr lang="en-US" sz="2000" dirty="0">
                <a:latin typeface="Ubuntu" panose="020B0504030602030204" pitchFamily="34" charset="0"/>
              </a:rPr>
              <a:t> com </a:t>
            </a:r>
            <a:r>
              <a:rPr lang="en-US" sz="2000" dirty="0" err="1">
                <a:latin typeface="Ubuntu" panose="020B0504030602030204" pitchFamily="34" charset="0"/>
              </a:rPr>
              <a:t>nome</a:t>
            </a:r>
            <a:r>
              <a:rPr lang="en-US" sz="2000" dirty="0">
                <a:latin typeface="Ubuntu" panose="020B0504030602030204" pitchFamily="34" charset="0"/>
              </a:rPr>
              <a:t> e </a:t>
            </a:r>
            <a:r>
              <a:rPr lang="en-US" sz="2000" dirty="0" err="1">
                <a:latin typeface="Ubuntu" panose="020B0504030602030204" pitchFamily="34" charset="0"/>
              </a:rPr>
              <a:t>endereco</a:t>
            </a:r>
            <a:r>
              <a:rPr lang="en-US" sz="2000" dirty="0">
                <a:latin typeface="Ubuntu" panose="020B0504030602030204" pitchFamily="34" charset="0"/>
              </a:rPr>
              <a:t>. A </a:t>
            </a:r>
            <a:r>
              <a:rPr lang="en-US" sz="2000" dirty="0" err="1">
                <a:latin typeface="Ubuntu" panose="020B0504030602030204" pitchFamily="34" charset="0"/>
              </a:rPr>
              <a:t>lista</a:t>
            </a:r>
            <a:r>
              <a:rPr lang="en-US" sz="2000" dirty="0">
                <a:latin typeface="Ubuntu" panose="020B0504030602030204" pitchFamily="34" charset="0"/>
              </a:rPr>
              <a:t> </a:t>
            </a:r>
            <a:r>
              <a:rPr lang="en-US" sz="2000" dirty="0" err="1">
                <a:latin typeface="Ubuntu" panose="020B0504030602030204" pitchFamily="34" charset="0"/>
              </a:rPr>
              <a:t>deve</a:t>
            </a:r>
            <a:r>
              <a:rPr lang="en-US" sz="2000" dirty="0">
                <a:latin typeface="Ubuntu" panose="020B0504030602030204" pitchFamily="34" charset="0"/>
              </a:rPr>
              <a:t> </a:t>
            </a:r>
            <a:r>
              <a:rPr lang="en-US" sz="2000" dirty="0" err="1">
                <a:latin typeface="Ubuntu" panose="020B0504030602030204" pitchFamily="34" charset="0"/>
              </a:rPr>
              <a:t>apresentar</a:t>
            </a:r>
            <a:r>
              <a:rPr lang="en-US" sz="2000" dirty="0">
                <a:latin typeface="Ubuntu" panose="020B0504030602030204" pitchFamily="34" charset="0"/>
              </a:rPr>
              <a:t> </a:t>
            </a:r>
            <a:r>
              <a:rPr lang="en-US" sz="2000" dirty="0" err="1">
                <a:latin typeface="Ubuntu" panose="020B0504030602030204" pitchFamily="34" charset="0"/>
              </a:rPr>
              <a:t>uma</a:t>
            </a:r>
            <a:r>
              <a:rPr lang="en-US" sz="2000" dirty="0">
                <a:latin typeface="Ubuntu" panose="020B0504030602030204" pitchFamily="34" charset="0"/>
              </a:rPr>
              <a:t> </a:t>
            </a:r>
            <a:r>
              <a:rPr lang="en-US" sz="2000" dirty="0" err="1">
                <a:latin typeface="Ubuntu" panose="020B0504030602030204" pitchFamily="34" charset="0"/>
              </a:rPr>
              <a:t>versao</a:t>
            </a:r>
            <a:r>
              <a:rPr lang="en-US" sz="2000" dirty="0">
                <a:latin typeface="Ubuntu" panose="020B0504030602030204" pitchFamily="34" charset="0"/>
              </a:rPr>
              <a:t> que </a:t>
            </a:r>
            <a:r>
              <a:rPr lang="en-US" sz="2000" dirty="0" err="1">
                <a:latin typeface="Ubuntu" panose="020B0504030602030204" pitchFamily="34" charset="0"/>
              </a:rPr>
              <a:t>ser</a:t>
            </a:r>
            <a:r>
              <a:rPr lang="pt-BR" sz="2000" dirty="0">
                <a:latin typeface="Ubuntu" panose="020B0504030602030204" pitchFamily="34" charset="0"/>
              </a:rPr>
              <a:t>á usada, posteriormente, para modificar seu layout de visualização.</a:t>
            </a:r>
          </a:p>
        </p:txBody>
      </p:sp>
    </p:spTree>
    <p:extLst>
      <p:ext uri="{BB962C8B-B14F-4D97-AF65-F5344CB8AC3E}">
        <p14:creationId xmlns:p14="http://schemas.microsoft.com/office/powerpoint/2010/main" val="230016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5636</TotalTime>
  <Words>937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Ubuntu</vt:lpstr>
      <vt:lpstr>Celestial</vt:lpstr>
      <vt:lpstr>PowerPoint Presentation</vt:lpstr>
      <vt:lpstr>Webservices - conceito</vt:lpstr>
      <vt:lpstr>PowerPoint Presentation</vt:lpstr>
      <vt:lpstr>PowerPoint Presentation</vt:lpstr>
      <vt:lpstr>PowerPoint Presentation</vt:lpstr>
      <vt:lpstr>PowerPoint Presentation</vt:lpstr>
      <vt:lpstr>PowerPoint Presentation</vt:lpstr>
      <vt:lpstr>PowerPoint Presentation</vt:lpstr>
      <vt:lpstr>Usando xml na prática</vt:lpstr>
      <vt:lpstr>SAX e dom</vt:lpstr>
      <vt:lpstr>Sax – simple api for xml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Filho, Douglas F.</dc:creator>
  <cp:lastModifiedBy>Filho, Douglas F.</cp:lastModifiedBy>
  <cp:revision>18</cp:revision>
  <dcterms:created xsi:type="dcterms:W3CDTF">2017-05-23T19:06:29Z</dcterms:created>
  <dcterms:modified xsi:type="dcterms:W3CDTF">2017-05-30T19:18:48Z</dcterms:modified>
</cp:coreProperties>
</file>