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4" r:id="rId1"/>
  </p:sldMasterIdLst>
  <p:notesMasterIdLst>
    <p:notesMasterId r:id="rId15"/>
  </p:notesMasterIdLst>
  <p:sldIdLst>
    <p:sldId id="256" r:id="rId2"/>
    <p:sldId id="299" r:id="rId3"/>
    <p:sldId id="258" r:id="rId4"/>
    <p:sldId id="296" r:id="rId5"/>
    <p:sldId id="297" r:id="rId6"/>
    <p:sldId id="298" r:id="rId7"/>
    <p:sldId id="288" r:id="rId8"/>
    <p:sldId id="270" r:id="rId9"/>
    <p:sldId id="290" r:id="rId10"/>
    <p:sldId id="289" r:id="rId11"/>
    <p:sldId id="291" r:id="rId12"/>
    <p:sldId id="294" r:id="rId13"/>
    <p:sldId id="282" r:id="rId14"/>
  </p:sldIdLst>
  <p:sldSz cx="12192000" cy="6858000"/>
  <p:notesSz cx="6858000" cy="9144000"/>
  <p:embeddedFontLst>
    <p:embeddedFont>
      <p:font typeface="휴먼모음T" panose="02030504000101010101" pitchFamily="18" charset="-127"/>
      <p:regular r:id="rId16"/>
    </p:embeddedFont>
    <p:embeddedFont>
      <p:font typeface="Calibri Light" panose="020F0302020204030204" pitchFamily="34" charset="0"/>
      <p:regular r:id="rId17"/>
      <p:italic r:id="rId18"/>
    </p:embeddedFont>
    <p:embeddedFont>
      <p:font typeface="HY견고딕" panose="02030600000101010101" pitchFamily="18" charset="-127"/>
      <p:regular r:id="rId19"/>
    </p:embeddedFont>
    <p:embeddedFont>
      <p:font typeface="휴먼둥근헤드라인" panose="02030504000101010101" pitchFamily="18" charset="-127"/>
      <p:regular r:id="rId20"/>
    </p:embeddedFont>
    <p:embeddedFont>
      <p:font typeface="맑은 고딕" panose="020B0503020000020004" pitchFamily="50" charset="-127"/>
      <p:regular r:id="rId21"/>
      <p:bold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73" userDrawn="1">
          <p15:clr>
            <a:srgbClr val="A4A3A4"/>
          </p15:clr>
        </p15:guide>
        <p15:guide id="4" orient="horz" pos="23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597"/>
    <a:srgbClr val="E41A00"/>
    <a:srgbClr val="F5DF4D"/>
    <a:srgbClr val="F2F2F2"/>
    <a:srgbClr val="0165B2"/>
    <a:srgbClr val="445569"/>
    <a:srgbClr val="1F4E79"/>
    <a:srgbClr val="D9D9D9"/>
    <a:srgbClr val="FE431E"/>
    <a:srgbClr val="87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25" autoAdjust="0"/>
    <p:restoredTop sz="94660"/>
  </p:normalViewPr>
  <p:slideViewPr>
    <p:cSldViewPr>
      <p:cViewPr varScale="1">
        <p:scale>
          <a:sx n="113" d="100"/>
          <a:sy n="113" d="100"/>
        </p:scale>
        <p:origin x="126" y="108"/>
      </p:cViewPr>
      <p:guideLst>
        <p:guide orient="horz" pos="2160"/>
        <p:guide pos="3840"/>
        <p:guide orient="horz" pos="2273"/>
        <p:guide orient="horz" pos="23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864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C0D4F4-D202-4046-AC90-B9F2B28A3ACB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FCE2B9B3-5839-4633-9DDC-3F88FD05EB1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문단과 질의간</a:t>
          </a:r>
          <a:endParaRPr lang="en-US" altLang="ko-KR" sz="1400" dirty="0"/>
        </a:p>
        <a:p>
          <a:pPr latinLnBrk="1"/>
          <a:r>
            <a:rPr lang="ko-KR" altLang="en-US" sz="1400" dirty="0"/>
            <a:t> 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모델 학습</a:t>
          </a:r>
          <a:r>
            <a:rPr lang="en-US" altLang="ko-KR" sz="1400" dirty="0"/>
            <a:t>)</a:t>
          </a:r>
        </a:p>
      </dgm:t>
    </dgm:pt>
    <dgm:pt modelId="{3352EDB2-1A05-40DB-B30C-CC98DE54BD66}" type="par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F46956F1-8138-4CFE-8639-198587CC3422}" type="sib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36707158-2A7F-4470-8614-D2441D89B8C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신규 질문 입력</a:t>
          </a:r>
        </a:p>
      </dgm:t>
    </dgm:pt>
    <dgm:pt modelId="{4EFA4F70-896C-4CA5-A09B-466B6E504898}" type="par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1A5F8D8-3FE3-4D01-8378-915C11054DA2}" type="sib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5092794-8EB8-4866-8BC4-19AB699FD825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해당 문단 제시</a:t>
          </a:r>
          <a:r>
            <a:rPr lang="en-US" altLang="ko-KR" sz="1400" dirty="0"/>
            <a:t>)</a:t>
          </a:r>
          <a:endParaRPr lang="ko-KR" altLang="en-US" sz="1400" dirty="0"/>
        </a:p>
      </dgm:t>
    </dgm:pt>
    <dgm:pt modelId="{EFEF8832-0B33-43B0-A1C7-D1A8062E965F}" type="par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99B373BD-ED5E-4E00-B551-F4E545897374}" type="sib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C4CC960A-5D7A-4DB8-8237-ABDAA6AF78B8}" type="pres">
      <dgm:prSet presAssocID="{40C0D4F4-D202-4046-AC90-B9F2B28A3ACB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DA340C9-AC86-4436-A9B3-206541B62C7F}" type="pres">
      <dgm:prSet presAssocID="{FCE2B9B3-5839-4633-9DDC-3F88FD05EB1C}" presName="Accent1" presStyleCnt="0"/>
      <dgm:spPr/>
    </dgm:pt>
    <dgm:pt modelId="{A7B6F021-9AEB-45D4-9BAE-06BB7CBFD746}" type="pres">
      <dgm:prSet presAssocID="{FCE2B9B3-5839-4633-9DDC-3F88FD05EB1C}" presName="Accent" presStyleLbl="node1" presStyleIdx="0" presStyleCnt="3"/>
      <dgm:spPr/>
    </dgm:pt>
    <dgm:pt modelId="{547C904A-46B4-45FF-8979-DF14C85D56EE}" type="pres">
      <dgm:prSet presAssocID="{FCE2B9B3-5839-4633-9DDC-3F88FD05EB1C}" presName="Parent1" presStyleLbl="revTx" presStyleIdx="0" presStyleCnt="3" custScaleX="283993" custLinFactX="-28566" custLinFactNeighborX="-100000" custLinFactNeighborY="-4653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920A26-5F2E-4456-A023-EBCE81E761C6}" type="pres">
      <dgm:prSet presAssocID="{36707158-2A7F-4470-8614-D2441D89B8CC}" presName="Accent2" presStyleCnt="0"/>
      <dgm:spPr/>
    </dgm:pt>
    <dgm:pt modelId="{F05EFFE1-642B-473D-B68D-61BCC1B6F565}" type="pres">
      <dgm:prSet presAssocID="{36707158-2A7F-4470-8614-D2441D89B8CC}" presName="Accent" presStyleLbl="node1" presStyleIdx="1" presStyleCnt="3"/>
      <dgm:spPr/>
    </dgm:pt>
    <dgm:pt modelId="{B9307846-3968-4351-B217-FDF007BAED2E}" type="pres">
      <dgm:prSet presAssocID="{36707158-2A7F-4470-8614-D2441D89B8CC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0C2065-26FA-431E-BD65-750695532E6C}" type="pres">
      <dgm:prSet presAssocID="{95092794-8EB8-4866-8BC4-19AB699FD825}" presName="Accent3" presStyleCnt="0"/>
      <dgm:spPr/>
    </dgm:pt>
    <dgm:pt modelId="{34A81F7B-05B1-4FAA-A8B3-A2B91728F572}" type="pres">
      <dgm:prSet presAssocID="{95092794-8EB8-4866-8BC4-19AB699FD825}" presName="Accent" presStyleLbl="node1" presStyleIdx="2" presStyleCnt="3"/>
      <dgm:spPr/>
    </dgm:pt>
    <dgm:pt modelId="{DDA678BF-1C7B-4ACE-B0E0-9CFC49D0B901}" type="pres">
      <dgm:prSet presAssocID="{95092794-8EB8-4866-8BC4-19AB699FD825}" presName="Parent3" presStyleLbl="revTx" presStyleIdx="2" presStyleCnt="3" custScaleX="214495" custLinFactX="40368" custLinFactNeighborX="100000" custLinFactNeighborY="3188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6906AC7-7F8B-468C-9BD7-C3DABE97B889}" srcId="{40C0D4F4-D202-4046-AC90-B9F2B28A3ACB}" destId="{36707158-2A7F-4470-8614-D2441D89B8CC}" srcOrd="1" destOrd="0" parTransId="{4EFA4F70-896C-4CA5-A09B-466B6E504898}" sibTransId="{91A5F8D8-3FE3-4D01-8378-915C11054DA2}"/>
    <dgm:cxn modelId="{C43DB9C8-C4BC-40EA-B856-FDF33A96E9EE}" srcId="{40C0D4F4-D202-4046-AC90-B9F2B28A3ACB}" destId="{FCE2B9B3-5839-4633-9DDC-3F88FD05EB1C}" srcOrd="0" destOrd="0" parTransId="{3352EDB2-1A05-40DB-B30C-CC98DE54BD66}" sibTransId="{F46956F1-8138-4CFE-8639-198587CC3422}"/>
    <dgm:cxn modelId="{A41C0DDB-9FE0-4BA9-9FF7-35F56BED49CF}" type="presOf" srcId="{40C0D4F4-D202-4046-AC90-B9F2B28A3ACB}" destId="{C4CC960A-5D7A-4DB8-8237-ABDAA6AF78B8}" srcOrd="0" destOrd="0" presId="urn:microsoft.com/office/officeart/2009/layout/CircleArrowProcess"/>
    <dgm:cxn modelId="{2DB76FE0-623A-4CBB-B812-0D199BFBC86A}" type="presOf" srcId="{FCE2B9B3-5839-4633-9DDC-3F88FD05EB1C}" destId="{547C904A-46B4-45FF-8979-DF14C85D56EE}" srcOrd="0" destOrd="0" presId="urn:microsoft.com/office/officeart/2009/layout/CircleArrowProcess"/>
    <dgm:cxn modelId="{DE151355-14E1-452E-A737-D44F39230893}" type="presOf" srcId="{36707158-2A7F-4470-8614-D2441D89B8CC}" destId="{B9307846-3968-4351-B217-FDF007BAED2E}" srcOrd="0" destOrd="0" presId="urn:microsoft.com/office/officeart/2009/layout/CircleArrowProcess"/>
    <dgm:cxn modelId="{019A69F5-93E8-4054-A429-CC05F675103D}" type="presOf" srcId="{95092794-8EB8-4866-8BC4-19AB699FD825}" destId="{DDA678BF-1C7B-4ACE-B0E0-9CFC49D0B901}" srcOrd="0" destOrd="0" presId="urn:microsoft.com/office/officeart/2009/layout/CircleArrowProcess"/>
    <dgm:cxn modelId="{5B9A1BD0-C5F3-4E28-98BA-4E08BB81764E}" srcId="{40C0D4F4-D202-4046-AC90-B9F2B28A3ACB}" destId="{95092794-8EB8-4866-8BC4-19AB699FD825}" srcOrd="2" destOrd="0" parTransId="{EFEF8832-0B33-43B0-A1C7-D1A8062E965F}" sibTransId="{99B373BD-ED5E-4E00-B551-F4E545897374}"/>
    <dgm:cxn modelId="{3B011010-047B-4E98-925B-ADC462542974}" type="presParOf" srcId="{C4CC960A-5D7A-4DB8-8237-ABDAA6AF78B8}" destId="{FDA340C9-AC86-4436-A9B3-206541B62C7F}" srcOrd="0" destOrd="0" presId="urn:microsoft.com/office/officeart/2009/layout/CircleArrowProcess"/>
    <dgm:cxn modelId="{1A53849B-35C7-4C24-B8FB-C5FE567044E0}" type="presParOf" srcId="{FDA340C9-AC86-4436-A9B3-206541B62C7F}" destId="{A7B6F021-9AEB-45D4-9BAE-06BB7CBFD746}" srcOrd="0" destOrd="0" presId="urn:microsoft.com/office/officeart/2009/layout/CircleArrowProcess"/>
    <dgm:cxn modelId="{28183D85-2E51-4F49-B39C-48359D75C129}" type="presParOf" srcId="{C4CC960A-5D7A-4DB8-8237-ABDAA6AF78B8}" destId="{547C904A-46B4-45FF-8979-DF14C85D56EE}" srcOrd="1" destOrd="0" presId="urn:microsoft.com/office/officeart/2009/layout/CircleArrowProcess"/>
    <dgm:cxn modelId="{FA106E21-01CA-4E8C-8A7D-746C76396809}" type="presParOf" srcId="{C4CC960A-5D7A-4DB8-8237-ABDAA6AF78B8}" destId="{45920A26-5F2E-4456-A023-EBCE81E761C6}" srcOrd="2" destOrd="0" presId="urn:microsoft.com/office/officeart/2009/layout/CircleArrowProcess"/>
    <dgm:cxn modelId="{7B44915F-0693-4D80-A17E-5707674A99CA}" type="presParOf" srcId="{45920A26-5F2E-4456-A023-EBCE81E761C6}" destId="{F05EFFE1-642B-473D-B68D-61BCC1B6F565}" srcOrd="0" destOrd="0" presId="urn:microsoft.com/office/officeart/2009/layout/CircleArrowProcess"/>
    <dgm:cxn modelId="{CB880C79-394E-4719-9454-6FBABFE16A97}" type="presParOf" srcId="{C4CC960A-5D7A-4DB8-8237-ABDAA6AF78B8}" destId="{B9307846-3968-4351-B217-FDF007BAED2E}" srcOrd="3" destOrd="0" presId="urn:microsoft.com/office/officeart/2009/layout/CircleArrowProcess"/>
    <dgm:cxn modelId="{561555E9-CFF9-4E7D-BAC9-FBABA6DCCDD2}" type="presParOf" srcId="{C4CC960A-5D7A-4DB8-8237-ABDAA6AF78B8}" destId="{C10C2065-26FA-431E-BD65-750695532E6C}" srcOrd="4" destOrd="0" presId="urn:microsoft.com/office/officeart/2009/layout/CircleArrowProcess"/>
    <dgm:cxn modelId="{678BB4B0-24FB-44A5-9EAF-C40D2D6DFB7D}" type="presParOf" srcId="{C10C2065-26FA-431E-BD65-750695532E6C}" destId="{34A81F7B-05B1-4FAA-A8B3-A2B91728F572}" srcOrd="0" destOrd="0" presId="urn:microsoft.com/office/officeart/2009/layout/CircleArrowProcess"/>
    <dgm:cxn modelId="{B2082703-A20E-4012-A52D-5005BFC5F4AC}" type="presParOf" srcId="{C4CC960A-5D7A-4DB8-8237-ABDAA6AF78B8}" destId="{DDA678BF-1C7B-4ACE-B0E0-9CFC49D0B901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6F021-9AEB-45D4-9BAE-06BB7CBFD746}">
      <dsp:nvSpPr>
        <dsp:cNvPr id="0" name=""/>
        <dsp:cNvSpPr/>
      </dsp:nvSpPr>
      <dsp:spPr>
        <a:xfrm>
          <a:off x="2404255" y="0"/>
          <a:ext cx="1748155" cy="174842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C904A-46B4-45FF-8979-DF14C85D56EE}">
      <dsp:nvSpPr>
        <dsp:cNvPr id="0" name=""/>
        <dsp:cNvSpPr/>
      </dsp:nvSpPr>
      <dsp:spPr>
        <a:xfrm>
          <a:off x="648075" y="405277"/>
          <a:ext cx="2758754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문단과 질의간</a:t>
          </a:r>
          <a:endParaRPr lang="en-US" altLang="ko-KR" sz="1400" kern="1200" dirty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 유사도 측정</a:t>
          </a:r>
          <a:endParaRPr lang="en-US" altLang="ko-KR" sz="1400" kern="1200" dirty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/>
            <a:t>(</a:t>
          </a:r>
          <a:r>
            <a:rPr lang="ko-KR" altLang="en-US" sz="1400" kern="1200" dirty="0"/>
            <a:t>모델 학습</a:t>
          </a:r>
          <a:r>
            <a:rPr lang="en-US" altLang="ko-KR" sz="1400" kern="1200" dirty="0"/>
            <a:t>)</a:t>
          </a:r>
        </a:p>
      </dsp:txBody>
      <dsp:txXfrm>
        <a:off x="648075" y="405277"/>
        <a:ext cx="2758754" cy="485591"/>
      </dsp:txXfrm>
    </dsp:sp>
    <dsp:sp modelId="{F05EFFE1-642B-473D-B68D-61BCC1B6F565}">
      <dsp:nvSpPr>
        <dsp:cNvPr id="0" name=""/>
        <dsp:cNvSpPr/>
      </dsp:nvSpPr>
      <dsp:spPr>
        <a:xfrm>
          <a:off x="1918711" y="1004597"/>
          <a:ext cx="1748155" cy="174842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07846-3968-4351-B217-FDF007BAED2E}">
      <dsp:nvSpPr>
        <dsp:cNvPr id="0" name=""/>
        <dsp:cNvSpPr/>
      </dsp:nvSpPr>
      <dsp:spPr>
        <a:xfrm>
          <a:off x="2307081" y="1641642"/>
          <a:ext cx="971416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신규 질문 입력</a:t>
          </a:r>
        </a:p>
      </dsp:txBody>
      <dsp:txXfrm>
        <a:off x="2307081" y="1641642"/>
        <a:ext cx="971416" cy="485591"/>
      </dsp:txXfrm>
    </dsp:sp>
    <dsp:sp modelId="{34A81F7B-05B1-4FAA-A8B3-A2B91728F572}">
      <dsp:nvSpPr>
        <dsp:cNvPr id="0" name=""/>
        <dsp:cNvSpPr/>
      </dsp:nvSpPr>
      <dsp:spPr>
        <a:xfrm>
          <a:off x="2528678" y="2129413"/>
          <a:ext cx="1501936" cy="1502538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678BF-1C7B-4ACE-B0E0-9CFC49D0B901}">
      <dsp:nvSpPr>
        <dsp:cNvPr id="0" name=""/>
        <dsp:cNvSpPr/>
      </dsp:nvSpPr>
      <dsp:spPr>
        <a:xfrm>
          <a:off x="3600400" y="2808310"/>
          <a:ext cx="2083639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유사도 측정</a:t>
          </a:r>
          <a:endParaRPr lang="en-US" altLang="ko-KR" sz="1400" kern="1200" dirty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/>
            <a:t>(</a:t>
          </a:r>
          <a:r>
            <a:rPr lang="ko-KR" altLang="en-US" sz="1400" kern="1200" dirty="0"/>
            <a:t>해당 문단 제시</a:t>
          </a:r>
          <a:r>
            <a:rPr lang="en-US" altLang="ko-KR" sz="1400" kern="1200" dirty="0"/>
            <a:t>)</a:t>
          </a:r>
          <a:endParaRPr lang="ko-KR" altLang="en-US" sz="1400" kern="1200" dirty="0"/>
        </a:p>
      </dsp:txBody>
      <dsp:txXfrm>
        <a:off x="3600400" y="2808310"/>
        <a:ext cx="2083639" cy="4855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4B13090-954C-42B8-9E26-10AE906BFE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B5573C-C310-4726-9454-5731CB3903B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B23E853-DAFB-42BA-8E42-DDF83CF398B2}" type="datetimeFigureOut">
              <a:rPr lang="ko-KR" altLang="en-US"/>
              <a:pPr>
                <a:defRPr/>
              </a:pPr>
              <a:t>2021-08-10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FD22152C-1816-43C7-B775-5E35B9F1B4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0B8D62B9-6FD8-43F2-9E77-9978E5CE9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97EA6A-DFF3-4031-B2DB-B8F0C59EF5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483748-CC11-4FD5-9189-939F406370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2D6D723-6FAE-4977-A65A-290E950EFE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1653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60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365A99C7-F13B-47D8-B5BD-38E6F0CB361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71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4C9F9D85-245D-487B-9B00-88B0B539706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89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5D9AA456-0B6B-4E73-B0F7-E7ED14FCE978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71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79EBF7CE-BBD8-4458-A8ED-6DB61D7612E5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4A0F72E-1949-4219-AC42-014A834BDE88}"/>
              </a:ext>
            </a:extLst>
          </p:cNvPr>
          <p:cNvSpPr txBox="1"/>
          <p:nvPr/>
        </p:nvSpPr>
        <p:spPr>
          <a:xfrm>
            <a:off x="6708068" y="4149070"/>
            <a:ext cx="5158567" cy="1015663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algn="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TEAM 1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조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어벤져스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팀명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</a:p>
          <a:p>
            <a:pPr algn="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김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○○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박○○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이○○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최○○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정○○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6047" y="5404807"/>
            <a:ext cx="11199906" cy="377689"/>
          </a:xfrm>
          <a:prstGeom prst="rect">
            <a:avLst/>
          </a:prstGeom>
          <a:solidFill>
            <a:srgbClr val="F5D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※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양식은 예시로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자유롭게 변경 가능하나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목차 안에 구성된 내용은 포함되도록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작성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해당 템플릿 활용 지양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" y="1579670"/>
            <a:ext cx="12191999" cy="219090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39597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60" y="1803510"/>
            <a:ext cx="2629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○○아카데미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훈련기관명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)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1" y="6348813"/>
            <a:ext cx="1482842" cy="385879"/>
          </a:xfrm>
          <a:prstGeom prst="rect">
            <a:avLst/>
          </a:prstGeom>
        </p:spPr>
      </p:pic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10859084" y="-40947"/>
            <a:ext cx="8851785" cy="28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3" name="_x278651016" descr="EMB0000378c3f3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64" y="6381328"/>
            <a:ext cx="1180238" cy="37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C535B9-0206-4933-B3A2-FC73A8BF1A8F}"/>
              </a:ext>
            </a:extLst>
          </p:cNvPr>
          <p:cNvSpPr txBox="1"/>
          <p:nvPr/>
        </p:nvSpPr>
        <p:spPr>
          <a:xfrm>
            <a:off x="5159896" y="2367345"/>
            <a:ext cx="6768752" cy="615553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팀 </a:t>
            </a:r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명 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주제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-1907"/>
            <a:ext cx="12192000" cy="338554"/>
          </a:xfrm>
          <a:prstGeom prst="rect">
            <a:avLst/>
          </a:prstGeom>
          <a:solidFill>
            <a:srgbClr val="F5DF4D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spc="600" dirty="0" smtClean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K-Digital </a:t>
            </a:r>
            <a:r>
              <a:rPr lang="en-US" altLang="ko-KR" sz="1600" spc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Training</a:t>
            </a:r>
            <a:endParaRPr lang="ko-KR" altLang="en-US" sz="1600" spc="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0067" y="1700808"/>
            <a:ext cx="11971867" cy="1944216"/>
          </a:xfrm>
          <a:prstGeom prst="rect">
            <a:avLst/>
          </a:prstGeom>
          <a:noFill/>
          <a:ln w="15875">
            <a:solidFill>
              <a:srgbClr val="939597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11602" y="1388747"/>
            <a:ext cx="825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LSTM(Long short-term memory</a:t>
            </a:r>
            <a:r>
              <a:rPr lang="en-US" altLang="ko-KR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endParaRPr lang="en-US" altLang="ko-KR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20" name="Picture 2" descr="https://i.imgur.com/NV7jQ0X.png">
            <a:extLst>
              <a:ext uri="{FF2B5EF4-FFF2-40B4-BE49-F238E27FC236}">
                <a16:creationId xmlns:a16="http://schemas.microsoft.com/office/drawing/2014/main" id="{40AE1313-B21E-4797-B580-D82F3ED95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639" y="2960948"/>
            <a:ext cx="4957365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068" y="2347443"/>
            <a:ext cx="3888315" cy="3637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9310" y="126244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③</a:t>
            </a:r>
            <a:r>
              <a:rPr lang="en-US" altLang="ko-KR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모델 선정 및 분석</a:t>
            </a:r>
            <a:endParaRPr lang="ko-KR" altLang="en-US" sz="14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56305" y="1889188"/>
            <a:ext cx="3855655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2Layer LSTM :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문단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질문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코사인 유사도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문서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) </a:t>
            </a:r>
            <a:endParaRPr lang="ko-KR" altLang="en-US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224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87979" y="1348636"/>
            <a:ext cx="825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LSTM(Long short-term memory</a:t>
            </a:r>
            <a:r>
              <a:rPr lang="en-US" altLang="ko-KR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endParaRPr lang="en-US" altLang="ko-KR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5648E92E-01A1-4DED-9BE0-D0642559F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2328579"/>
            <a:ext cx="4723224" cy="361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378A6B5B-C0C5-46AE-AAFE-210FADFD4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979" y="3789040"/>
            <a:ext cx="4723224" cy="181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59339" y="124959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④</a:t>
            </a:r>
            <a:r>
              <a:rPr lang="en-US" altLang="ko-KR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모델 평가 및 개선</a:t>
            </a:r>
            <a:endParaRPr lang="ko-KR" altLang="en-US" sz="14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19436" y="1826691"/>
            <a:ext cx="47356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3Layer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LSTM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으로 변경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옵티마이저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조정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  :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Adam -&gt;‘</a:t>
            </a:r>
            <a:r>
              <a:rPr lang="en-US" altLang="ko-KR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rmsprop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’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로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변경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       &gt;&gt;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학습속도 및 유사도 개선</a:t>
            </a:r>
          </a:p>
        </p:txBody>
      </p:sp>
    </p:spTree>
    <p:extLst>
      <p:ext uri="{BB962C8B-B14F-4D97-AF65-F5344CB8AC3E}">
        <p14:creationId xmlns:p14="http://schemas.microsoft.com/office/powerpoint/2010/main" val="200628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44272" y="1161083"/>
            <a:ext cx="2042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※ 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별도 첨부 가능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1695713"/>
            <a:ext cx="8861933" cy="4433587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⑤</a:t>
            </a:r>
            <a:r>
              <a:rPr lang="en-US" altLang="ko-KR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시연 동영상</a:t>
            </a:r>
            <a:endParaRPr lang="ko-KR" altLang="en-US" sz="14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</p:spTree>
    <p:extLst>
      <p:ext uri="{BB962C8B-B14F-4D97-AF65-F5344CB8AC3E}">
        <p14:creationId xmlns:p14="http://schemas.microsoft.com/office/powerpoint/2010/main" val="131626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AC9954-4F28-4C61-BB5C-9541A07BDF44}"/>
              </a:ext>
            </a:extLst>
          </p:cNvPr>
          <p:cNvSpPr txBox="1"/>
          <p:nvPr/>
        </p:nvSpPr>
        <p:spPr>
          <a:xfrm>
            <a:off x="1180914" y="1176366"/>
            <a:ext cx="102076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자체 평가 의견</a:t>
            </a:r>
            <a:r>
              <a:rPr lang="en-US" altLang="ko-KR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은</a:t>
            </a:r>
            <a:r>
              <a:rPr lang="ko-KR" altLang="en-US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프로젝트 결과물에 대한 프로젝트 기획 의도와의 부합 정도 및 실무 활용 가능 정도</a:t>
            </a:r>
            <a:r>
              <a:rPr lang="en-US" altLang="ko-KR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달성도</a:t>
            </a:r>
            <a:r>
              <a:rPr lang="en-US" altLang="ko-KR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완성도 등 훈련기관 또는 훈련생의 자체적인 평가 의견과 느낀 점을 작성한다</a:t>
            </a:r>
            <a:r>
              <a:rPr lang="en-US" altLang="ko-KR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b="1" spc="-15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109873" y="2294024"/>
            <a:ext cx="10854779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개인 또는 우리 팀이 잘한 부분과 아쉬운 점을 작성한다</a:t>
            </a: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  *  </a:t>
            </a: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예</a:t>
            </a: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모델 평가 결과</a:t>
            </a: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정확도가 </a:t>
            </a: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00.00%</a:t>
            </a: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로 정확도 향상을 위해 모델 추후 개선 필요</a:t>
            </a:r>
            <a:endParaRPr lang="en-US" altLang="ko-KR" sz="1600" spc="-150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5817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683732" y="790307"/>
            <a:ext cx="820426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339102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자체 평가 의견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098718" y="3311340"/>
            <a:ext cx="9810663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프로젝트를 수행하면서 느낀 점이나 경험한 성과에 대하여 기재할 수 있으며</a:t>
            </a: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경력 계획 등과 연관시켜 </a:t>
            </a:r>
            <a:r>
              <a:rPr lang="ko-KR" altLang="en-US" sz="1600" spc="-150" dirty="0" err="1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팀별</a:t>
            </a: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공통 의견 또는 개인 의견을 자유롭게 작성한다</a:t>
            </a: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00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1415772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작성요령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179676" y="717736"/>
            <a:ext cx="8744320" cy="1040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93829" y="1252628"/>
            <a:ext cx="10634819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본 훈련생 포트폴리오 양식은 </a:t>
            </a:r>
            <a:r>
              <a:rPr lang="ko-KR" altLang="en-US" sz="17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대표 프로젝트의 팀 별로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각각 작성하여 제출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293829" y="2163791"/>
            <a:ext cx="10154563" cy="826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수행 과정 및 결과에 대해서는 제공된 목차 및 세부 항목별 작성요령을 참조하여 작성하되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특성에 따라 기본적인 구성을 유지한 상태에서 제공 양식을 보완하거나 추가하여 작성할 수 있음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94F0D8-A916-4907-B6F3-AB01FE397C32}"/>
              </a:ext>
            </a:extLst>
          </p:cNvPr>
          <p:cNvSpPr txBox="1"/>
          <p:nvPr/>
        </p:nvSpPr>
        <p:spPr>
          <a:xfrm>
            <a:off x="1293829" y="4669895"/>
            <a:ext cx="8064500" cy="3539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훈련생 포트폴리오에 작성한 내용은 관련 </a:t>
            </a:r>
            <a:r>
              <a:rPr lang="ko-KR" altLang="en-US" sz="17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증빙자료를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제출해야 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85B6D4-52E4-476A-8288-626F422A2A3C}"/>
              </a:ext>
            </a:extLst>
          </p:cNvPr>
          <p:cNvSpPr txBox="1"/>
          <p:nvPr/>
        </p:nvSpPr>
        <p:spPr>
          <a:xfrm>
            <a:off x="1293829" y="5450252"/>
            <a:ext cx="6048375" cy="3539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작성 </a:t>
            </a:r>
            <a:r>
              <a:rPr lang="ko-KR" altLang="en-US" sz="17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예시 및 작성요령 등은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모두 삭제 후 제출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94F0D8-A916-4907-B6F3-AB01FE397C32}"/>
              </a:ext>
            </a:extLst>
          </p:cNvPr>
          <p:cNvSpPr txBox="1"/>
          <p:nvPr/>
        </p:nvSpPr>
        <p:spPr>
          <a:xfrm>
            <a:off x="1293829" y="3416843"/>
            <a:ext cx="10154563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7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별첨</a:t>
            </a:r>
            <a:r>
              <a:rPr lang="en-US" altLang="ko-KR" sz="17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2] </a:t>
            </a:r>
            <a:r>
              <a:rPr lang="ko-KR" altLang="en-US" sz="17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팀별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프로젝트 수행 결과 작성 양식을 대체할 수 있는 훈련생 포트폴리오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결과보고서 등 다른 문서가 있는 경우 대체하여 제출 가능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2103" y="1226563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2103" y="210727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2103" y="3370929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2103" y="455213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0357" y="5365613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718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39597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그림 5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31778" y="0"/>
            <a:ext cx="39616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6296549" y="1485945"/>
            <a:ext cx="3673068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01.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</a:t>
            </a:r>
            <a:r>
              <a: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개요</a:t>
            </a:r>
            <a:endParaRPr lang="ko-KR" altLang="en-US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41571E-D5AF-4658-8E5B-5F588CCC25FE}"/>
              </a:ext>
            </a:extLst>
          </p:cNvPr>
          <p:cNvSpPr txBox="1"/>
          <p:nvPr/>
        </p:nvSpPr>
        <p:spPr>
          <a:xfrm>
            <a:off x="6296549" y="2287034"/>
            <a:ext cx="4969212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02.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팀 구성 및 역할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A5B540-74AA-4CA6-904D-994DB65E4EB3}"/>
              </a:ext>
            </a:extLst>
          </p:cNvPr>
          <p:cNvSpPr txBox="1"/>
          <p:nvPr/>
        </p:nvSpPr>
        <p:spPr>
          <a:xfrm>
            <a:off x="6296549" y="3088123"/>
            <a:ext cx="5293248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03.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절차 및 방법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296549" y="3889212"/>
            <a:ext cx="4480049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04.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결과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296549" y="4690301"/>
            <a:ext cx="3205016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05.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자체 평가 의견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4CDDD06-C26E-49E8-A179-00D4CDF28DDF}"/>
              </a:ext>
            </a:extLst>
          </p:cNvPr>
          <p:cNvSpPr/>
          <p:nvPr/>
        </p:nvSpPr>
        <p:spPr bwMode="auto">
          <a:xfrm>
            <a:off x="1" y="0"/>
            <a:ext cx="5231780" cy="6858000"/>
          </a:xfrm>
          <a:prstGeom prst="rect">
            <a:avLst/>
          </a:prstGeom>
          <a:solidFill>
            <a:srgbClr val="F5D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목차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00772" y="1250152"/>
            <a:ext cx="8604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개요</a:t>
            </a:r>
            <a:r>
              <a:rPr lang="en-US" altLang="ko-KR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는 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아래와 같은 내용 등으로 구성하여 작성한다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272024" y="4593778"/>
            <a:ext cx="5040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기대 효과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185214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개요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9396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72024" y="1916832"/>
            <a:ext cx="504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주제 및 선정 배경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기획의도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등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72024" y="2586069"/>
            <a:ext cx="62281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개요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구현 내용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컨셉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훈련내용과의 관련성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등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72024" y="3255306"/>
            <a:ext cx="504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활용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장비 및 재료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개발 환경 등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72024" y="3924543"/>
            <a:ext cx="504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구조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026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375920" y="790307"/>
            <a:ext cx="651207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87798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팀 구성 및 역할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5934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44591" y="1192822"/>
            <a:ext cx="1020799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팀 구성 및 역할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은 프로젝트를 기본 단위로 작성하며 팀원의 수에 따라 칸을 </a:t>
            </a:r>
            <a:r>
              <a:rPr lang="ko-KR" altLang="en-US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추가</a:t>
            </a:r>
            <a:r>
              <a:rPr lang="en-US" altLang="ko-KR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삭제할 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수 있다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144591" y="1939213"/>
            <a:ext cx="90011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담당 업무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훈련생 별로 해당 프로젝트를 진행하면서 주도적으로 참여한 부분을 중심으로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작성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119229"/>
              </p:ext>
            </p:extLst>
          </p:nvPr>
        </p:nvGraphicFramePr>
        <p:xfrm>
          <a:off x="1271464" y="2676732"/>
          <a:ext cx="9649072" cy="3417387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27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훈련생</a:t>
                      </a:r>
                      <a:endParaRPr lang="ko-KR" altLang="en-US" sz="18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역할</a:t>
                      </a:r>
                      <a:endParaRPr lang="ko-KR" altLang="en-US" sz="18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담당 업무</a:t>
                      </a:r>
                      <a:endParaRPr lang="ko-KR" altLang="en-US" sz="18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김○○</a:t>
                      </a:r>
                      <a:endParaRPr lang="ko-KR" altLang="en-US" sz="1800" b="0" i="1" u="non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팀장</a:t>
                      </a:r>
                      <a:endParaRPr kumimoji="0" lang="ko-KR" altLang="en-US" sz="160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데이터 정제 및 정규화</a:t>
                      </a:r>
                      <a:r>
                        <a:rPr kumimoji="0" lang="en-US" altLang="ko-KR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kumimoji="0" lang="ko-KR" altLang="en-US" sz="1600" i="1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모바일 서비스 </a:t>
                      </a:r>
                      <a:r>
                        <a:rPr kumimoji="0" lang="ko-KR" altLang="en-US" sz="1600" i="1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테스팅</a:t>
                      </a:r>
                      <a:endParaRPr kumimoji="0" lang="ko-KR" altLang="en-US" sz="160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박○○</a:t>
                      </a:r>
                      <a:endParaRPr lang="ko-KR" altLang="en-US" sz="1800" b="0" i="1" u="non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팀원</a:t>
                      </a:r>
                      <a:endParaRPr kumimoji="0" lang="en-US" altLang="ko-KR" sz="16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모바일 플랫폼 구현</a:t>
                      </a:r>
                      <a:endParaRPr kumimoji="0" lang="en-US" altLang="ko-KR" sz="16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외부 데이터 수집</a:t>
                      </a:r>
                      <a:endParaRPr kumimoji="0" lang="en-US" altLang="ko-KR" sz="16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정○○</a:t>
                      </a:r>
                      <a:endParaRPr kumimoji="0" lang="ko-KR" alt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서비스 시스템 설계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텍스트 </a:t>
                      </a:r>
                      <a:r>
                        <a:rPr kumimoji="0" lang="ko-KR" altLang="en-US" sz="1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마이닝</a:t>
                      </a:r>
                      <a:endParaRPr kumimoji="0" lang="ko-KR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1680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13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56215" y="1104856"/>
            <a:ext cx="1039068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수행 절차 및 방법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은 프로젝트의 사전 기획과 프로젝트 수행 및 완료 과정으로 나누어서 작성한다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972665" y="2082334"/>
            <a:ext cx="105239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기획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단계에서 도출된 주제와 아이디어를 기반으로 실제 프로젝트를 수행한 세부적인 기간과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활동 내용 작성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060855"/>
              </p:ext>
            </p:extLst>
          </p:nvPr>
        </p:nvGraphicFramePr>
        <p:xfrm>
          <a:off x="1062842" y="2564904"/>
          <a:ext cx="10153129" cy="382707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7936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363890">
                  <a:extLst>
                    <a:ext uri="{9D8B030D-6E8A-4147-A177-3AD203B41FA5}">
                      <a16:colId xmlns:a16="http://schemas.microsoft.com/office/drawing/2014/main" val="2457702995"/>
                    </a:ext>
                  </a:extLst>
                </a:gridCol>
                <a:gridCol w="382434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2185537">
                  <a:extLst>
                    <a:ext uri="{9D8B030D-6E8A-4147-A177-3AD203B41FA5}">
                      <a16:colId xmlns:a16="http://schemas.microsoft.com/office/drawing/2014/main" val="1146148137"/>
                    </a:ext>
                  </a:extLst>
                </a:gridCol>
              </a:tblGrid>
              <a:tr h="3960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구분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기간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활동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비고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사전 기획</a:t>
                      </a:r>
                      <a:endParaRPr lang="ko-KR" altLang="en-US" sz="1500" b="1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프로젝트 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기획 및 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주제 선정</a:t>
                      </a:r>
                      <a:endParaRPr lang="en-US" altLang="ko-KR" sz="150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기획안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작성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아이디어 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선정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502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 수집</a:t>
                      </a:r>
                      <a:endParaRPr kumimoji="0" lang="ko-KR" altLang="en-US" sz="1500" i="1" u="none" strike="noStrike" kern="1200" cap="none" spc="-10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필요 데이터  및 수집 절차 정의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외부 데이터 수집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협약기업</a:t>
                      </a:r>
                      <a:r>
                        <a:rPr lang="ko-KR" altLang="en-US" sz="1500" b="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 데이터 협조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585898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 전처리</a:t>
                      </a:r>
                      <a:endParaRPr kumimoji="0" lang="ko-KR" altLang="en-US" sz="1500" i="1" u="none" strike="noStrike" kern="1200" cap="none" spc="-10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데이터 정제 및 정규화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87332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1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모델링</a:t>
                      </a:r>
                      <a:endParaRPr lang="ko-KR" altLang="en-US" sz="1500" b="1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모형 구현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trike="noStrike" spc="-1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팀별</a:t>
                      </a:r>
                      <a:r>
                        <a:rPr lang="ko-KR" altLang="en-US" sz="1500" b="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중간보고 실시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716193"/>
                  </a:ext>
                </a:extLst>
              </a:tr>
              <a:tr h="5502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1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서비스 구축</a:t>
                      </a:r>
                      <a:endParaRPr kumimoji="0" lang="ko-KR" altLang="en-US" sz="1500" b="1" i="1" u="none" strike="noStrike" kern="1200" cap="none" spc="-10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모바일 서비스 시스템 설계</a:t>
                      </a:r>
                      <a:endParaRPr lang="en-US" altLang="ko-KR" sz="1500" b="0" i="1" u="none" strike="noStrik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모바일 플랫폼 구현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최적화</a:t>
                      </a:r>
                      <a:r>
                        <a:rPr lang="en-US" altLang="ko-KR" sz="150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,</a:t>
                      </a:r>
                      <a:r>
                        <a:rPr lang="en-US" altLang="ko-KR" sz="1500" i="1" u="none" strike="noStrike" spc="-1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ko-KR" altLang="en-US" sz="1500" i="1" u="none" strike="noStrike" spc="-1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오류 수정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i="1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총 개발기간</a:t>
                      </a:r>
                      <a:endParaRPr kumimoji="0" lang="ko-KR" altLang="en-US" sz="1500" b="1" i="1" u="none" strike="noStrike" kern="1200" cap="none" spc="-10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총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7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주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50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50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947352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59396" y="105273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4185761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절차 및 방법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642243" y="790307"/>
            <a:ext cx="60080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87794" y="1596796"/>
            <a:ext cx="988662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수행 절차를 도식화하여 제시하거나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더 효과적으로 전달하는 방법 등이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있다면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수정하여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작성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가능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838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345976" y="1873565"/>
            <a:ext cx="9502552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예시는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하나의 사례로 간단하게 제시한 것이므로 프로젝트의 성격에 따라 보다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자세하게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기록하며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결과를 서술하는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과정에서는 활용된 기술</a:t>
            </a: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구현 방법</a:t>
            </a: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),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핵심기능</a:t>
            </a: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검증 결과</a:t>
            </a: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*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등을 상세히 기재한다</a:t>
            </a: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600" spc="-1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*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예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빅데이터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직종의 경우 정확도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등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151784" y="790307"/>
            <a:ext cx="7736208" cy="10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4398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35460" y="1294765"/>
            <a:ext cx="88512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[</a:t>
            </a:r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 수행 결과</a:t>
            </a:r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]</a:t>
            </a:r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는 프로젝트 결과물이 도출된 과정을 세부적으로 기록</a:t>
            </a:r>
            <a:endParaRPr lang="en-US" altLang="ko-KR" b="1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45976" y="3210743"/>
            <a:ext cx="9790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프로젝트의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결과는 그 과정이 잘 드러날 수 있도록 가공 과정부터 활용까지 전체적인 프로세스를 확인할 수 있도록 단계별로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작성</a:t>
            </a:r>
            <a:endParaRPr lang="en-US" altLang="ko-KR" sz="1600" spc="-10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   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*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첨부 자료 예시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결과물 사진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시연 동영상 등 프로젝트의 우수성이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드러날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수 있는 자료</a:t>
            </a:r>
          </a:p>
        </p:txBody>
      </p:sp>
    </p:spTree>
    <p:extLst>
      <p:ext uri="{BB962C8B-B14F-4D97-AF65-F5344CB8AC3E}">
        <p14:creationId xmlns:p14="http://schemas.microsoft.com/office/powerpoint/2010/main" val="156273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27472" y="1294309"/>
            <a:ext cx="7416800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학습 데이터 소개 </a:t>
            </a:r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(Train/dev set</a:t>
            </a:r>
            <a:r>
              <a:rPr lang="en-US" altLang="ko-KR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>
              <a:defRPr/>
            </a:pPr>
            <a:endParaRPr lang="en-US" altLang="ko-KR" sz="1600" b="1" spc="-10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sz="16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sz="16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5503505" y="1731202"/>
            <a:ext cx="62205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Tokenizing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: </a:t>
            </a:r>
            <a:r>
              <a:rPr lang="en-US" altLang="ko-KR" sz="1600" spc="-100" dirty="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Okt</a:t>
            </a:r>
            <a:endParaRPr lang="en-US" altLang="ko-KR" sz="1600" spc="-1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Regular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Expression :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불용어가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많아 필수 한글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영어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숫자만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추출</a:t>
            </a:r>
            <a:endParaRPr lang="en-US" altLang="ko-KR" sz="1600" spc="-1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Embedding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: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단어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임베딩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Glove)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–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단어 사이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문맥상 유사성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이해</a:t>
            </a:r>
            <a:endParaRPr lang="en-US" altLang="ko-KR" sz="1600" spc="-1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Vocabulary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①</a:t>
            </a:r>
            <a:r>
              <a:rPr lang="en-US" altLang="ko-KR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탐색적 분석 및 전처리</a:t>
            </a:r>
            <a:endParaRPr lang="ko-KR" altLang="en-US" sz="14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64" y="3434773"/>
            <a:ext cx="4110349" cy="2476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D404287-8078-4842-B0B0-2FE3782BD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863" y="3460757"/>
            <a:ext cx="2045691" cy="2318448"/>
          </a:xfrm>
          <a:prstGeom prst="rect">
            <a:avLst/>
          </a:prstGeom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930" y="3440224"/>
            <a:ext cx="2128143" cy="1252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CB52E87-B98A-4160-86DD-213E8BA571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0718" y="4254008"/>
            <a:ext cx="1816710" cy="200712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45D3DA0-7C02-4741-82BA-4B5B4BF9E0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5237" y="3875653"/>
            <a:ext cx="2173901" cy="163422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10150" y="1163563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259796" y="980729"/>
            <a:ext cx="7628196" cy="1984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42261" y="1731202"/>
            <a:ext cx="3846331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LG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CNS KORQUAD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질의응답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형식</a:t>
            </a:r>
            <a:endParaRPr lang="en-US" altLang="ko-KR" sz="1600" spc="-1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·  Context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: 10,645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·  QA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쌍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: 66,181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87979" y="1360510"/>
            <a:ext cx="825639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LSTM(Long short-term memory)</a:t>
            </a:r>
          </a:p>
          <a:p>
            <a:pPr>
              <a:defRPr/>
            </a:pP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14" name="다이어그램 13"/>
          <p:cNvGraphicFramePr/>
          <p:nvPr>
            <p:extLst>
              <p:ext uri="{D42A27DB-BD31-4B8C-83A1-F6EECF244321}">
                <p14:modId xmlns:p14="http://schemas.microsoft.com/office/powerpoint/2010/main" val="3551201144"/>
              </p:ext>
            </p:extLst>
          </p:nvPr>
        </p:nvGraphicFramePr>
        <p:xfrm>
          <a:off x="2855640" y="2713372"/>
          <a:ext cx="6552728" cy="3631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59339" y="126147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83374" y="1866708"/>
            <a:ext cx="8605014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피드백 루프를 순환하면서 주어진 입력에 관한 신경망 출력을 방지하기 위해 고안된 순환 신경망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(RNN: Recurrent Neural Network)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②</a:t>
            </a:r>
            <a:r>
              <a:rPr lang="en-US" altLang="ko-KR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모델 개요</a:t>
            </a:r>
            <a:endParaRPr lang="ko-KR" altLang="en-US" sz="14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</p:spTree>
    <p:extLst>
      <p:ext uri="{BB962C8B-B14F-4D97-AF65-F5344CB8AC3E}">
        <p14:creationId xmlns:p14="http://schemas.microsoft.com/office/powerpoint/2010/main" val="268896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김당근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1852</TotalTime>
  <Words>871</Words>
  <Application>Microsoft Office PowerPoint</Application>
  <PresentationFormat>와이드스크린</PresentationFormat>
  <Paragraphs>150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휴먼모음T</vt:lpstr>
      <vt:lpstr>Calibri Light</vt:lpstr>
      <vt:lpstr>HY견고딕</vt:lpstr>
      <vt:lpstr>휴먼둥근헤드라인</vt:lpstr>
      <vt:lpstr>맑은 고딕</vt:lpstr>
      <vt:lpstr>Calibri</vt:lpstr>
      <vt:lpstr>Arial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Windows 사용자</cp:lastModifiedBy>
  <cp:revision>199</cp:revision>
  <dcterms:created xsi:type="dcterms:W3CDTF">2014-04-29T00:37:20Z</dcterms:created>
  <dcterms:modified xsi:type="dcterms:W3CDTF">2021-08-10T01:16:40Z</dcterms:modified>
</cp:coreProperties>
</file>