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459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4592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5416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459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4592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5416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64520" y="147240"/>
            <a:ext cx="8810640" cy="6564960"/>
          </a:xfrm>
          <a:prstGeom prst="round2DiagRect">
            <a:avLst>
              <a:gd name="adj1" fmla="val 11807"/>
              <a:gd name="adj2" fmla="val 0"/>
            </a:avLst>
          </a:prstGeom>
          <a:solidFill>
            <a:srgbClr val="888b7a"/>
          </a:solidFill>
          <a:ln w="11160">
            <a:solidFill>
              <a:srgbClr val="9ca08f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164520" y="146160"/>
            <a:ext cx="8814600" cy="2505240"/>
          </a:xfrm>
          <a:prstGeom prst="round2DiagRect">
            <a:avLst>
              <a:gd name="adj1" fmla="val 11807"/>
              <a:gd name="adj2" fmla="val 0"/>
            </a:avLst>
          </a:prstGeom>
          <a:solidFill>
            <a:srgbClr val="888b7a"/>
          </a:solidFill>
          <a:ln w="11160">
            <a:solidFill>
              <a:srgbClr val="9ca08f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</p:spPr>
        <p:txBody>
          <a:bodyPr lIns="45720" rIns="228600" tIns="45000" bIns="45000" anchor="b"/>
          <a:p>
            <a:pPr algn="r">
              <a:lnSpc>
                <a:spcPct val="100000"/>
              </a:lnSpc>
            </a:pPr>
            <a:r>
              <a:rPr lang="pt-BR" sz="4800">
                <a:solidFill>
                  <a:srgbClr val="e7eacb"/>
                </a:solidFill>
                <a:latin typeface="Rockwel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562720" y="6508800"/>
            <a:ext cx="3001680" cy="27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300">
                <a:solidFill>
                  <a:srgbClr val="b9bbb1"/>
                </a:solidFill>
                <a:latin typeface="Rockwell"/>
              </a:rPr>
              <a:t>07/12/15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39280" y="6508800"/>
            <a:ext cx="463320" cy="274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AE7EA15-F08D-4F79-9BE1-AFEF0FD7E915}" type="slidenum">
              <a:rPr lang="pt-BR" sz="1600">
                <a:solidFill>
                  <a:srgbClr val="d5d6ca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1600200" y="6508800"/>
            <a:ext cx="3906360" cy="2743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Rockwel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300">
                <a:latin typeface="Rockwel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Rockwel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900">
                <a:latin typeface="Rockwel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Rockwel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Rockwel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Rockwel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4520" y="147240"/>
            <a:ext cx="8810640" cy="6564960"/>
          </a:xfrm>
          <a:prstGeom prst="round2DiagRect">
            <a:avLst>
              <a:gd name="adj1" fmla="val 11807"/>
              <a:gd name="adj2" fmla="val 0"/>
            </a:avLst>
          </a:prstGeom>
          <a:solidFill>
            <a:srgbClr val="888b7a"/>
          </a:solidFill>
          <a:ln w="11160">
            <a:solidFill>
              <a:srgbClr val="9ca08f"/>
            </a:solidFill>
            <a:round/>
          </a:ln>
        </p:spPr>
      </p:sp>
      <p:sp>
        <p:nvSpPr>
          <p:cNvPr id="42" name="CustomShape 2"/>
          <p:cNvSpPr/>
          <p:nvPr/>
        </p:nvSpPr>
        <p:spPr>
          <a:xfrm>
            <a:off x="588960" y="1424160"/>
            <a:ext cx="8000640" cy="9000"/>
          </a:xfrm>
          <a:prstGeom prst="rect">
            <a:avLst/>
          </a:prstGeom>
          <a:solidFill>
            <a:srgbClr val="72a376"/>
          </a:solidFill>
          <a:ln w="38160"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300">
                <a:solidFill>
                  <a:srgbClr val="ffffff"/>
                </a:solidFill>
                <a:latin typeface="Rockwel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pt-BR" sz="2000">
                <a:solidFill>
                  <a:srgbClr val="ffffff"/>
                </a:solidFill>
                <a:latin typeface="Rockwel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pt-BR" sz="1900">
                <a:solidFill>
                  <a:srgbClr val="ffffff"/>
                </a:solidFill>
                <a:latin typeface="Rockwell"/>
              </a:rPr>
              <a:t>Fifth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5562720" y="6400800"/>
            <a:ext cx="3001680" cy="27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300">
                <a:solidFill>
                  <a:srgbClr val="b9bbb1"/>
                </a:solidFill>
                <a:latin typeface="Rockwell"/>
              </a:rPr>
              <a:t>07/12/15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1295280" y="6400800"/>
            <a:ext cx="4211280" cy="2743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75A3D1-47F2-4DA3-A763-B078ABF66AE9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64400" y="380880"/>
            <a:ext cx="8229240" cy="2209320"/>
          </a:xfrm>
          <a:prstGeom prst="rect">
            <a:avLst/>
          </a:prstGeom>
        </p:spPr>
        <p:txBody>
          <a:bodyPr lIns="45720" rIns="228600" tIns="45000" bIns="45000" anchor="b"/>
          <a:p>
            <a:pPr>
              <a:lnSpc>
                <a:spcPct val="100000"/>
              </a:lnSpc>
            </a:pPr>
            <a:r>
              <a:rPr lang="pt-BR" sz="4800">
                <a:solidFill>
                  <a:srgbClr val="e6e9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133720" y="2819520"/>
            <a:ext cx="6559200" cy="2409480"/>
          </a:xfrm>
          <a:prstGeom prst="rect">
            <a:avLst/>
          </a:prstGeom>
        </p:spPr>
        <p:txBody>
          <a:bodyPr lIns="45720" rIns="246960"/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Adaptado por João Moreira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Créditos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Maurício Fragoso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Rockwell"/>
              </a:rPr>
              <a:t>mauricioafragoso@gmail.com</a:t>
            </a: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8639280" y="6508800"/>
            <a:ext cx="463320" cy="274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01D3377-F6BE-4E61-BEE7-F40985482410}" type="slidenum">
              <a:rPr lang="pt-BR" sz="1600">
                <a:solidFill>
                  <a:srgbClr val="d5d6ca"/>
                </a:solidFill>
                <a:latin typeface="Rockwell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031ADE3-E3BE-4233-8C6F-881A6CCD9B54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jQuery manipula as Tags HTML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800">
                <a:solidFill>
                  <a:srgbClr val="ffff00"/>
                </a:solidFill>
                <a:latin typeface="Rockwell"/>
              </a:rPr>
              <a:t>CSS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 = Formata o HTML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800">
                <a:solidFill>
                  <a:srgbClr val="ffff00"/>
                </a:solidFill>
                <a:latin typeface="Rockwell"/>
              </a:rPr>
              <a:t>JS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 = Anima o HTML</a:t>
            </a:r>
            <a:endParaRPr/>
          </a:p>
          <a:p>
            <a:endParaRPr/>
          </a:p>
          <a:p>
            <a:r>
              <a:rPr lang="pt-BR" sz="2800">
                <a:solidFill>
                  <a:srgbClr val="ffffff"/>
                </a:solidFill>
                <a:latin typeface="Rockwell"/>
              </a:rPr>
              <a:t>jQuery  também “enxerga” ID do HTML</a:t>
            </a:r>
            <a:endParaRPr/>
          </a:p>
          <a:p>
            <a:r>
              <a:rPr lang="pt-BR" sz="2800">
                <a:solidFill>
                  <a:srgbClr val="ffffff"/>
                </a:solidFill>
                <a:latin typeface="Rockwell"/>
              </a:rPr>
              <a:t>	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ID = # (sustenido)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1DEDF18-40B6-40C8-95E2-91315C16FF8F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Sintaxe básica jQuery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00"/>
                </a:solidFill>
                <a:latin typeface="Rockwell"/>
              </a:rPr>
              <a:t>Utilizando ID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Rockwell"/>
              </a:rPr>
              <a:t>$(“</a:t>
            </a:r>
            <a:r>
              <a:rPr lang="pt-BR" sz="2800">
                <a:solidFill>
                  <a:srgbClr val="92d050"/>
                </a:solidFill>
                <a:latin typeface="Rockwell"/>
              </a:rPr>
              <a:t>#elemento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”).</a:t>
            </a:r>
            <a:r>
              <a:rPr lang="pt-BR" sz="2800">
                <a:solidFill>
                  <a:srgbClr val="92d050"/>
                </a:solidFill>
                <a:latin typeface="Rockwell"/>
              </a:rPr>
              <a:t>evento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(function(){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Rockwell"/>
              </a:rPr>
              <a:t>	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// aqui vai o código deste evento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Rockwel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743D65E-DB70-4D98-983D-E83F25E7F122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Exemplo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00"/>
                </a:solidFill>
                <a:latin typeface="Rockwell"/>
              </a:rPr>
              <a:t>HTML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Rockwell"/>
              </a:rPr>
              <a:t>&lt;img src=“logo.jpg” id=“</a:t>
            </a:r>
            <a:r>
              <a:rPr lang="pt-BR" sz="2800">
                <a:solidFill>
                  <a:srgbClr val="92d050"/>
                </a:solidFill>
                <a:latin typeface="Rockwell"/>
              </a:rPr>
              <a:t>logomarca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” /&gt;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00"/>
                </a:solidFill>
                <a:latin typeface="Rockwell"/>
              </a:rPr>
              <a:t>JS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Rockwell"/>
              </a:rPr>
              <a:t>$(“</a:t>
            </a:r>
            <a:r>
              <a:rPr lang="pt-BR" sz="2800">
                <a:solidFill>
                  <a:srgbClr val="92d050"/>
                </a:solidFill>
                <a:latin typeface="Rockwell"/>
              </a:rPr>
              <a:t>#logomarca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”).</a:t>
            </a:r>
            <a:r>
              <a:rPr lang="pt-BR" sz="2800">
                <a:solidFill>
                  <a:srgbClr val="92d050"/>
                </a:solidFill>
                <a:latin typeface="Rockwell"/>
              </a:rPr>
              <a:t>click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(function(){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Rockwell"/>
              </a:rPr>
              <a:t>	</a:t>
            </a:r>
            <a:r>
              <a:rPr lang="pt-BR" sz="2800">
                <a:solidFill>
                  <a:srgbClr val="ffffff"/>
                </a:solidFill>
                <a:latin typeface="Rockwell"/>
              </a:rPr>
              <a:t>alert(‘clicou na imagem!’);</a:t>
            </a:r>
            <a:endParaRPr/>
          </a:p>
          <a:p>
            <a:pPr>
              <a:lnSpc>
                <a:spcPct val="100000"/>
              </a:lnSpc>
            </a:pPr>
            <a:r>
              <a:rPr lang="pt-BR" sz="2800">
                <a:solidFill>
                  <a:srgbClr val="ffffff"/>
                </a:solidFill>
                <a:latin typeface="Rockwel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O que acontecerá nessa página HTML?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Exercício - jQuery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F0EFD8B-274A-4725-8048-720DA2E513CD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1 - Criar o arquivo </a:t>
            </a:r>
            <a:r>
              <a:rPr lang="pt-BR" sz="3200">
                <a:solidFill>
                  <a:srgbClr val="ffff00"/>
                </a:solidFill>
                <a:latin typeface="Rockwell"/>
              </a:rPr>
              <a:t>teste2.html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00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2 - O HTML deverá ter um formulário com um campo de texto - “CPF”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3 - Incluir o jQuery no site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4 - Criar o arquivo </a:t>
            </a:r>
            <a:r>
              <a:rPr lang="pt-BR" sz="3200">
                <a:solidFill>
                  <a:srgbClr val="ffff00"/>
                </a:solidFill>
                <a:latin typeface="Rockwell"/>
              </a:rPr>
              <a:t>script.js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 e incluí-lo no site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5 - Quando “focar” no campo CPF, exibir o alerta “Digite apenas números”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Exercício - jQuery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8620AAA-EE2D-4907-ADAF-38D6F5F63BF3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Rockwell"/>
              </a:rPr>
              <a:t>Jquery da google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Rockwell"/>
              </a:rPr>
              <a:t>&lt;meta name="viewport" content="width=device-width, initial-scale=1.0"&gt;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Rockwell"/>
              </a:rPr>
              <a:t>    </a:t>
            </a:r>
            <a:r>
              <a:rPr lang="pt-BR" sz="3200">
                <a:latin typeface="Rockwell"/>
              </a:rPr>
              <a:t>&lt;script type="text/javascript" src="http://ajax.googleapis.com/ajax/libs/jquery/1.8/jquery.min.js"&gt;&lt;/script&gt;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Rockwell"/>
              </a:rPr>
              <a:t>    </a:t>
            </a:r>
            <a:r>
              <a:rPr lang="pt-BR" sz="3200">
                <a:latin typeface="Rockwell"/>
              </a:rPr>
              <a:t>&lt;script type="text/javascript"&gt;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JavaScript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BDB104B-6701-4520-A38A-480A51E17AD4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TextShape 4"/>
          <p:cNvSpPr txBox="1"/>
          <p:nvPr/>
        </p:nvSpPr>
        <p:spPr>
          <a:xfrm>
            <a:off x="457200" y="1646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O que é ?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JavaScript </a:t>
            </a:r>
            <a:r>
              <a:rPr lang="pt-BR" sz="2600">
                <a:solidFill>
                  <a:srgbClr val="ffff00"/>
                </a:solidFill>
                <a:latin typeface="Rockwell"/>
              </a:rPr>
              <a:t>não é </a:t>
            </a:r>
            <a:r>
              <a:rPr lang="pt-BR" sz="2600">
                <a:solidFill>
                  <a:srgbClr val="ffffff"/>
                </a:solidFill>
                <a:latin typeface="Rockwell"/>
              </a:rPr>
              <a:t>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Quando é utilizado ?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Interatividade com o cliente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Efeitos em páginas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Validação de formulários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Banners animados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Mensagens para o cliente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85727A6-BF0A-4E5D-877E-350C4DF06B49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O que é?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Biblioteca JavaScript </a:t>
            </a:r>
            <a:r>
              <a:rPr lang="pt-BR" sz="2600">
                <a:solidFill>
                  <a:srgbClr val="ffff00"/>
                </a:solidFill>
                <a:latin typeface="Rockwell"/>
              </a:rPr>
              <a:t>Cross-Browser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Precisamos incluir a biblioteca no site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Por que utilizar?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Facilita a utilização do JavaScript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Mais recursos com menos códigos</a:t>
            </a:r>
            <a:endParaRPr/>
          </a:p>
          <a:p>
            <a:endParaRPr/>
          </a:p>
          <a:p>
            <a:r>
              <a:rPr lang="pt-BR" sz="2600">
                <a:solidFill>
                  <a:srgbClr val="ffff00"/>
                </a:solidFill>
                <a:latin typeface="Rockwell"/>
              </a:rPr>
              <a:t>http://www.jquery.com</a:t>
            </a:r>
            <a:endParaRPr/>
          </a:p>
          <a:p>
            <a:r>
              <a:rPr lang="pt-BR" sz="2600">
                <a:solidFill>
                  <a:srgbClr val="ffff00"/>
                </a:solidFill>
                <a:latin typeface="Rockwell"/>
              </a:rPr>
              <a:t>http://jqapi.com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9AE1F96-BD91-402B-9AE4-C8E76B6654B4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Incluir biblioteca no site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Fazer download do jQuery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Inserir o código abaixo no &lt;head&gt; do site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00"/>
                </a:solidFill>
                <a:latin typeface="Rockwell"/>
              </a:rPr>
              <a:t>&lt;script type="text/javascript" src="jquery.js"&gt;&lt;/script&gt;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F908257-2694-4599-A48C-D5D400603766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Onde escrever os códigos JavaScript?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Será necessário criar um novo arquivo (.js)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Inserir o novo arquivo no &lt;head&gt; do site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ffff00"/>
                </a:solidFill>
                <a:latin typeface="Rockwell"/>
              </a:rPr>
              <a:t>&lt;script type="text/javascript" src=“script.js"&gt;&lt;/script&gt;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O site então terá 3 tipos de arquivos: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HTML - </a:t>
            </a:r>
            <a:r>
              <a:rPr lang="pt-BR" sz="2600">
                <a:solidFill>
                  <a:srgbClr val="ffff00"/>
                </a:solidFill>
                <a:latin typeface="Rockwell"/>
              </a:rPr>
              <a:t>.html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CSS - </a:t>
            </a:r>
            <a:r>
              <a:rPr lang="pt-BR" sz="2600">
                <a:solidFill>
                  <a:srgbClr val="ffff00"/>
                </a:solidFill>
                <a:latin typeface="Rockwell"/>
              </a:rPr>
              <a:t>.css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ff"/>
                </a:solidFill>
                <a:latin typeface="Rockwell"/>
              </a:rPr>
              <a:t>JavaScript - </a:t>
            </a:r>
            <a:r>
              <a:rPr lang="pt-BR" sz="2600">
                <a:solidFill>
                  <a:srgbClr val="ffff00"/>
                </a:solidFill>
                <a:latin typeface="Rockwell"/>
              </a:rPr>
              <a:t>.js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5CB496B-CF07-4D30-B510-06993FE4CF91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Estrutura do arquivo 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Rockwell"/>
              </a:rPr>
              <a:t>$(document).ready(function(){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Rockwell"/>
              </a:rPr>
              <a:t>	</a:t>
            </a:r>
            <a:r>
              <a:rPr lang="pt-BR" sz="3200">
                <a:solidFill>
                  <a:srgbClr val="92d050"/>
                </a:solidFill>
                <a:latin typeface="Rockwell"/>
              </a:rPr>
              <a:t>aqui vai o código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Rockwel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Exercício - jQuery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C500822-3602-4665-A61A-47A6FA4DCBAC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1 - Criar o arquivo </a:t>
            </a:r>
            <a:r>
              <a:rPr lang="pt-BR" sz="3200">
                <a:solidFill>
                  <a:srgbClr val="ffff00"/>
                </a:solidFill>
                <a:latin typeface="Rockwell"/>
              </a:rPr>
              <a:t>teste.html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2 - Incluir o jQuery no site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3 - Criar o arquivo </a:t>
            </a:r>
            <a:r>
              <a:rPr lang="pt-BR" sz="3200">
                <a:solidFill>
                  <a:srgbClr val="ffff00"/>
                </a:solidFill>
                <a:latin typeface="Rockwell"/>
              </a:rPr>
              <a:t>script.js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 e incluí-lo no site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4 - Exibir a mensagem “Bem-vindo” ao acessar o site (ver código abaixo)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00"/>
                </a:solidFill>
                <a:latin typeface="Rockwell"/>
              </a:rPr>
              <a:t>alert(“Bem-vindo ao site!”);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A06E6F5-252A-4401-AA31-FA5C711953B1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As ações javascript são acionadas a partir de eventos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00"/>
                </a:solidFill>
                <a:latin typeface="Rockwell"/>
              </a:rPr>
              <a:t>Click</a:t>
            </a:r>
            <a:r>
              <a:rPr lang="pt-BR" sz="2600">
                <a:solidFill>
                  <a:srgbClr val="ffffff"/>
                </a:solidFill>
                <a:latin typeface="Rockwell"/>
              </a:rPr>
              <a:t> - Clique do mouse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00"/>
                </a:solidFill>
                <a:latin typeface="Rockwell"/>
              </a:rPr>
              <a:t>Hover</a:t>
            </a:r>
            <a:r>
              <a:rPr lang="pt-BR" sz="2600">
                <a:solidFill>
                  <a:srgbClr val="ffffff"/>
                </a:solidFill>
                <a:latin typeface="Rockwell"/>
              </a:rPr>
              <a:t> - Passar o mouse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00"/>
                </a:solidFill>
                <a:latin typeface="Rockwell"/>
              </a:rPr>
              <a:t>Change</a:t>
            </a:r>
            <a:r>
              <a:rPr lang="pt-BR" sz="2600">
                <a:solidFill>
                  <a:srgbClr val="ffffff"/>
                </a:solidFill>
                <a:latin typeface="Rockwell"/>
              </a:rPr>
              <a:t> - Mudança o valor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00"/>
                </a:solidFill>
                <a:latin typeface="Rockwell"/>
              </a:rPr>
              <a:t>Focus</a:t>
            </a:r>
            <a:r>
              <a:rPr lang="pt-BR" sz="2600">
                <a:solidFill>
                  <a:srgbClr val="ffffff"/>
                </a:solidFill>
                <a:latin typeface="Rockwell"/>
              </a:rPr>
              <a:t> - Foco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600">
                <a:solidFill>
                  <a:srgbClr val="ffff00"/>
                </a:solidFill>
                <a:latin typeface="Rockwell"/>
              </a:rPr>
              <a:t>Blur</a:t>
            </a:r>
            <a:r>
              <a:rPr lang="pt-BR" sz="2600">
                <a:solidFill>
                  <a:srgbClr val="ffffff"/>
                </a:solidFill>
                <a:latin typeface="Rockwell"/>
              </a:rPr>
              <a:t> - Tira o foco</a:t>
            </a:r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5416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algn="r">
              <a:lnSpc>
                <a:spcPct val="100000"/>
              </a:lnSpc>
            </a:pPr>
            <a:r>
              <a:rPr lang="pt-BR" sz="4600">
                <a:solidFill>
                  <a:srgbClr val="e7eacb"/>
                </a:solidFill>
                <a:latin typeface="Rockwell"/>
              </a:rPr>
              <a:t>jQuery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8639280" y="6515280"/>
            <a:ext cx="463320" cy="2725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BDAAC90-7367-4D3F-B54B-F12A4767291E}" type="slidenum">
              <a:rPr lang="pt-BR" sz="1600">
                <a:solidFill>
                  <a:srgbClr val="dfe0d4"/>
                </a:solidFill>
                <a:latin typeface="Rockwell"/>
              </a:rPr>
              <a:t>&lt;number&gt;</a:t>
            </a:fld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609480" y="1798560"/>
            <a:ext cx="8229240" cy="452556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TextShape 4"/>
          <p:cNvSpPr txBox="1"/>
          <p:nvPr/>
        </p:nvSpPr>
        <p:spPr>
          <a:xfrm>
            <a:off x="457200" y="1484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 2" charset="2"/>
              <a:buChar char=""/>
            </a:pPr>
            <a:r>
              <a:rPr lang="pt-BR" sz="3200">
                <a:solidFill>
                  <a:srgbClr val="ffffff"/>
                </a:solidFill>
                <a:latin typeface="Rockwell"/>
              </a:rPr>
              <a:t> </a:t>
            </a:r>
            <a:r>
              <a:rPr lang="pt-BR" sz="3200">
                <a:solidFill>
                  <a:srgbClr val="ffffff"/>
                </a:solidFill>
                <a:latin typeface="Rockwell"/>
              </a:rPr>
              <a:t>Exemplos de uso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200">
                <a:solidFill>
                  <a:srgbClr val="ffffff"/>
                </a:solidFill>
                <a:latin typeface="Rockwell"/>
              </a:rPr>
              <a:t>Quando clicar no botão “Enviar”, validar o formulário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200">
                <a:solidFill>
                  <a:srgbClr val="ffffff"/>
                </a:solidFill>
                <a:latin typeface="Rockwell"/>
              </a:rPr>
              <a:t>Após preencher o CPF, validar se possui 11 dígitos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200">
                <a:solidFill>
                  <a:srgbClr val="ffffff"/>
                </a:solidFill>
                <a:latin typeface="Rockwell"/>
              </a:rPr>
              <a:t>Após selecionar o estado, exibir as cidades abaixo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200">
                <a:solidFill>
                  <a:srgbClr val="ffffff"/>
                </a:solidFill>
                <a:latin typeface="Rockwell"/>
              </a:rPr>
              <a:t>Quando passar o mouse, exibir mais opções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"/>
            </a:pPr>
            <a:r>
              <a:rPr lang="pt-BR" sz="2200">
                <a:solidFill>
                  <a:srgbClr val="ffffff"/>
                </a:solidFill>
                <a:latin typeface="Rockwell"/>
              </a:rPr>
              <a:t>Quando o cursor focar no campo, exibir uma borda vermelha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