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24"/>
  </p:notesMasterIdLst>
  <p:sldIdLst>
    <p:sldId id="256" r:id="rId2"/>
    <p:sldId id="323" r:id="rId3"/>
    <p:sldId id="324" r:id="rId4"/>
    <p:sldId id="325" r:id="rId5"/>
    <p:sldId id="333" r:id="rId6"/>
    <p:sldId id="334" r:id="rId7"/>
    <p:sldId id="336" r:id="rId8"/>
    <p:sldId id="337" r:id="rId9"/>
    <p:sldId id="338" r:id="rId10"/>
    <p:sldId id="326" r:id="rId11"/>
    <p:sldId id="327" r:id="rId12"/>
    <p:sldId id="328" r:id="rId13"/>
    <p:sldId id="329" r:id="rId14"/>
    <p:sldId id="330" r:id="rId15"/>
    <p:sldId id="331" r:id="rId16"/>
    <p:sldId id="332" r:id="rId17"/>
    <p:sldId id="339" r:id="rId18"/>
    <p:sldId id="340" r:id="rId19"/>
    <p:sldId id="341" r:id="rId20"/>
    <p:sldId id="342" r:id="rId21"/>
    <p:sldId id="343" r:id="rId22"/>
    <p:sldId id="344" r:id="rId23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Rockwell" pitchFamily="18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Rockwell" pitchFamily="18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Rockwell" pitchFamily="18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Rockwell" pitchFamily="18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Rockwell" pitchFamily="18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Rockwell" pitchFamily="18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Rockwell" pitchFamily="18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Rockwell" pitchFamily="18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Rockwell" pitchFamily="18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71" autoAdjust="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24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C82BC5-7E27-4CF1-B2FE-6CB9C3477BFE}" type="datetimeFigureOut">
              <a:rPr lang="pt-BR" smtClean="0"/>
              <a:t>28/05/2015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8A6FAC-8355-40EC-A38B-FA44BDB6795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4722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Diagonal Corner Rectangle 3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/>
          <a:lstStyle>
            <a:lvl1pPr marL="0" algn="r">
              <a:defRPr sz="480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8750"/>
            <a:ext cx="3001963" cy="274638"/>
          </a:xfrm>
        </p:spPr>
        <p:txBody>
          <a:bodyPr vert="horz" rtlCol="0"/>
          <a:lstStyle>
            <a:lvl1pPr>
              <a:defRPr/>
            </a:lvl1pPr>
            <a:extLst/>
          </a:lstStyle>
          <a:p>
            <a:pPr>
              <a:defRPr/>
            </a:pPr>
            <a:fld id="{A049E2BB-D6C2-4692-AF28-7C67861FD803}" type="datetime1">
              <a:rPr lang="pt-BR" smtClean="0"/>
              <a:t>28/05/2015</a:t>
            </a:fld>
            <a:endParaRPr lang="pt-BR"/>
          </a:p>
        </p:txBody>
      </p:sp>
      <p:sp>
        <p:nvSpPr>
          <p:cNvPr id="6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9175" y="6508750"/>
            <a:ext cx="463550" cy="274638"/>
          </a:xfrm>
        </p:spPr>
        <p:txBody>
          <a:bodyPr vert="horz" rtlCol="0"/>
          <a:lstStyle>
            <a:lvl1pPr>
              <a:defRPr smtClean="0"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pPr>
              <a:defRPr/>
            </a:pPr>
            <a:fld id="{0433953A-7D27-4650-8632-38BC32566CB3}" type="slidenum">
              <a:rPr lang="pt-BR"/>
              <a:pPr>
                <a:defRPr/>
              </a:pPr>
              <a:t>‹#›</a:t>
            </a:fld>
            <a:endParaRPr lang="pt-BR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8750"/>
            <a:ext cx="3906838" cy="274638"/>
          </a:xfrm>
        </p:spPr>
        <p:txBody>
          <a:bodyPr vert="horz" rtlCol="0"/>
          <a:lstStyle>
            <a:lvl1pPr>
              <a:defRPr/>
            </a:lvl1pPr>
            <a:extLst/>
          </a:lstStyle>
          <a:p>
            <a:pPr>
              <a:defRPr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4063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311C13-7F52-4E01-92ED-466390C93F18}" type="datetime1">
              <a:rPr lang="pt-BR" smtClean="0"/>
              <a:t>28/05/2015</a:t>
            </a:fld>
            <a:endParaRPr lang="pt-BR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44386F-804B-4E64-BAC4-95BBBF6525FC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8257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F266B5-9338-4751-BCFC-947B5ED19578}" type="datetime1">
              <a:rPr lang="pt-BR" smtClean="0"/>
              <a:t>28/05/2015</a:t>
            </a:fld>
            <a:endParaRPr lang="pt-BR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DE77CF-A708-4D57-BB90-EA8BA42B94C9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6574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88963" y="1423988"/>
            <a:ext cx="8001000" cy="9525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C824533-E234-43A4-88FA-05C5EF27F6D3}" type="datetime1">
              <a:rPr lang="pt-BR" smtClean="0"/>
              <a:t>28/05/2015</a:t>
            </a:fld>
            <a:endParaRPr lang="pt-B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C0F105A-9143-419D-93AA-B68742253B50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3289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00125" y="3267075"/>
            <a:ext cx="7407275" cy="9525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513"/>
            <a:ext cx="3001963" cy="274637"/>
          </a:xfrm>
        </p:spPr>
        <p:txBody>
          <a:bodyPr vert="horz" rtlCol="0"/>
          <a:lstStyle>
            <a:lvl1pPr>
              <a:defRPr/>
            </a:lvl1pPr>
            <a:extLst/>
          </a:lstStyle>
          <a:p>
            <a:pPr>
              <a:defRPr/>
            </a:pPr>
            <a:fld id="{CC4E1E16-F01E-45B3-9437-F406E2864A1B}" type="datetime1">
              <a:rPr lang="pt-BR" smtClean="0"/>
              <a:t>28/05/2015</a:t>
            </a:fld>
            <a:endParaRPr lang="pt-BR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9175" y="6513513"/>
            <a:ext cx="463550" cy="274637"/>
          </a:xfrm>
        </p:spPr>
        <p:txBody>
          <a:bodyPr vert="horz" rtlCol="0"/>
          <a:lstStyle>
            <a:lvl1pPr>
              <a:defRPr smtClean="0"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pPr>
              <a:defRPr/>
            </a:pPr>
            <a:fld id="{D088ADD3-924E-4EB6-A34A-29C7B41F621C}" type="slidenum">
              <a:rPr lang="pt-BR"/>
              <a:pPr>
                <a:defRPr/>
              </a:pPr>
              <a:t>‹#›</a:t>
            </a:fld>
            <a:endParaRPr lang="pt-BR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513"/>
            <a:ext cx="3906838" cy="274637"/>
          </a:xfrm>
        </p:spPr>
        <p:txBody>
          <a:bodyPr vert="horz" rtlCol="0"/>
          <a:lstStyle>
            <a:lvl1pPr>
              <a:defRPr/>
            </a:lvl1pPr>
            <a:extLst/>
          </a:lstStyle>
          <a:p>
            <a:pPr>
              <a:defRPr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39785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88963" y="1423988"/>
            <a:ext cx="8001000" cy="9525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B3DAA99-E509-4DF2-8C1E-64765279774E}" type="datetime1">
              <a:rPr lang="pt-BR" smtClean="0"/>
              <a:t>28/05/2015</a:t>
            </a:fld>
            <a:endParaRPr lang="pt-BR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pt-BR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0763" y="6515100"/>
            <a:ext cx="465137" cy="273050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5079F84-2472-4156-8C18-401F43FE55E3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0082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17538" y="2165350"/>
            <a:ext cx="3748087" cy="9525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800600" y="2165350"/>
            <a:ext cx="3749675" cy="9525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6C77D2F2-238C-4898-A66D-3A8663ADD520}" type="datetime1">
              <a:rPr lang="pt-BR" smtClean="0"/>
              <a:t>28/05/2015</a:t>
            </a:fld>
            <a:endParaRPr lang="pt-BR"/>
          </a:p>
        </p:txBody>
      </p:sp>
      <p:sp>
        <p:nvSpPr>
          <p:cNvPr id="10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pt-BR"/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0763" y="6515100"/>
            <a:ext cx="465137" cy="273050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D32D448-CCC7-44B4-B35E-F78A5A219811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9912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88963" y="1423988"/>
            <a:ext cx="8001000" cy="9525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D8A2D1DA-550A-4C88-B7D2-8199F9F3C687}" type="datetime1">
              <a:rPr lang="pt-BR" smtClean="0"/>
              <a:t>28/05/2015</a:t>
            </a:fld>
            <a:endParaRPr lang="pt-B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F2505CA-F586-4B63-81F1-8C6FE241DE25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7105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4CE817-F7F0-4735-9A79-993B8F4ED37D}" type="datetime1">
              <a:rPr lang="pt-BR" smtClean="0"/>
              <a:t>28/05/2015</a:t>
            </a:fld>
            <a:endParaRPr lang="pt-BR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B9621B-530F-415F-B97C-CDFCD5F0B448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8483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057775" y="1057275"/>
            <a:ext cx="3748088" cy="9525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/>
          <a:lstStyle>
            <a:lvl1pPr marL="0" algn="r">
              <a:buNone/>
              <a:defRPr sz="2000" b="1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513"/>
            <a:ext cx="3001963" cy="274637"/>
          </a:xfrm>
        </p:spPr>
        <p:txBody>
          <a:bodyPr vert="horz" rtlCol="0"/>
          <a:lstStyle>
            <a:lvl1pPr>
              <a:defRPr/>
            </a:lvl1pPr>
            <a:extLst/>
          </a:lstStyle>
          <a:p>
            <a:pPr>
              <a:defRPr/>
            </a:pPr>
            <a:fld id="{A5892130-7115-406D-8842-D48F160D68DF}" type="datetime1">
              <a:rPr lang="pt-BR" smtClean="0"/>
              <a:t>28/05/2015</a:t>
            </a:fld>
            <a:endParaRPr lang="pt-BR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9175" y="6513513"/>
            <a:ext cx="463550" cy="274637"/>
          </a:xfrm>
        </p:spPr>
        <p:txBody>
          <a:bodyPr vert="horz" rtlCol="0"/>
          <a:lstStyle>
            <a:lvl1pPr>
              <a:defRPr smtClean="0"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pPr>
              <a:defRPr/>
            </a:pPr>
            <a:fld id="{36D1968C-AF83-4B70-B88D-8A767E2612F1}" type="slidenum">
              <a:rPr lang="pt-BR"/>
              <a:pPr>
                <a:defRPr/>
              </a:pPr>
              <a:t>‹#›</a:t>
            </a:fld>
            <a:endParaRPr lang="pt-BR"/>
          </a:p>
        </p:txBody>
      </p:sp>
      <p:sp>
        <p:nvSpPr>
          <p:cNvPr id="8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513"/>
            <a:ext cx="3906838" cy="274637"/>
          </a:xfrm>
        </p:spPr>
        <p:txBody>
          <a:bodyPr vert="horz" rtlCol="0"/>
          <a:lstStyle>
            <a:lvl1pPr>
              <a:defRPr/>
            </a:lvl1pPr>
            <a:extLst/>
          </a:lstStyle>
          <a:p>
            <a:pPr>
              <a:defRPr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24467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/>
          <a:lstStyle>
            <a:lvl1pPr marL="0" algn="r">
              <a:buNone/>
              <a:defRPr sz="2000" b="1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8750"/>
            <a:ext cx="3001963" cy="274638"/>
          </a:xfrm>
        </p:spPr>
        <p:txBody>
          <a:bodyPr vert="horz" rtlCol="0"/>
          <a:lstStyle>
            <a:lvl1pPr>
              <a:defRPr/>
            </a:lvl1pPr>
            <a:extLst/>
          </a:lstStyle>
          <a:p>
            <a:pPr>
              <a:defRPr/>
            </a:pPr>
            <a:fld id="{EE7C3016-AF92-4DCC-8B67-CAB5E0EC773B}" type="datetime1">
              <a:rPr lang="pt-BR" smtClean="0"/>
              <a:t>28/05/2015</a:t>
            </a:fld>
            <a:endParaRPr lang="pt-BR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9175" y="6508750"/>
            <a:ext cx="463550" cy="274638"/>
          </a:xfrm>
        </p:spPr>
        <p:txBody>
          <a:bodyPr vert="horz" rtlCol="0"/>
          <a:lstStyle>
            <a:lvl1pPr>
              <a:defRPr smtClean="0"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pPr>
              <a:defRPr/>
            </a:pPr>
            <a:fld id="{6924F5F0-8052-49F9-81BB-C6696D8D25D9}" type="slidenum">
              <a:rPr lang="pt-BR"/>
              <a:pPr>
                <a:defRPr/>
              </a:pPr>
              <a:t>‹#›</a:t>
            </a:fld>
            <a:endParaRPr lang="pt-BR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8750"/>
            <a:ext cx="3906838" cy="274638"/>
          </a:xfrm>
        </p:spPr>
        <p:txBody>
          <a:bodyPr vert="horz" rtlCol="0"/>
          <a:lstStyle>
            <a:lvl1pPr>
              <a:defRPr/>
            </a:lvl1pPr>
            <a:extLst/>
          </a:lstStyle>
          <a:p>
            <a:pPr>
              <a:defRPr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066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1638" cy="274638"/>
          </a:xfrm>
          <a:prstGeom prst="rect">
            <a:avLst/>
          </a:prstGeom>
        </p:spPr>
        <p:txBody>
          <a:bodyPr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 lang="pt-BR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1963" cy="274638"/>
          </a:xfrm>
          <a:prstGeom prst="rect">
            <a:avLst/>
          </a:prstGeom>
        </p:spPr>
        <p:txBody>
          <a:bodyPr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300" smtClean="0">
                <a:solidFill>
                  <a:schemeClr val="bg2">
                    <a:tint val="60000"/>
                    <a:satMod val="155000"/>
                  </a:schemeClr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22961BD5-3A8B-4E74-B410-044CD6B203E9}" type="datetime1">
              <a:rPr lang="pt-BR" smtClean="0"/>
              <a:t>28/05/2015</a:t>
            </a:fld>
            <a:endParaRPr lang="pt-BR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9175" y="6515100"/>
            <a:ext cx="463550" cy="273050"/>
          </a:xfrm>
          <a:prstGeom prst="rect">
            <a:avLst/>
          </a:prstGeom>
        </p:spPr>
        <p:txBody>
          <a:bodyPr anchor="ctr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600" smtClean="0">
                <a:solidFill>
                  <a:schemeClr val="tx2">
                    <a:shade val="90000"/>
                  </a:schemeClr>
                </a:solidFill>
                <a:effectLst/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EF3B1C62-7122-4F9C-B07C-AD9CD0A8687E}" type="slidenum">
              <a:rPr lang="pt-BR"/>
              <a:pPr>
                <a:defRPr/>
              </a:pPr>
              <a:t>‹#›</a:t>
            </a:fld>
            <a:endParaRPr lang="pt-BR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4000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3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6462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39" r:id="rId1"/>
    <p:sldLayoutId id="2147483840" r:id="rId2"/>
    <p:sldLayoutId id="2147483841" r:id="rId3"/>
    <p:sldLayoutId id="2147483842" r:id="rId4"/>
    <p:sldLayoutId id="2147483843" r:id="rId5"/>
    <p:sldLayoutId id="2147483844" r:id="rId6"/>
    <p:sldLayoutId id="2147483836" r:id="rId7"/>
    <p:sldLayoutId id="2147483845" r:id="rId8"/>
    <p:sldLayoutId id="2147483846" r:id="rId9"/>
    <p:sldLayoutId id="2147483837" r:id="rId10"/>
    <p:sldLayoutId id="2147483838" r:id="rId11"/>
  </p:sldLayoutIdLst>
  <p:hf hdr="0" ftr="0" dt="0"/>
  <p:txStyles>
    <p:titleStyle>
      <a:lvl1pPr marL="53975" indent="-53975" algn="r" rtl="0" fontAlgn="base">
        <a:spcBef>
          <a:spcPct val="0"/>
        </a:spcBef>
        <a:spcAft>
          <a:spcPct val="0"/>
        </a:spcAft>
        <a:defRPr sz="4600" kern="1200">
          <a:solidFill>
            <a:srgbClr val="E7EACB"/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lvl2pPr marL="53975" indent="-53975" algn="r" rtl="0" fontAlgn="base">
        <a:spcBef>
          <a:spcPct val="0"/>
        </a:spcBef>
        <a:spcAft>
          <a:spcPct val="0"/>
        </a:spcAft>
        <a:defRPr sz="4600">
          <a:solidFill>
            <a:srgbClr val="E7EACB"/>
          </a:solidFill>
          <a:latin typeface="Rockwell" pitchFamily="18" charset="0"/>
        </a:defRPr>
      </a:lvl2pPr>
      <a:lvl3pPr marL="53975" indent="-53975" algn="r" rtl="0" fontAlgn="base">
        <a:spcBef>
          <a:spcPct val="0"/>
        </a:spcBef>
        <a:spcAft>
          <a:spcPct val="0"/>
        </a:spcAft>
        <a:defRPr sz="4600">
          <a:solidFill>
            <a:srgbClr val="E7EACB"/>
          </a:solidFill>
          <a:latin typeface="Rockwell" pitchFamily="18" charset="0"/>
        </a:defRPr>
      </a:lvl3pPr>
      <a:lvl4pPr marL="53975" indent="-53975" algn="r" rtl="0" fontAlgn="base">
        <a:spcBef>
          <a:spcPct val="0"/>
        </a:spcBef>
        <a:spcAft>
          <a:spcPct val="0"/>
        </a:spcAft>
        <a:defRPr sz="4600">
          <a:solidFill>
            <a:srgbClr val="E7EACB"/>
          </a:solidFill>
          <a:latin typeface="Rockwell" pitchFamily="18" charset="0"/>
        </a:defRPr>
      </a:lvl4pPr>
      <a:lvl5pPr marL="53975" indent="-53975" algn="r" rtl="0" fontAlgn="base">
        <a:spcBef>
          <a:spcPct val="0"/>
        </a:spcBef>
        <a:spcAft>
          <a:spcPct val="0"/>
        </a:spcAft>
        <a:defRPr sz="4600">
          <a:solidFill>
            <a:srgbClr val="E7EACB"/>
          </a:solidFill>
          <a:latin typeface="Rockwell" pitchFamily="18" charset="0"/>
        </a:defRPr>
      </a:lvl5pPr>
      <a:lvl6pPr marL="511175" indent="-53975" algn="r" rtl="0" fontAlgn="base">
        <a:spcBef>
          <a:spcPct val="0"/>
        </a:spcBef>
        <a:spcAft>
          <a:spcPct val="0"/>
        </a:spcAft>
        <a:defRPr sz="4600">
          <a:solidFill>
            <a:srgbClr val="E7EACB"/>
          </a:solidFill>
          <a:latin typeface="Rockwell" pitchFamily="18" charset="0"/>
        </a:defRPr>
      </a:lvl6pPr>
      <a:lvl7pPr marL="968375" indent="-53975" algn="r" rtl="0" fontAlgn="base">
        <a:spcBef>
          <a:spcPct val="0"/>
        </a:spcBef>
        <a:spcAft>
          <a:spcPct val="0"/>
        </a:spcAft>
        <a:defRPr sz="4600">
          <a:solidFill>
            <a:srgbClr val="E7EACB"/>
          </a:solidFill>
          <a:latin typeface="Rockwell" pitchFamily="18" charset="0"/>
        </a:defRPr>
      </a:lvl7pPr>
      <a:lvl8pPr marL="1425575" indent="-53975" algn="r" rtl="0" fontAlgn="base">
        <a:spcBef>
          <a:spcPct val="0"/>
        </a:spcBef>
        <a:spcAft>
          <a:spcPct val="0"/>
        </a:spcAft>
        <a:defRPr sz="4600">
          <a:solidFill>
            <a:srgbClr val="E7EACB"/>
          </a:solidFill>
          <a:latin typeface="Rockwell" pitchFamily="18" charset="0"/>
        </a:defRPr>
      </a:lvl8pPr>
      <a:lvl9pPr marL="1882775" indent="-53975" algn="r" rtl="0" fontAlgn="base">
        <a:spcBef>
          <a:spcPct val="0"/>
        </a:spcBef>
        <a:spcAft>
          <a:spcPct val="0"/>
        </a:spcAft>
        <a:defRPr sz="4600">
          <a:solidFill>
            <a:srgbClr val="E7EACB"/>
          </a:solidFill>
          <a:latin typeface="Rockwell" pitchFamily="18" charset="0"/>
        </a:defRPr>
      </a:lvl9pPr>
      <a:extLst/>
    </p:titleStyle>
    <p:bodyStyle>
      <a:lvl1pPr marL="292100" indent="-292100" algn="l" rtl="0" fontAlgn="base">
        <a:spcBef>
          <a:spcPct val="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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28600" algn="l" rtl="0" fontAlgn="base">
        <a:spcBef>
          <a:spcPts val="400"/>
        </a:spcBef>
        <a:spcAft>
          <a:spcPct val="0"/>
        </a:spcAft>
        <a:buClr>
          <a:schemeClr val="accent2"/>
        </a:buClr>
        <a:buSzPct val="9000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190500" algn="l" rtl="0" fontAlgn="base">
        <a:spcBef>
          <a:spcPts val="400"/>
        </a:spcBef>
        <a:spcAft>
          <a:spcPct val="0"/>
        </a:spcAft>
        <a:buClr>
          <a:srgbClr val="A8CDD7"/>
        </a:buClr>
        <a:buSzPct val="100000"/>
        <a:buFont typeface="Wingdings 2" pitchFamily="18" charset="2"/>
        <a:buChar char="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4888" indent="-182563" algn="l" rtl="0" fontAlgn="base">
        <a:spcBef>
          <a:spcPts val="400"/>
        </a:spcBef>
        <a:spcAft>
          <a:spcPct val="0"/>
        </a:spcAft>
        <a:buClr>
          <a:srgbClr val="A8CDD7"/>
        </a:buClr>
        <a:buSzPct val="100000"/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7450" indent="-182563" algn="l" rtl="0" fontAlgn="base">
        <a:spcBef>
          <a:spcPts val="400"/>
        </a:spcBef>
        <a:spcAft>
          <a:spcPct val="0"/>
        </a:spcAft>
        <a:buClr>
          <a:srgbClr val="A8CDD7"/>
        </a:buClr>
        <a:buSzPct val="100000"/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indent="0" fontAlgn="auto">
              <a:spcAft>
                <a:spcPts val="0"/>
              </a:spcAft>
              <a:defRPr/>
            </a:pPr>
            <a:r>
              <a:rPr lang="pt-BR" dirty="0" smtClean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CSS</a:t>
            </a:r>
            <a:endParaRPr lang="pt-BR" dirty="0">
              <a:solidFill>
                <a:schemeClr val="tx2">
                  <a:tint val="100000"/>
                  <a:shade val="90000"/>
                  <a:satMod val="250000"/>
                  <a:alpha val="100000"/>
                </a:schemeClr>
              </a:solidFill>
            </a:endParaRPr>
          </a:p>
        </p:txBody>
      </p:sp>
      <p:sp>
        <p:nvSpPr>
          <p:cNvPr id="10243" name="Subtitle 2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59550" cy="2409825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pt-BR" dirty="0" smtClean="0"/>
              <a:t>Maurício </a:t>
            </a:r>
            <a:r>
              <a:rPr lang="pt-BR" dirty="0" smtClean="0"/>
              <a:t>Fragoso</a:t>
            </a:r>
          </a:p>
          <a:p>
            <a:pPr>
              <a:spcBef>
                <a:spcPct val="0"/>
              </a:spcBef>
            </a:pPr>
            <a:r>
              <a:rPr lang="pt-BR" dirty="0" smtClean="0">
                <a:solidFill>
                  <a:srgbClr val="FFFF00"/>
                </a:solidFill>
              </a:rPr>
              <a:t>mauricioafragoso@gmail.com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433953A-7D27-4650-8632-38BC32566CB3}" type="slidenum">
              <a:rPr lang="pt-BR" smtClean="0"/>
              <a:pPr>
                <a:defRPr/>
              </a:pPr>
              <a:t>1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CSS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0F105A-9143-419D-93AA-B68742253B50}" type="slidenum">
              <a:rPr lang="pt-BR" smtClean="0"/>
              <a:pPr>
                <a:defRPr/>
              </a:pPr>
              <a:t>10</a:t>
            </a:fld>
            <a:endParaRPr lang="pt-BR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609600" y="17986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92100" indent="-292100" algn="l" rtl="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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28600" algn="l" rtl="0" fontAlgn="base">
              <a:spcBef>
                <a:spcPts val="400"/>
              </a:spcBef>
              <a:spcAft>
                <a:spcPct val="0"/>
              </a:spcAft>
              <a:buClr>
                <a:schemeClr val="accent2"/>
              </a:buClr>
              <a:buSzPct val="9000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190500" algn="l" rtl="0" fontAlgn="base">
              <a:spcBef>
                <a:spcPts val="400"/>
              </a:spcBef>
              <a:spcAft>
                <a:spcPct val="0"/>
              </a:spcAft>
              <a:buClr>
                <a:srgbClr val="A8CDD7"/>
              </a:buClr>
              <a:buSzPct val="100000"/>
              <a:buFont typeface="Wingdings 2" pitchFamily="18" charset="2"/>
              <a:buChar char="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4888" indent="-182563" algn="l" rtl="0" fontAlgn="base">
              <a:spcBef>
                <a:spcPts val="400"/>
              </a:spcBef>
              <a:spcAft>
                <a:spcPct val="0"/>
              </a:spcAft>
              <a:buClr>
                <a:srgbClr val="A8CDD7"/>
              </a:buClr>
              <a:buSzPct val="100000"/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7450" indent="-182563" algn="l" rtl="0" fontAlgn="base">
              <a:spcBef>
                <a:spcPts val="400"/>
              </a:spcBef>
              <a:spcAft>
                <a:spcPct val="0"/>
              </a:spcAft>
              <a:buClr>
                <a:srgbClr val="A8CDD7"/>
              </a:buClr>
              <a:buSzPct val="100000"/>
              <a:buFont typeface="Wingdings 2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>
              <a:buFont typeface="Wingdings 2" pitchFamily="18" charset="2"/>
              <a:buNone/>
            </a:pPr>
            <a:endParaRPr lang="pt-BR" dirty="0" smtClean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46238"/>
            <a:ext cx="8229600" cy="4525962"/>
          </a:xfrm>
        </p:spPr>
        <p:txBody>
          <a:bodyPr/>
          <a:lstStyle/>
          <a:p>
            <a:r>
              <a:rPr lang="pt-BR" dirty="0" smtClean="0"/>
              <a:t> Background</a:t>
            </a:r>
          </a:p>
          <a:p>
            <a:pPr lvl="1"/>
            <a:r>
              <a:rPr lang="pt-BR" dirty="0" smtClean="0"/>
              <a:t>Cor sólida</a:t>
            </a:r>
          </a:p>
          <a:p>
            <a:pPr lvl="1"/>
            <a:r>
              <a:rPr lang="pt-BR" dirty="0" smtClean="0"/>
              <a:t>Imagem</a:t>
            </a:r>
          </a:p>
          <a:p>
            <a:pPr lvl="1"/>
            <a:endParaRPr lang="pt-BR" dirty="0" smtClean="0"/>
          </a:p>
          <a:p>
            <a:r>
              <a:rPr lang="pt-BR" dirty="0" smtClean="0"/>
              <a:t> Exemplos:</a:t>
            </a:r>
            <a:endParaRPr lang="pt-BR" dirty="0"/>
          </a:p>
          <a:p>
            <a:pPr marL="925513" lvl="1" indent="-514350">
              <a:buFont typeface="+mj-lt"/>
              <a:buAutoNum type="arabicPeriod"/>
            </a:pPr>
            <a:r>
              <a:rPr lang="pt-BR" dirty="0" smtClean="0"/>
              <a:t>background: #FF0000;</a:t>
            </a:r>
          </a:p>
          <a:p>
            <a:pPr marL="925513" lvl="1" indent="-514350">
              <a:buFont typeface="+mj-lt"/>
              <a:buAutoNum type="arabicPeriod"/>
            </a:pPr>
            <a:r>
              <a:rPr lang="pt-BR" dirty="0"/>
              <a:t>background: url(“background.jpg</a:t>
            </a:r>
            <a:r>
              <a:rPr lang="pt-BR" dirty="0" smtClean="0"/>
              <a:t>”);</a:t>
            </a:r>
          </a:p>
          <a:p>
            <a:pPr marL="925513" lvl="1" indent="-514350">
              <a:buFont typeface="+mj-lt"/>
              <a:buAutoNum type="arabicPeriod"/>
            </a:pPr>
            <a:r>
              <a:rPr lang="pt-BR" dirty="0"/>
              <a:t>background: url(“background.jpg”) no-repeat;</a:t>
            </a:r>
          </a:p>
          <a:p>
            <a:pPr marL="868363" lvl="1" indent="-457200">
              <a:buFont typeface="+mj-lt"/>
              <a:buAutoNum type="arabicPeriod"/>
            </a:pPr>
            <a:r>
              <a:rPr lang="pt-BR" sz="2000" dirty="0"/>
              <a:t>background: url(“background.jpg”) </a:t>
            </a:r>
            <a:r>
              <a:rPr lang="pt-BR" sz="2000" dirty="0" smtClean="0"/>
              <a:t>no-repeat #000;</a:t>
            </a:r>
            <a:endParaRPr lang="pt-BR" sz="2000" dirty="0"/>
          </a:p>
          <a:p>
            <a:pPr lvl="1"/>
            <a:endParaRPr lang="pt-BR" dirty="0" smtClean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68238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CSS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0F105A-9143-419D-93AA-B68742253B50}" type="slidenum">
              <a:rPr lang="pt-BR" smtClean="0"/>
              <a:pPr>
                <a:defRPr/>
              </a:pPr>
              <a:t>11</a:t>
            </a:fld>
            <a:endParaRPr lang="pt-BR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609600" y="17986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92100" indent="-292100" algn="l" rtl="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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28600" algn="l" rtl="0" fontAlgn="base">
              <a:spcBef>
                <a:spcPts val="400"/>
              </a:spcBef>
              <a:spcAft>
                <a:spcPct val="0"/>
              </a:spcAft>
              <a:buClr>
                <a:schemeClr val="accent2"/>
              </a:buClr>
              <a:buSzPct val="9000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190500" algn="l" rtl="0" fontAlgn="base">
              <a:spcBef>
                <a:spcPts val="400"/>
              </a:spcBef>
              <a:spcAft>
                <a:spcPct val="0"/>
              </a:spcAft>
              <a:buClr>
                <a:srgbClr val="A8CDD7"/>
              </a:buClr>
              <a:buSzPct val="100000"/>
              <a:buFont typeface="Wingdings 2" pitchFamily="18" charset="2"/>
              <a:buChar char="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4888" indent="-182563" algn="l" rtl="0" fontAlgn="base">
              <a:spcBef>
                <a:spcPts val="400"/>
              </a:spcBef>
              <a:spcAft>
                <a:spcPct val="0"/>
              </a:spcAft>
              <a:buClr>
                <a:srgbClr val="A8CDD7"/>
              </a:buClr>
              <a:buSzPct val="100000"/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7450" indent="-182563" algn="l" rtl="0" fontAlgn="base">
              <a:spcBef>
                <a:spcPts val="400"/>
              </a:spcBef>
              <a:spcAft>
                <a:spcPct val="0"/>
              </a:spcAft>
              <a:buClr>
                <a:srgbClr val="A8CDD7"/>
              </a:buClr>
              <a:buSzPct val="100000"/>
              <a:buFont typeface="Wingdings 2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>
              <a:buFont typeface="Wingdings 2" pitchFamily="18" charset="2"/>
              <a:buNone/>
            </a:pPr>
            <a:endParaRPr lang="pt-BR" dirty="0" smtClean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46238"/>
            <a:ext cx="8229600" cy="4525962"/>
          </a:xfrm>
        </p:spPr>
        <p:txBody>
          <a:bodyPr/>
          <a:lstStyle/>
          <a:p>
            <a:r>
              <a:rPr lang="pt-BR" dirty="0" smtClean="0"/>
              <a:t> Links</a:t>
            </a:r>
          </a:p>
          <a:p>
            <a:pPr lvl="1"/>
            <a:r>
              <a:rPr lang="pt-BR" dirty="0" smtClean="0"/>
              <a:t>Padrão: cor azul e sublinhado</a:t>
            </a:r>
          </a:p>
          <a:p>
            <a:pPr lvl="1"/>
            <a:r>
              <a:rPr lang="pt-BR" dirty="0" smtClean="0"/>
              <a:t>Opção para formatar </a:t>
            </a:r>
            <a:r>
              <a:rPr lang="pt-BR" dirty="0" smtClean="0">
                <a:solidFill>
                  <a:srgbClr val="FFFF00"/>
                </a:solidFill>
              </a:rPr>
              <a:t>hover</a:t>
            </a:r>
          </a:p>
          <a:p>
            <a:pPr marL="411163" lvl="1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sz="2000" dirty="0"/>
              <a:t>a {</a:t>
            </a:r>
          </a:p>
          <a:p>
            <a:pPr marL="0" indent="0">
              <a:buNone/>
            </a:pPr>
            <a:r>
              <a:rPr lang="pt-BR" sz="2000" dirty="0"/>
              <a:t>     color: #000;</a:t>
            </a:r>
          </a:p>
          <a:p>
            <a:pPr marL="0" indent="0">
              <a:buNone/>
            </a:pPr>
            <a:r>
              <a:rPr lang="pt-BR" sz="2000" dirty="0"/>
              <a:t>     text-decoration: none;</a:t>
            </a:r>
          </a:p>
          <a:p>
            <a:pPr marL="0" indent="0">
              <a:buNone/>
            </a:pPr>
            <a:r>
              <a:rPr lang="pt-BR" sz="2000" dirty="0" smtClean="0"/>
              <a:t>}</a:t>
            </a:r>
          </a:p>
          <a:p>
            <a:pPr marL="0" indent="0">
              <a:buNone/>
            </a:pPr>
            <a:r>
              <a:rPr lang="pt-BR" sz="2000" dirty="0"/>
              <a:t>a</a:t>
            </a:r>
            <a:r>
              <a:rPr lang="pt-BR" sz="2000" dirty="0" smtClean="0"/>
              <a:t>:hover </a:t>
            </a:r>
            <a:r>
              <a:rPr lang="pt-BR" sz="2000" dirty="0"/>
              <a:t>{</a:t>
            </a:r>
          </a:p>
          <a:p>
            <a:pPr marL="0" indent="0">
              <a:buNone/>
            </a:pPr>
            <a:r>
              <a:rPr lang="pt-BR" sz="2000" dirty="0"/>
              <a:t>     color: </a:t>
            </a:r>
            <a:r>
              <a:rPr lang="pt-BR" sz="2000" dirty="0" smtClean="0"/>
              <a:t>#fff;</a:t>
            </a:r>
            <a:endParaRPr lang="pt-BR" sz="2000" dirty="0"/>
          </a:p>
          <a:p>
            <a:pPr marL="0" indent="0">
              <a:buNone/>
            </a:pPr>
            <a:r>
              <a:rPr lang="pt-BR" sz="2000" dirty="0"/>
              <a:t>     text-decoration: </a:t>
            </a:r>
            <a:r>
              <a:rPr lang="pt-BR" sz="2000" dirty="0" smtClean="0"/>
              <a:t>underline;</a:t>
            </a:r>
          </a:p>
          <a:p>
            <a:pPr marL="0" indent="0">
              <a:buNone/>
            </a:pPr>
            <a:r>
              <a:rPr lang="pt-BR" sz="2000" dirty="0" smtClean="0"/>
              <a:t>     background: #000;</a:t>
            </a:r>
            <a:endParaRPr lang="pt-BR" sz="2000" dirty="0"/>
          </a:p>
          <a:p>
            <a:pPr marL="0" indent="0">
              <a:buNone/>
            </a:pPr>
            <a:r>
              <a:rPr lang="pt-BR" sz="2000" dirty="0"/>
              <a:t>}</a:t>
            </a:r>
          </a:p>
          <a:p>
            <a:pPr marL="0" indent="0">
              <a:buNone/>
            </a:pPr>
            <a:endParaRPr lang="pt-BR" dirty="0" smtClean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86271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CSS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0F105A-9143-419D-93AA-B68742253B50}" type="slidenum">
              <a:rPr lang="pt-BR" smtClean="0"/>
              <a:pPr>
                <a:defRPr/>
              </a:pPr>
              <a:t>12</a:t>
            </a:fld>
            <a:endParaRPr lang="pt-BR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609600" y="17986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92100" indent="-292100" algn="l" rtl="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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28600" algn="l" rtl="0" fontAlgn="base">
              <a:spcBef>
                <a:spcPts val="400"/>
              </a:spcBef>
              <a:spcAft>
                <a:spcPct val="0"/>
              </a:spcAft>
              <a:buClr>
                <a:schemeClr val="accent2"/>
              </a:buClr>
              <a:buSzPct val="9000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190500" algn="l" rtl="0" fontAlgn="base">
              <a:spcBef>
                <a:spcPts val="400"/>
              </a:spcBef>
              <a:spcAft>
                <a:spcPct val="0"/>
              </a:spcAft>
              <a:buClr>
                <a:srgbClr val="A8CDD7"/>
              </a:buClr>
              <a:buSzPct val="100000"/>
              <a:buFont typeface="Wingdings 2" pitchFamily="18" charset="2"/>
              <a:buChar char="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4888" indent="-182563" algn="l" rtl="0" fontAlgn="base">
              <a:spcBef>
                <a:spcPts val="400"/>
              </a:spcBef>
              <a:spcAft>
                <a:spcPct val="0"/>
              </a:spcAft>
              <a:buClr>
                <a:srgbClr val="A8CDD7"/>
              </a:buClr>
              <a:buSzPct val="100000"/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7450" indent="-182563" algn="l" rtl="0" fontAlgn="base">
              <a:spcBef>
                <a:spcPts val="400"/>
              </a:spcBef>
              <a:spcAft>
                <a:spcPct val="0"/>
              </a:spcAft>
              <a:buClr>
                <a:srgbClr val="A8CDD7"/>
              </a:buClr>
              <a:buSzPct val="100000"/>
              <a:buFont typeface="Wingdings 2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>
              <a:buFont typeface="Wingdings 2" pitchFamily="18" charset="2"/>
              <a:buNone/>
            </a:pPr>
            <a:endParaRPr lang="pt-BR" dirty="0" smtClean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567334"/>
            <a:ext cx="8229600" cy="4525962"/>
          </a:xfrm>
        </p:spPr>
        <p:txBody>
          <a:bodyPr/>
          <a:lstStyle/>
          <a:p>
            <a:r>
              <a:rPr lang="pt-BR" dirty="0" smtClean="0"/>
              <a:t> ID e CLASS</a:t>
            </a:r>
          </a:p>
          <a:p>
            <a:pPr lvl="1"/>
            <a:r>
              <a:rPr lang="pt-BR" dirty="0" smtClean="0"/>
              <a:t> Utilizado para formatar elementos HTML</a:t>
            </a:r>
          </a:p>
          <a:p>
            <a:endParaRPr lang="pt-BR" dirty="0"/>
          </a:p>
          <a:p>
            <a:r>
              <a:rPr lang="pt-BR" dirty="0" smtClean="0"/>
              <a:t> ID = Formatação exclusiva</a:t>
            </a:r>
          </a:p>
          <a:p>
            <a:pPr lvl="1"/>
            <a:r>
              <a:rPr lang="pt-BR" dirty="0" smtClean="0"/>
              <a:t>HTML = </a:t>
            </a:r>
            <a:r>
              <a:rPr lang="pt-BR" dirty="0" smtClean="0">
                <a:solidFill>
                  <a:srgbClr val="FFFF00"/>
                </a:solidFill>
              </a:rPr>
              <a:t>&lt;p id=“p1”&gt;&lt;/p&gt;</a:t>
            </a:r>
          </a:p>
          <a:p>
            <a:pPr lvl="1"/>
            <a:r>
              <a:rPr lang="pt-BR" dirty="0" smtClean="0"/>
              <a:t>CSS = </a:t>
            </a:r>
            <a:r>
              <a:rPr lang="pt-BR" dirty="0" smtClean="0">
                <a:solidFill>
                  <a:srgbClr val="FFFF00"/>
                </a:solidFill>
              </a:rPr>
              <a:t>#p1</a:t>
            </a:r>
            <a:endParaRPr lang="pt-BR" dirty="0">
              <a:solidFill>
                <a:srgbClr val="FFFF00"/>
              </a:solidFill>
            </a:endParaRPr>
          </a:p>
          <a:p>
            <a:endParaRPr lang="pt-BR" dirty="0" smtClean="0"/>
          </a:p>
          <a:p>
            <a:r>
              <a:rPr lang="pt-BR" dirty="0"/>
              <a:t> </a:t>
            </a:r>
            <a:r>
              <a:rPr lang="pt-BR" dirty="0" smtClean="0"/>
              <a:t>CLASS = Formatação compartilhada</a:t>
            </a:r>
          </a:p>
          <a:p>
            <a:pPr lvl="1"/>
            <a:r>
              <a:rPr lang="pt-BR" dirty="0" smtClean="0"/>
              <a:t>HTML = </a:t>
            </a:r>
            <a:r>
              <a:rPr lang="pt-BR" dirty="0" smtClean="0">
                <a:solidFill>
                  <a:srgbClr val="FFFF00"/>
                </a:solidFill>
              </a:rPr>
              <a:t>&lt;p class=“textoAzul”&gt;&lt;/p&gt;</a:t>
            </a:r>
          </a:p>
          <a:p>
            <a:pPr lvl="1"/>
            <a:r>
              <a:rPr lang="pt-BR" dirty="0" smtClean="0"/>
              <a:t>CSS = </a:t>
            </a:r>
            <a:r>
              <a:rPr lang="pt-BR" dirty="0" smtClean="0">
                <a:solidFill>
                  <a:srgbClr val="FFFF00"/>
                </a:solidFill>
              </a:rPr>
              <a:t>.textoAzul</a:t>
            </a:r>
          </a:p>
        </p:txBody>
      </p:sp>
    </p:spTree>
    <p:extLst>
      <p:ext uri="{BB962C8B-B14F-4D97-AF65-F5344CB8AC3E}">
        <p14:creationId xmlns:p14="http://schemas.microsoft.com/office/powerpoint/2010/main" val="3191374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Herança CSS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0F105A-9143-419D-93AA-B68742253B50}" type="slidenum">
              <a:rPr lang="pt-BR" smtClean="0"/>
              <a:pPr>
                <a:defRPr/>
              </a:pPr>
              <a:t>13</a:t>
            </a:fld>
            <a:endParaRPr lang="pt-BR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609600" y="17986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92100" indent="-292100" algn="l" rtl="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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28600" algn="l" rtl="0" fontAlgn="base">
              <a:spcBef>
                <a:spcPts val="400"/>
              </a:spcBef>
              <a:spcAft>
                <a:spcPct val="0"/>
              </a:spcAft>
              <a:buClr>
                <a:schemeClr val="accent2"/>
              </a:buClr>
              <a:buSzPct val="9000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190500" algn="l" rtl="0" fontAlgn="base">
              <a:spcBef>
                <a:spcPts val="400"/>
              </a:spcBef>
              <a:spcAft>
                <a:spcPct val="0"/>
              </a:spcAft>
              <a:buClr>
                <a:srgbClr val="A8CDD7"/>
              </a:buClr>
              <a:buSzPct val="100000"/>
              <a:buFont typeface="Wingdings 2" pitchFamily="18" charset="2"/>
              <a:buChar char="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4888" indent="-182563" algn="l" rtl="0" fontAlgn="base">
              <a:spcBef>
                <a:spcPts val="400"/>
              </a:spcBef>
              <a:spcAft>
                <a:spcPct val="0"/>
              </a:spcAft>
              <a:buClr>
                <a:srgbClr val="A8CDD7"/>
              </a:buClr>
              <a:buSzPct val="100000"/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7450" indent="-182563" algn="l" rtl="0" fontAlgn="base">
              <a:spcBef>
                <a:spcPts val="400"/>
              </a:spcBef>
              <a:spcAft>
                <a:spcPct val="0"/>
              </a:spcAft>
              <a:buClr>
                <a:srgbClr val="A8CDD7"/>
              </a:buClr>
              <a:buSzPct val="100000"/>
              <a:buFont typeface="Wingdings 2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>
              <a:buNone/>
            </a:pPr>
            <a:r>
              <a:rPr lang="pt-BR" dirty="0" smtClean="0"/>
              <a:t>“Tal </a:t>
            </a:r>
            <a:r>
              <a:rPr lang="pt-BR" dirty="0"/>
              <a:t>como ocorre em uma família quando um filho herda uma característica de seu pai ou avô, as propriedades </a:t>
            </a:r>
            <a:r>
              <a:rPr lang="pt-BR" dirty="0" smtClean="0"/>
              <a:t>CSS também são </a:t>
            </a:r>
            <a:r>
              <a:rPr lang="pt-BR" dirty="0"/>
              <a:t>herdadas de seus ancestrais, pelos elementos HTML</a:t>
            </a:r>
            <a:r>
              <a:rPr lang="pt-BR" dirty="0" smtClean="0"/>
              <a:t>.”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sz="2400" dirty="0">
                <a:solidFill>
                  <a:srgbClr val="FFFF00"/>
                </a:solidFill>
              </a:rPr>
              <a:t>http://www.maujor.com/tutorial/heranca-css.php</a:t>
            </a:r>
            <a:endParaRPr lang="pt-BR" sz="2400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9974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Herança CSS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0F105A-9143-419D-93AA-B68742253B50}" type="slidenum">
              <a:rPr lang="pt-BR" smtClean="0"/>
              <a:pPr>
                <a:defRPr/>
              </a:pPr>
              <a:t>14</a:t>
            </a:fld>
            <a:endParaRPr lang="pt-BR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609600" y="17986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92100" indent="-292100" algn="l" rtl="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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28600" algn="l" rtl="0" fontAlgn="base">
              <a:spcBef>
                <a:spcPts val="400"/>
              </a:spcBef>
              <a:spcAft>
                <a:spcPct val="0"/>
              </a:spcAft>
              <a:buClr>
                <a:schemeClr val="accent2"/>
              </a:buClr>
              <a:buSzPct val="9000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190500" algn="l" rtl="0" fontAlgn="base">
              <a:spcBef>
                <a:spcPts val="400"/>
              </a:spcBef>
              <a:spcAft>
                <a:spcPct val="0"/>
              </a:spcAft>
              <a:buClr>
                <a:srgbClr val="A8CDD7"/>
              </a:buClr>
              <a:buSzPct val="100000"/>
              <a:buFont typeface="Wingdings 2" pitchFamily="18" charset="2"/>
              <a:buChar char="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4888" indent="-182563" algn="l" rtl="0" fontAlgn="base">
              <a:spcBef>
                <a:spcPts val="400"/>
              </a:spcBef>
              <a:spcAft>
                <a:spcPct val="0"/>
              </a:spcAft>
              <a:buClr>
                <a:srgbClr val="A8CDD7"/>
              </a:buClr>
              <a:buSzPct val="100000"/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7450" indent="-182563" algn="l" rtl="0" fontAlgn="base">
              <a:spcBef>
                <a:spcPts val="400"/>
              </a:spcBef>
              <a:spcAft>
                <a:spcPct val="0"/>
              </a:spcAft>
              <a:buClr>
                <a:srgbClr val="A8CDD7"/>
              </a:buClr>
              <a:buSzPct val="100000"/>
              <a:buFont typeface="Wingdings 2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>
              <a:buNone/>
            </a:pPr>
            <a:r>
              <a:rPr lang="pt-BR" dirty="0" smtClean="0"/>
              <a:t>Exemplo:</a:t>
            </a:r>
          </a:p>
          <a:p>
            <a:pPr marL="0" indent="0">
              <a:buNone/>
            </a:pPr>
            <a:r>
              <a:rPr lang="pt-BR" dirty="0" smtClean="0">
                <a:solidFill>
                  <a:srgbClr val="FFFF00"/>
                </a:solidFill>
              </a:rPr>
              <a:t>body {</a:t>
            </a:r>
          </a:p>
          <a:p>
            <a:pPr marL="0" indent="0">
              <a:buNone/>
            </a:pPr>
            <a:r>
              <a:rPr lang="pt-BR" dirty="0" smtClean="0">
                <a:solidFill>
                  <a:srgbClr val="FFFF00"/>
                </a:solidFill>
              </a:rPr>
              <a:t>	font-family: arial;</a:t>
            </a:r>
            <a:endParaRPr lang="pt-BR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pt-BR" dirty="0" smtClean="0">
                <a:solidFill>
                  <a:srgbClr val="FFFF00"/>
                </a:solidFill>
              </a:rPr>
              <a:t>}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smtClean="0"/>
              <a:t>A partir de agora todos os elementos do site, ou seja, descendentes de BODY, terão fonte “arial”.</a:t>
            </a:r>
          </a:p>
        </p:txBody>
      </p:sp>
    </p:spTree>
    <p:extLst>
      <p:ext uri="{BB962C8B-B14F-4D97-AF65-F5344CB8AC3E}">
        <p14:creationId xmlns:p14="http://schemas.microsoft.com/office/powerpoint/2010/main" val="952396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Herança CSS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0F105A-9143-419D-93AA-B68742253B50}" type="slidenum">
              <a:rPr lang="pt-BR" smtClean="0"/>
              <a:pPr>
                <a:defRPr/>
              </a:pPr>
              <a:t>15</a:t>
            </a:fld>
            <a:endParaRPr lang="pt-BR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609600" y="17986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92100" indent="-292100" algn="l" rtl="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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28600" algn="l" rtl="0" fontAlgn="base">
              <a:spcBef>
                <a:spcPts val="400"/>
              </a:spcBef>
              <a:spcAft>
                <a:spcPct val="0"/>
              </a:spcAft>
              <a:buClr>
                <a:schemeClr val="accent2"/>
              </a:buClr>
              <a:buSzPct val="9000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190500" algn="l" rtl="0" fontAlgn="base">
              <a:spcBef>
                <a:spcPts val="400"/>
              </a:spcBef>
              <a:spcAft>
                <a:spcPct val="0"/>
              </a:spcAft>
              <a:buClr>
                <a:srgbClr val="A8CDD7"/>
              </a:buClr>
              <a:buSzPct val="100000"/>
              <a:buFont typeface="Wingdings 2" pitchFamily="18" charset="2"/>
              <a:buChar char="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4888" indent="-182563" algn="l" rtl="0" fontAlgn="base">
              <a:spcBef>
                <a:spcPts val="400"/>
              </a:spcBef>
              <a:spcAft>
                <a:spcPct val="0"/>
              </a:spcAft>
              <a:buClr>
                <a:srgbClr val="A8CDD7"/>
              </a:buClr>
              <a:buSzPct val="100000"/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7450" indent="-182563" algn="l" rtl="0" fontAlgn="base">
              <a:spcBef>
                <a:spcPts val="400"/>
              </a:spcBef>
              <a:spcAft>
                <a:spcPct val="0"/>
              </a:spcAft>
              <a:buClr>
                <a:srgbClr val="A8CDD7"/>
              </a:buClr>
              <a:buSzPct val="100000"/>
              <a:buFont typeface="Wingdings 2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>
              <a:buNone/>
            </a:pPr>
            <a:r>
              <a:rPr lang="pt-BR" dirty="0" smtClean="0">
                <a:solidFill>
                  <a:srgbClr val="FFFF00"/>
                </a:solidFill>
              </a:rPr>
              <a:t>Importante!!</a:t>
            </a:r>
          </a:p>
          <a:p>
            <a:pPr marL="0" indent="0">
              <a:buNone/>
            </a:pPr>
            <a:r>
              <a:rPr lang="pt-BR" dirty="0" smtClean="0"/>
              <a:t>Algumas propriedades CSS não são herdadas.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smtClean="0"/>
              <a:t>Exemplo:</a:t>
            </a:r>
          </a:p>
          <a:p>
            <a:r>
              <a:rPr lang="pt-BR" dirty="0" smtClean="0"/>
              <a:t> background</a:t>
            </a:r>
          </a:p>
          <a:p>
            <a:r>
              <a:rPr lang="pt-BR" dirty="0"/>
              <a:t> </a:t>
            </a:r>
            <a:r>
              <a:rPr lang="pt-BR" dirty="0" smtClean="0"/>
              <a:t>width (largura)</a:t>
            </a:r>
          </a:p>
          <a:p>
            <a:r>
              <a:rPr lang="pt-BR" dirty="0"/>
              <a:t> </a:t>
            </a:r>
            <a:r>
              <a:rPr lang="pt-BR" dirty="0" smtClean="0"/>
              <a:t>height (altura)</a:t>
            </a:r>
          </a:p>
        </p:txBody>
      </p:sp>
    </p:spTree>
    <p:extLst>
      <p:ext uri="{BB962C8B-B14F-4D97-AF65-F5344CB8AC3E}">
        <p14:creationId xmlns:p14="http://schemas.microsoft.com/office/powerpoint/2010/main" val="587437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CSS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0F105A-9143-419D-93AA-B68742253B50}" type="slidenum">
              <a:rPr lang="pt-BR" smtClean="0"/>
              <a:pPr>
                <a:defRPr/>
              </a:pPr>
              <a:t>16</a:t>
            </a:fld>
            <a:endParaRPr lang="pt-BR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609600" y="17986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92100" indent="-292100" algn="l" rtl="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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28600" algn="l" rtl="0" fontAlgn="base">
              <a:spcBef>
                <a:spcPts val="400"/>
              </a:spcBef>
              <a:spcAft>
                <a:spcPct val="0"/>
              </a:spcAft>
              <a:buClr>
                <a:schemeClr val="accent2"/>
              </a:buClr>
              <a:buSzPct val="9000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190500" algn="l" rtl="0" fontAlgn="base">
              <a:spcBef>
                <a:spcPts val="400"/>
              </a:spcBef>
              <a:spcAft>
                <a:spcPct val="0"/>
              </a:spcAft>
              <a:buClr>
                <a:srgbClr val="A8CDD7"/>
              </a:buClr>
              <a:buSzPct val="100000"/>
              <a:buFont typeface="Wingdings 2" pitchFamily="18" charset="2"/>
              <a:buChar char="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4888" indent="-182563" algn="l" rtl="0" fontAlgn="base">
              <a:spcBef>
                <a:spcPts val="400"/>
              </a:spcBef>
              <a:spcAft>
                <a:spcPct val="0"/>
              </a:spcAft>
              <a:buClr>
                <a:srgbClr val="A8CDD7"/>
              </a:buClr>
              <a:buSzPct val="100000"/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7450" indent="-182563" algn="l" rtl="0" fontAlgn="base">
              <a:spcBef>
                <a:spcPts val="400"/>
              </a:spcBef>
              <a:spcAft>
                <a:spcPct val="0"/>
              </a:spcAft>
              <a:buClr>
                <a:srgbClr val="A8CDD7"/>
              </a:buClr>
              <a:buSzPct val="100000"/>
              <a:buFont typeface="Wingdings 2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>
              <a:buFont typeface="Wingdings 2" pitchFamily="18" charset="2"/>
              <a:buNone/>
            </a:pPr>
            <a:endParaRPr lang="pt-BR" dirty="0" smtClean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46238"/>
            <a:ext cx="8229600" cy="4525962"/>
          </a:xfrm>
        </p:spPr>
        <p:txBody>
          <a:bodyPr/>
          <a:lstStyle/>
          <a:p>
            <a:r>
              <a:rPr lang="pt-BR" dirty="0" smtClean="0"/>
              <a:t> margin e padding</a:t>
            </a:r>
          </a:p>
          <a:p>
            <a:pPr lvl="1"/>
            <a:r>
              <a:rPr lang="pt-BR" dirty="0" smtClean="0"/>
              <a:t>margin - espaçamento externo (“campo de força”)</a:t>
            </a:r>
          </a:p>
          <a:p>
            <a:pPr lvl="1"/>
            <a:r>
              <a:rPr lang="pt-BR" dirty="0" smtClean="0"/>
              <a:t>padding - espaçamento interno</a:t>
            </a:r>
          </a:p>
          <a:p>
            <a:pPr lvl="1"/>
            <a:r>
              <a:rPr lang="pt-BR" dirty="0" smtClean="0"/>
              <a:t>Não são herdadas</a:t>
            </a:r>
          </a:p>
          <a:p>
            <a:pPr marL="411163" lvl="1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741019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CSS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0F105A-9143-419D-93AA-B68742253B50}" type="slidenum">
              <a:rPr lang="pt-BR" smtClean="0"/>
              <a:pPr>
                <a:defRPr/>
              </a:pPr>
              <a:t>17</a:t>
            </a:fld>
            <a:endParaRPr lang="pt-BR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609600" y="17986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92100" indent="-292100" algn="l" rtl="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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28600" algn="l" rtl="0" fontAlgn="base">
              <a:spcBef>
                <a:spcPts val="400"/>
              </a:spcBef>
              <a:spcAft>
                <a:spcPct val="0"/>
              </a:spcAft>
              <a:buClr>
                <a:schemeClr val="accent2"/>
              </a:buClr>
              <a:buSzPct val="9000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190500" algn="l" rtl="0" fontAlgn="base">
              <a:spcBef>
                <a:spcPts val="400"/>
              </a:spcBef>
              <a:spcAft>
                <a:spcPct val="0"/>
              </a:spcAft>
              <a:buClr>
                <a:srgbClr val="A8CDD7"/>
              </a:buClr>
              <a:buSzPct val="100000"/>
              <a:buFont typeface="Wingdings 2" pitchFamily="18" charset="2"/>
              <a:buChar char="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4888" indent="-182563" algn="l" rtl="0" fontAlgn="base">
              <a:spcBef>
                <a:spcPts val="400"/>
              </a:spcBef>
              <a:spcAft>
                <a:spcPct val="0"/>
              </a:spcAft>
              <a:buClr>
                <a:srgbClr val="A8CDD7"/>
              </a:buClr>
              <a:buSzPct val="100000"/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7450" indent="-182563" algn="l" rtl="0" fontAlgn="base">
              <a:spcBef>
                <a:spcPts val="400"/>
              </a:spcBef>
              <a:spcAft>
                <a:spcPct val="0"/>
              </a:spcAft>
              <a:buClr>
                <a:srgbClr val="A8CDD7"/>
              </a:buClr>
              <a:buSzPct val="100000"/>
              <a:buFont typeface="Wingdings 2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>
              <a:buFont typeface="Wingdings 2" pitchFamily="18" charset="2"/>
              <a:buNone/>
            </a:pPr>
            <a:endParaRPr lang="pt-BR" dirty="0" smtClean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46238"/>
            <a:ext cx="8229600" cy="4525962"/>
          </a:xfrm>
        </p:spPr>
        <p:txBody>
          <a:bodyPr/>
          <a:lstStyle/>
          <a:p>
            <a:r>
              <a:rPr lang="pt-BR" dirty="0" smtClean="0"/>
              <a:t> margin e padding</a:t>
            </a:r>
            <a:endParaRPr lang="pt-BR" dirty="0"/>
          </a:p>
          <a:p>
            <a:endParaRPr lang="pt-BR" dirty="0" smtClean="0"/>
          </a:p>
          <a:p>
            <a:pPr marL="0" indent="0">
              <a:buNone/>
            </a:pPr>
            <a:endParaRPr lang="pt-BR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39" y="2593707"/>
            <a:ext cx="6624737" cy="3643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16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CSS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0F105A-9143-419D-93AA-B68742253B50}" type="slidenum">
              <a:rPr lang="pt-BR" smtClean="0"/>
              <a:pPr>
                <a:defRPr/>
              </a:pPr>
              <a:t>18</a:t>
            </a:fld>
            <a:endParaRPr lang="pt-BR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609600" y="17986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92100" indent="-292100" algn="l" rtl="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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28600" algn="l" rtl="0" fontAlgn="base">
              <a:spcBef>
                <a:spcPts val="400"/>
              </a:spcBef>
              <a:spcAft>
                <a:spcPct val="0"/>
              </a:spcAft>
              <a:buClr>
                <a:schemeClr val="accent2"/>
              </a:buClr>
              <a:buSzPct val="9000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190500" algn="l" rtl="0" fontAlgn="base">
              <a:spcBef>
                <a:spcPts val="400"/>
              </a:spcBef>
              <a:spcAft>
                <a:spcPct val="0"/>
              </a:spcAft>
              <a:buClr>
                <a:srgbClr val="A8CDD7"/>
              </a:buClr>
              <a:buSzPct val="100000"/>
              <a:buFont typeface="Wingdings 2" pitchFamily="18" charset="2"/>
              <a:buChar char="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4888" indent="-182563" algn="l" rtl="0" fontAlgn="base">
              <a:spcBef>
                <a:spcPts val="400"/>
              </a:spcBef>
              <a:spcAft>
                <a:spcPct val="0"/>
              </a:spcAft>
              <a:buClr>
                <a:srgbClr val="A8CDD7"/>
              </a:buClr>
              <a:buSzPct val="100000"/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7450" indent="-182563" algn="l" rtl="0" fontAlgn="base">
              <a:spcBef>
                <a:spcPts val="400"/>
              </a:spcBef>
              <a:spcAft>
                <a:spcPct val="0"/>
              </a:spcAft>
              <a:buClr>
                <a:srgbClr val="A8CDD7"/>
              </a:buClr>
              <a:buSzPct val="100000"/>
              <a:buFont typeface="Wingdings 2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>
              <a:buFont typeface="Wingdings 2" pitchFamily="18" charset="2"/>
              <a:buNone/>
            </a:pPr>
            <a:endParaRPr lang="pt-BR" dirty="0" smtClean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46238"/>
            <a:ext cx="8229600" cy="4525962"/>
          </a:xfrm>
        </p:spPr>
        <p:txBody>
          <a:bodyPr/>
          <a:lstStyle/>
          <a:p>
            <a:r>
              <a:rPr lang="pt-BR" dirty="0" smtClean="0"/>
              <a:t> margin e padding</a:t>
            </a:r>
          </a:p>
          <a:p>
            <a:pPr lvl="1"/>
            <a:r>
              <a:rPr lang="pt-BR" dirty="0" smtClean="0">
                <a:solidFill>
                  <a:srgbClr val="FFFF00"/>
                </a:solidFill>
              </a:rPr>
              <a:t>Pode setar cada lado individual</a:t>
            </a:r>
          </a:p>
          <a:p>
            <a:pPr lvl="1"/>
            <a:r>
              <a:rPr lang="pt-BR" dirty="0" smtClean="0"/>
              <a:t>margin-top / padding-top</a:t>
            </a:r>
          </a:p>
          <a:p>
            <a:pPr lvl="1"/>
            <a:r>
              <a:rPr lang="pt-BR" dirty="0"/>
              <a:t>margin-right / padding-right</a:t>
            </a:r>
          </a:p>
          <a:p>
            <a:pPr lvl="1"/>
            <a:r>
              <a:rPr lang="pt-BR" dirty="0"/>
              <a:t>margin-bottom / padding-bottom</a:t>
            </a:r>
          </a:p>
          <a:p>
            <a:pPr lvl="1"/>
            <a:r>
              <a:rPr lang="pt-BR" dirty="0" smtClean="0"/>
              <a:t>margin-left / padding-left</a:t>
            </a:r>
          </a:p>
          <a:p>
            <a:pPr lvl="1"/>
            <a:endParaRPr lang="pt-BR" dirty="0"/>
          </a:p>
          <a:p>
            <a:pPr lvl="1"/>
            <a:r>
              <a:rPr lang="pt-BR" dirty="0" smtClean="0">
                <a:solidFill>
                  <a:srgbClr val="FFFF00"/>
                </a:solidFill>
              </a:rPr>
              <a:t>Pode setar todos os lados ao mesmo tempo</a:t>
            </a:r>
          </a:p>
          <a:p>
            <a:pPr lvl="1"/>
            <a:r>
              <a:rPr lang="pt-BR" dirty="0" smtClean="0"/>
              <a:t>margin: 10px 5px 10px 7px;</a:t>
            </a:r>
          </a:p>
          <a:p>
            <a:pPr lvl="1"/>
            <a:r>
              <a:rPr lang="pt-BR" dirty="0"/>
              <a:t>margin: top right bottom left;</a:t>
            </a:r>
          </a:p>
          <a:p>
            <a:pPr lvl="1"/>
            <a:endParaRPr lang="pt-BR" dirty="0" smtClean="0"/>
          </a:p>
          <a:p>
            <a:pPr marL="411163" lvl="1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424332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CSS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0F105A-9143-419D-93AA-B68742253B50}" type="slidenum">
              <a:rPr lang="pt-BR" smtClean="0"/>
              <a:pPr>
                <a:defRPr/>
              </a:pPr>
              <a:t>19</a:t>
            </a:fld>
            <a:endParaRPr lang="pt-BR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609600" y="17986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92100" indent="-292100" algn="l" rtl="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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28600" algn="l" rtl="0" fontAlgn="base">
              <a:spcBef>
                <a:spcPts val="400"/>
              </a:spcBef>
              <a:spcAft>
                <a:spcPct val="0"/>
              </a:spcAft>
              <a:buClr>
                <a:schemeClr val="accent2"/>
              </a:buClr>
              <a:buSzPct val="9000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190500" algn="l" rtl="0" fontAlgn="base">
              <a:spcBef>
                <a:spcPts val="400"/>
              </a:spcBef>
              <a:spcAft>
                <a:spcPct val="0"/>
              </a:spcAft>
              <a:buClr>
                <a:srgbClr val="A8CDD7"/>
              </a:buClr>
              <a:buSzPct val="100000"/>
              <a:buFont typeface="Wingdings 2" pitchFamily="18" charset="2"/>
              <a:buChar char="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4888" indent="-182563" algn="l" rtl="0" fontAlgn="base">
              <a:spcBef>
                <a:spcPts val="400"/>
              </a:spcBef>
              <a:spcAft>
                <a:spcPct val="0"/>
              </a:spcAft>
              <a:buClr>
                <a:srgbClr val="A8CDD7"/>
              </a:buClr>
              <a:buSzPct val="100000"/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7450" indent="-182563" algn="l" rtl="0" fontAlgn="base">
              <a:spcBef>
                <a:spcPts val="400"/>
              </a:spcBef>
              <a:spcAft>
                <a:spcPct val="0"/>
              </a:spcAft>
              <a:buClr>
                <a:srgbClr val="A8CDD7"/>
              </a:buClr>
              <a:buSzPct val="100000"/>
              <a:buFont typeface="Wingdings 2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>
              <a:buFont typeface="Wingdings 2" pitchFamily="18" charset="2"/>
              <a:buNone/>
            </a:pPr>
            <a:endParaRPr lang="pt-BR" dirty="0" smtClean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46238"/>
            <a:ext cx="8229600" cy="4525962"/>
          </a:xfrm>
        </p:spPr>
        <p:txBody>
          <a:bodyPr/>
          <a:lstStyle/>
          <a:p>
            <a:r>
              <a:rPr lang="pt-BR" dirty="0" smtClean="0"/>
              <a:t> Ao iniciar o CSS:</a:t>
            </a:r>
          </a:p>
          <a:p>
            <a:pPr lvl="1"/>
            <a:r>
              <a:rPr lang="pt-BR" dirty="0" smtClean="0"/>
              <a:t>Zerar margin e padding do body</a:t>
            </a:r>
          </a:p>
          <a:p>
            <a:pPr lvl="1"/>
            <a:r>
              <a:rPr lang="pt-BR" dirty="0" smtClean="0"/>
              <a:t>Configurar a fonte padrão (família e cor)</a:t>
            </a:r>
          </a:p>
          <a:p>
            <a:pPr marL="411163" lvl="1" indent="0">
              <a:buNone/>
            </a:pPr>
            <a:endParaRPr lang="pt-BR" dirty="0" smtClean="0"/>
          </a:p>
          <a:p>
            <a:pPr marL="411163" lvl="1" indent="0">
              <a:buNone/>
            </a:pPr>
            <a:r>
              <a:rPr lang="pt-BR" sz="2200" dirty="0" smtClean="0">
                <a:solidFill>
                  <a:srgbClr val="FFFF00"/>
                </a:solidFill>
              </a:rPr>
              <a:t>body {</a:t>
            </a:r>
          </a:p>
          <a:p>
            <a:pPr marL="411163" lvl="1" indent="0">
              <a:buNone/>
            </a:pPr>
            <a:r>
              <a:rPr lang="pt-BR" sz="2200" dirty="0" smtClean="0">
                <a:solidFill>
                  <a:srgbClr val="FFFF00"/>
                </a:solidFill>
              </a:rPr>
              <a:t>	margin: 0px;</a:t>
            </a:r>
          </a:p>
          <a:p>
            <a:pPr marL="411163" lvl="1" indent="0">
              <a:buNone/>
            </a:pPr>
            <a:r>
              <a:rPr lang="pt-BR" sz="2200" dirty="0">
                <a:solidFill>
                  <a:srgbClr val="FFFF00"/>
                </a:solidFill>
              </a:rPr>
              <a:t>	</a:t>
            </a:r>
            <a:r>
              <a:rPr lang="pt-BR" sz="2200" dirty="0" smtClean="0">
                <a:solidFill>
                  <a:srgbClr val="FFFF00"/>
                </a:solidFill>
              </a:rPr>
              <a:t>padding: 0px;</a:t>
            </a:r>
          </a:p>
          <a:p>
            <a:pPr marL="411163" lvl="1" indent="0">
              <a:buNone/>
            </a:pPr>
            <a:r>
              <a:rPr lang="pt-BR" sz="2200" dirty="0" smtClean="0">
                <a:solidFill>
                  <a:srgbClr val="FFFF00"/>
                </a:solidFill>
              </a:rPr>
              <a:t>	font-family: arial, verdana;</a:t>
            </a:r>
          </a:p>
          <a:p>
            <a:pPr marL="411163" lvl="1" indent="0">
              <a:buNone/>
            </a:pPr>
            <a:r>
              <a:rPr lang="pt-BR" sz="2200" dirty="0">
                <a:solidFill>
                  <a:srgbClr val="FFFF00"/>
                </a:solidFill>
              </a:rPr>
              <a:t>	</a:t>
            </a:r>
            <a:r>
              <a:rPr lang="pt-BR" sz="2200" dirty="0" smtClean="0">
                <a:solidFill>
                  <a:srgbClr val="FFFF00"/>
                </a:solidFill>
              </a:rPr>
              <a:t>color: #555;</a:t>
            </a:r>
            <a:endParaRPr lang="pt-BR" sz="2200" dirty="0">
              <a:solidFill>
                <a:srgbClr val="FFFF00"/>
              </a:solidFill>
            </a:endParaRPr>
          </a:p>
          <a:p>
            <a:pPr marL="411163" lvl="1" indent="0">
              <a:buNone/>
            </a:pPr>
            <a:r>
              <a:rPr lang="pt-BR" sz="2200" dirty="0" smtClean="0">
                <a:solidFill>
                  <a:srgbClr val="FFFF00"/>
                </a:solidFill>
              </a:rPr>
              <a:t>}</a:t>
            </a:r>
          </a:p>
          <a:p>
            <a:pPr marL="0" indent="0">
              <a:buNone/>
            </a:pPr>
            <a:endParaRPr lang="pt-BR" dirty="0" smtClean="0"/>
          </a:p>
          <a:p>
            <a:pPr marL="411163" lvl="1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115993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 HTML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3318"/>
            <a:ext cx="8229600" cy="4525962"/>
          </a:xfrm>
        </p:spPr>
        <p:txBody>
          <a:bodyPr/>
          <a:lstStyle/>
          <a:p>
            <a:pPr marL="0" indent="0">
              <a:buNone/>
            </a:pPr>
            <a:r>
              <a:rPr lang="pt-BR" sz="2800" dirty="0" smtClean="0"/>
              <a:t>&lt;html&gt;</a:t>
            </a:r>
          </a:p>
          <a:p>
            <a:pPr marL="0" indent="0">
              <a:buNone/>
            </a:pPr>
            <a:r>
              <a:rPr lang="pt-BR" sz="2800" dirty="0" smtClean="0"/>
              <a:t>&lt;head&gt;</a:t>
            </a:r>
          </a:p>
          <a:p>
            <a:pPr marL="0" indent="0">
              <a:buNone/>
            </a:pPr>
            <a:r>
              <a:rPr lang="pt-BR" sz="2800" dirty="0" smtClean="0"/>
              <a:t>      &lt;title&gt;</a:t>
            </a:r>
            <a:r>
              <a:rPr lang="pt-BR" sz="2800" dirty="0" smtClean="0">
                <a:solidFill>
                  <a:srgbClr val="FFFF00"/>
                </a:solidFill>
              </a:rPr>
              <a:t>Título da página</a:t>
            </a:r>
            <a:r>
              <a:rPr lang="pt-BR" sz="2800" dirty="0" smtClean="0"/>
              <a:t>&lt;/title&gt;</a:t>
            </a:r>
            <a:endParaRPr lang="pt-BR" sz="2800" dirty="0"/>
          </a:p>
          <a:p>
            <a:pPr marL="0" indent="0">
              <a:buNone/>
            </a:pPr>
            <a:r>
              <a:rPr lang="pt-BR" sz="2800" dirty="0" smtClean="0"/>
              <a:t>&lt;/head&gt;</a:t>
            </a:r>
            <a:endParaRPr lang="pt-BR" sz="2800" dirty="0"/>
          </a:p>
          <a:p>
            <a:pPr marL="0" indent="0">
              <a:buNone/>
            </a:pPr>
            <a:r>
              <a:rPr lang="pt-BR" sz="2800" dirty="0" smtClean="0"/>
              <a:t>&lt;body&gt;</a:t>
            </a:r>
          </a:p>
          <a:p>
            <a:pPr marL="0" indent="0">
              <a:buNone/>
            </a:pPr>
            <a:r>
              <a:rPr lang="pt-BR" sz="2800" dirty="0"/>
              <a:t>	</a:t>
            </a:r>
            <a:r>
              <a:rPr lang="pt-BR" sz="2800" dirty="0" smtClean="0"/>
              <a:t>&lt;ul&gt;</a:t>
            </a:r>
          </a:p>
          <a:p>
            <a:pPr marL="0" indent="0">
              <a:buNone/>
            </a:pPr>
            <a:r>
              <a:rPr lang="pt-BR" sz="2800" dirty="0"/>
              <a:t>		&lt;li&gt;</a:t>
            </a:r>
            <a:r>
              <a:rPr lang="pt-BR" sz="2800" dirty="0">
                <a:solidFill>
                  <a:srgbClr val="FFFF00"/>
                </a:solidFill>
              </a:rPr>
              <a:t>Lista – elemento 1</a:t>
            </a:r>
            <a:r>
              <a:rPr lang="pt-BR" sz="2800" dirty="0"/>
              <a:t>&lt;/li</a:t>
            </a:r>
            <a:r>
              <a:rPr lang="pt-BR" sz="2800" dirty="0" smtClean="0"/>
              <a:t>&gt;</a:t>
            </a:r>
          </a:p>
          <a:p>
            <a:pPr marL="0" indent="0">
              <a:buNone/>
            </a:pPr>
            <a:r>
              <a:rPr lang="pt-BR" sz="2800" dirty="0"/>
              <a:t>		&lt;li&gt;</a:t>
            </a:r>
            <a:r>
              <a:rPr lang="pt-BR" sz="2800" dirty="0">
                <a:solidFill>
                  <a:srgbClr val="FFFF00"/>
                </a:solidFill>
              </a:rPr>
              <a:t>Lista – elemento 2</a:t>
            </a:r>
            <a:r>
              <a:rPr lang="pt-BR" sz="2800" dirty="0"/>
              <a:t>&lt;/li&gt;</a:t>
            </a:r>
          </a:p>
          <a:p>
            <a:pPr marL="0" indent="0">
              <a:buNone/>
            </a:pPr>
            <a:r>
              <a:rPr lang="pt-BR" sz="2800" dirty="0"/>
              <a:t>		&lt;li&gt;</a:t>
            </a:r>
            <a:r>
              <a:rPr lang="pt-BR" sz="2800" dirty="0">
                <a:solidFill>
                  <a:srgbClr val="FFFF00"/>
                </a:solidFill>
              </a:rPr>
              <a:t>Lista – elemento </a:t>
            </a:r>
            <a:r>
              <a:rPr lang="pt-BR" sz="2800" dirty="0" smtClean="0">
                <a:solidFill>
                  <a:srgbClr val="FFFF00"/>
                </a:solidFill>
              </a:rPr>
              <a:t>3</a:t>
            </a:r>
            <a:r>
              <a:rPr lang="pt-BR" sz="2800" dirty="0" smtClean="0"/>
              <a:t>&lt;/</a:t>
            </a:r>
            <a:r>
              <a:rPr lang="pt-BR" sz="2800" dirty="0"/>
              <a:t>li&gt;</a:t>
            </a:r>
          </a:p>
          <a:p>
            <a:pPr marL="0" indent="0">
              <a:buNone/>
            </a:pPr>
            <a:r>
              <a:rPr lang="pt-BR" sz="2800" dirty="0" smtClean="0"/>
              <a:t>	&lt;/ul&gt;</a:t>
            </a:r>
          </a:p>
          <a:p>
            <a:pPr marL="0" indent="0">
              <a:buNone/>
            </a:pPr>
            <a:r>
              <a:rPr lang="pt-BR" sz="2800" dirty="0" smtClean="0"/>
              <a:t>&lt;/body&gt;</a:t>
            </a:r>
            <a:endParaRPr lang="pt-BR" sz="2800" dirty="0"/>
          </a:p>
          <a:p>
            <a:pPr marL="0" indent="0">
              <a:buNone/>
            </a:pPr>
            <a:r>
              <a:rPr lang="pt-BR" sz="2800" dirty="0" smtClean="0"/>
              <a:t>&lt;/html&gt;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0F105A-9143-419D-93AA-B68742253B50}" type="slidenum">
              <a:rPr lang="pt-BR" smtClean="0"/>
              <a:pPr>
                <a:defRPr/>
              </a:pPr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0724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CSS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0F105A-9143-419D-93AA-B68742253B50}" type="slidenum">
              <a:rPr lang="pt-BR" smtClean="0"/>
              <a:pPr>
                <a:defRPr/>
              </a:pPr>
              <a:t>20</a:t>
            </a:fld>
            <a:endParaRPr lang="pt-BR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609600" y="17986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92100" indent="-292100" algn="l" rtl="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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28600" algn="l" rtl="0" fontAlgn="base">
              <a:spcBef>
                <a:spcPts val="400"/>
              </a:spcBef>
              <a:spcAft>
                <a:spcPct val="0"/>
              </a:spcAft>
              <a:buClr>
                <a:schemeClr val="accent2"/>
              </a:buClr>
              <a:buSzPct val="9000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190500" algn="l" rtl="0" fontAlgn="base">
              <a:spcBef>
                <a:spcPts val="400"/>
              </a:spcBef>
              <a:spcAft>
                <a:spcPct val="0"/>
              </a:spcAft>
              <a:buClr>
                <a:srgbClr val="A8CDD7"/>
              </a:buClr>
              <a:buSzPct val="100000"/>
              <a:buFont typeface="Wingdings 2" pitchFamily="18" charset="2"/>
              <a:buChar char="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4888" indent="-182563" algn="l" rtl="0" fontAlgn="base">
              <a:spcBef>
                <a:spcPts val="400"/>
              </a:spcBef>
              <a:spcAft>
                <a:spcPct val="0"/>
              </a:spcAft>
              <a:buClr>
                <a:srgbClr val="A8CDD7"/>
              </a:buClr>
              <a:buSzPct val="100000"/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7450" indent="-182563" algn="l" rtl="0" fontAlgn="base">
              <a:spcBef>
                <a:spcPts val="400"/>
              </a:spcBef>
              <a:spcAft>
                <a:spcPct val="0"/>
              </a:spcAft>
              <a:buClr>
                <a:srgbClr val="A8CDD7"/>
              </a:buClr>
              <a:buSzPct val="100000"/>
              <a:buFont typeface="Wingdings 2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>
              <a:buFont typeface="Wingdings 2" pitchFamily="18" charset="2"/>
              <a:buNone/>
            </a:pPr>
            <a:endParaRPr lang="pt-BR" dirty="0" smtClean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46238"/>
            <a:ext cx="8229600" cy="4525962"/>
          </a:xfrm>
        </p:spPr>
        <p:txBody>
          <a:bodyPr/>
          <a:lstStyle/>
          <a:p>
            <a:r>
              <a:rPr lang="pt-BR" dirty="0" smtClean="0"/>
              <a:t> </a:t>
            </a:r>
            <a:r>
              <a:rPr lang="pt-BR" sz="2800" dirty="0" smtClean="0"/>
              <a:t>Como </a:t>
            </a:r>
            <a:r>
              <a:rPr lang="pt-BR" sz="2800" dirty="0" smtClean="0"/>
              <a:t>posicionar os blocos?</a:t>
            </a:r>
          </a:p>
          <a:p>
            <a:pPr lvl="1"/>
            <a:r>
              <a:rPr lang="pt-BR" sz="2200" dirty="0" smtClean="0"/>
              <a:t>Comando </a:t>
            </a:r>
            <a:r>
              <a:rPr lang="pt-BR" sz="2200" dirty="0" smtClean="0">
                <a:solidFill>
                  <a:srgbClr val="FFFF00"/>
                </a:solidFill>
              </a:rPr>
              <a:t>POSITION</a:t>
            </a:r>
            <a:r>
              <a:rPr lang="pt-BR" sz="2200" dirty="0" smtClean="0"/>
              <a:t> (relative, absolute, fixed)</a:t>
            </a:r>
          </a:p>
          <a:p>
            <a:pPr lvl="1"/>
            <a:r>
              <a:rPr lang="pt-BR" sz="2200" dirty="0"/>
              <a:t>Comando </a:t>
            </a:r>
            <a:r>
              <a:rPr lang="pt-BR" sz="2200" dirty="0" smtClean="0">
                <a:solidFill>
                  <a:srgbClr val="FFFF00"/>
                </a:solidFill>
              </a:rPr>
              <a:t>FLOAT</a:t>
            </a:r>
            <a:r>
              <a:rPr lang="pt-BR" sz="2200" dirty="0" smtClean="0"/>
              <a:t> (left, right)</a:t>
            </a:r>
          </a:p>
          <a:p>
            <a:pPr lvl="1"/>
            <a:r>
              <a:rPr lang="pt-BR" sz="2200" dirty="0"/>
              <a:t>Comando </a:t>
            </a:r>
            <a:r>
              <a:rPr lang="pt-BR" sz="2200" dirty="0" smtClean="0">
                <a:solidFill>
                  <a:srgbClr val="FFFF00"/>
                </a:solidFill>
              </a:rPr>
              <a:t>MARGIN</a:t>
            </a:r>
          </a:p>
          <a:p>
            <a:pPr marL="0" indent="0">
              <a:buNone/>
            </a:pPr>
            <a:endParaRPr lang="pt-BR" dirty="0" smtClean="0"/>
          </a:p>
          <a:p>
            <a:pPr marL="411163" lvl="1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534210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Site com 2 colunas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0F105A-9143-419D-93AA-B68742253B50}" type="slidenum">
              <a:rPr lang="pt-BR" smtClean="0"/>
              <a:pPr>
                <a:defRPr/>
              </a:pPr>
              <a:t>21</a:t>
            </a:fld>
            <a:endParaRPr lang="pt-BR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609600" y="17986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92100" indent="-292100" algn="l" rtl="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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28600" algn="l" rtl="0" fontAlgn="base">
              <a:spcBef>
                <a:spcPts val="400"/>
              </a:spcBef>
              <a:spcAft>
                <a:spcPct val="0"/>
              </a:spcAft>
              <a:buClr>
                <a:schemeClr val="accent2"/>
              </a:buClr>
              <a:buSzPct val="9000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190500" algn="l" rtl="0" fontAlgn="base">
              <a:spcBef>
                <a:spcPts val="400"/>
              </a:spcBef>
              <a:spcAft>
                <a:spcPct val="0"/>
              </a:spcAft>
              <a:buClr>
                <a:srgbClr val="A8CDD7"/>
              </a:buClr>
              <a:buSzPct val="100000"/>
              <a:buFont typeface="Wingdings 2" pitchFamily="18" charset="2"/>
              <a:buChar char="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4888" indent="-182563" algn="l" rtl="0" fontAlgn="base">
              <a:spcBef>
                <a:spcPts val="400"/>
              </a:spcBef>
              <a:spcAft>
                <a:spcPct val="0"/>
              </a:spcAft>
              <a:buClr>
                <a:srgbClr val="A8CDD7"/>
              </a:buClr>
              <a:buSzPct val="100000"/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7450" indent="-182563" algn="l" rtl="0" fontAlgn="base">
              <a:spcBef>
                <a:spcPts val="400"/>
              </a:spcBef>
              <a:spcAft>
                <a:spcPct val="0"/>
              </a:spcAft>
              <a:buClr>
                <a:srgbClr val="A8CDD7"/>
              </a:buClr>
              <a:buSzPct val="100000"/>
              <a:buFont typeface="Wingdings 2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>
              <a:buFont typeface="Wingdings 2" pitchFamily="18" charset="2"/>
              <a:buNone/>
            </a:pPr>
            <a:endParaRPr lang="pt-BR" dirty="0" smtClean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46238"/>
            <a:ext cx="8229600" cy="4525962"/>
          </a:xfrm>
        </p:spPr>
        <p:txBody>
          <a:bodyPr/>
          <a:lstStyle/>
          <a:p>
            <a:pPr marL="0" indent="0">
              <a:buNone/>
            </a:pPr>
            <a:endParaRPr lang="pt-BR" sz="2200" dirty="0" smtClean="0"/>
          </a:p>
          <a:p>
            <a:endParaRPr lang="pt-BR" sz="2200" dirty="0" smtClean="0"/>
          </a:p>
          <a:p>
            <a:pPr marL="0" indent="0">
              <a:buNone/>
            </a:pPr>
            <a:endParaRPr lang="pt-BR" dirty="0" smtClean="0"/>
          </a:p>
          <a:p>
            <a:pPr marL="411163" lvl="1" indent="0">
              <a:buNone/>
            </a:pPr>
            <a:endParaRPr lang="pt-BR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484784"/>
            <a:ext cx="6336704" cy="5069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382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Site com 3 colunas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0F105A-9143-419D-93AA-B68742253B50}" type="slidenum">
              <a:rPr lang="pt-BR" smtClean="0"/>
              <a:pPr>
                <a:defRPr/>
              </a:pPr>
              <a:t>22</a:t>
            </a:fld>
            <a:endParaRPr lang="pt-BR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609600" y="17986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92100" indent="-292100" algn="l" rtl="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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28600" algn="l" rtl="0" fontAlgn="base">
              <a:spcBef>
                <a:spcPts val="400"/>
              </a:spcBef>
              <a:spcAft>
                <a:spcPct val="0"/>
              </a:spcAft>
              <a:buClr>
                <a:schemeClr val="accent2"/>
              </a:buClr>
              <a:buSzPct val="9000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190500" algn="l" rtl="0" fontAlgn="base">
              <a:spcBef>
                <a:spcPts val="400"/>
              </a:spcBef>
              <a:spcAft>
                <a:spcPct val="0"/>
              </a:spcAft>
              <a:buClr>
                <a:srgbClr val="A8CDD7"/>
              </a:buClr>
              <a:buSzPct val="100000"/>
              <a:buFont typeface="Wingdings 2" pitchFamily="18" charset="2"/>
              <a:buChar char="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4888" indent="-182563" algn="l" rtl="0" fontAlgn="base">
              <a:spcBef>
                <a:spcPts val="400"/>
              </a:spcBef>
              <a:spcAft>
                <a:spcPct val="0"/>
              </a:spcAft>
              <a:buClr>
                <a:srgbClr val="A8CDD7"/>
              </a:buClr>
              <a:buSzPct val="100000"/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7450" indent="-182563" algn="l" rtl="0" fontAlgn="base">
              <a:spcBef>
                <a:spcPts val="400"/>
              </a:spcBef>
              <a:spcAft>
                <a:spcPct val="0"/>
              </a:spcAft>
              <a:buClr>
                <a:srgbClr val="A8CDD7"/>
              </a:buClr>
              <a:buSzPct val="100000"/>
              <a:buFont typeface="Wingdings 2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>
              <a:buFont typeface="Wingdings 2" pitchFamily="18" charset="2"/>
              <a:buNone/>
            </a:pPr>
            <a:endParaRPr lang="pt-BR" dirty="0" smtClean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46238"/>
            <a:ext cx="8229600" cy="4525962"/>
          </a:xfrm>
        </p:spPr>
        <p:txBody>
          <a:bodyPr/>
          <a:lstStyle/>
          <a:p>
            <a:pPr marL="0" indent="0">
              <a:buNone/>
            </a:pPr>
            <a:endParaRPr lang="pt-BR" sz="2200" dirty="0" smtClean="0"/>
          </a:p>
          <a:p>
            <a:endParaRPr lang="pt-BR" sz="2200" dirty="0" smtClean="0"/>
          </a:p>
          <a:p>
            <a:pPr marL="0" indent="0">
              <a:buNone/>
            </a:pPr>
            <a:endParaRPr lang="pt-BR" dirty="0" smtClean="0"/>
          </a:p>
          <a:p>
            <a:pPr marL="411163" lvl="1" indent="0">
              <a:buNone/>
            </a:pPr>
            <a:endParaRPr lang="pt-BR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902" y="1569432"/>
            <a:ext cx="6230466" cy="4984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984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Árvore HTML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0F105A-9143-419D-93AA-B68742253B50}" type="slidenum">
              <a:rPr lang="pt-BR" smtClean="0"/>
              <a:pPr>
                <a:defRPr/>
              </a:pPr>
              <a:t>3</a:t>
            </a:fld>
            <a:endParaRPr lang="pt-BR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609600" y="17986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92100" indent="-292100" algn="l" rtl="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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28600" algn="l" rtl="0" fontAlgn="base">
              <a:spcBef>
                <a:spcPts val="400"/>
              </a:spcBef>
              <a:spcAft>
                <a:spcPct val="0"/>
              </a:spcAft>
              <a:buClr>
                <a:schemeClr val="accent2"/>
              </a:buClr>
              <a:buSzPct val="9000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190500" algn="l" rtl="0" fontAlgn="base">
              <a:spcBef>
                <a:spcPts val="400"/>
              </a:spcBef>
              <a:spcAft>
                <a:spcPct val="0"/>
              </a:spcAft>
              <a:buClr>
                <a:srgbClr val="A8CDD7"/>
              </a:buClr>
              <a:buSzPct val="100000"/>
              <a:buFont typeface="Wingdings 2" pitchFamily="18" charset="2"/>
              <a:buChar char="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4888" indent="-182563" algn="l" rtl="0" fontAlgn="base">
              <a:spcBef>
                <a:spcPts val="400"/>
              </a:spcBef>
              <a:spcAft>
                <a:spcPct val="0"/>
              </a:spcAft>
              <a:buClr>
                <a:srgbClr val="A8CDD7"/>
              </a:buClr>
              <a:buSzPct val="100000"/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7450" indent="-182563" algn="l" rtl="0" fontAlgn="base">
              <a:spcBef>
                <a:spcPts val="400"/>
              </a:spcBef>
              <a:spcAft>
                <a:spcPct val="0"/>
              </a:spcAft>
              <a:buClr>
                <a:srgbClr val="A8CDD7"/>
              </a:buClr>
              <a:buSzPct val="100000"/>
              <a:buFont typeface="Wingdings 2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>
              <a:buFont typeface="Wingdings 2" pitchFamily="18" charset="2"/>
              <a:buNone/>
            </a:pPr>
            <a:endParaRPr lang="pt-BR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068547"/>
            <a:ext cx="7056784" cy="35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502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 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0F105A-9143-419D-93AA-B68742253B50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609600" y="17986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92100" indent="-292100" algn="l" rtl="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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28600" algn="l" rtl="0" fontAlgn="base">
              <a:spcBef>
                <a:spcPts val="400"/>
              </a:spcBef>
              <a:spcAft>
                <a:spcPct val="0"/>
              </a:spcAft>
              <a:buClr>
                <a:schemeClr val="accent2"/>
              </a:buClr>
              <a:buSzPct val="9000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190500" algn="l" rtl="0" fontAlgn="base">
              <a:spcBef>
                <a:spcPts val="400"/>
              </a:spcBef>
              <a:spcAft>
                <a:spcPct val="0"/>
              </a:spcAft>
              <a:buClr>
                <a:srgbClr val="A8CDD7"/>
              </a:buClr>
              <a:buSzPct val="100000"/>
              <a:buFont typeface="Wingdings 2" pitchFamily="18" charset="2"/>
              <a:buChar char="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4888" indent="-182563" algn="l" rtl="0" fontAlgn="base">
              <a:spcBef>
                <a:spcPts val="400"/>
              </a:spcBef>
              <a:spcAft>
                <a:spcPct val="0"/>
              </a:spcAft>
              <a:buClr>
                <a:srgbClr val="A8CDD7"/>
              </a:buClr>
              <a:buSzPct val="100000"/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7450" indent="-182563" algn="l" rtl="0" fontAlgn="base">
              <a:spcBef>
                <a:spcPts val="400"/>
              </a:spcBef>
              <a:spcAft>
                <a:spcPct val="0"/>
              </a:spcAft>
              <a:buClr>
                <a:srgbClr val="A8CDD7"/>
              </a:buClr>
              <a:buSzPct val="100000"/>
              <a:buFont typeface="Wingdings 2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pt-BR" dirty="0" smtClean="0"/>
              <a:t> HTML </a:t>
            </a:r>
            <a:r>
              <a:rPr lang="pt-BR" dirty="0"/>
              <a:t>é </a:t>
            </a:r>
            <a:r>
              <a:rPr lang="pt-BR" dirty="0">
                <a:solidFill>
                  <a:srgbClr val="FFFF00"/>
                </a:solidFill>
              </a:rPr>
              <a:t>pai</a:t>
            </a:r>
            <a:r>
              <a:rPr lang="pt-BR" dirty="0"/>
              <a:t> de HEAD e BODY</a:t>
            </a:r>
          </a:p>
          <a:p>
            <a:r>
              <a:rPr lang="pt-BR" dirty="0" smtClean="0"/>
              <a:t> UL </a:t>
            </a:r>
            <a:r>
              <a:rPr lang="pt-BR" dirty="0"/>
              <a:t>é </a:t>
            </a:r>
            <a:r>
              <a:rPr lang="pt-BR" dirty="0">
                <a:solidFill>
                  <a:srgbClr val="FFFF00"/>
                </a:solidFill>
              </a:rPr>
              <a:t>pai</a:t>
            </a:r>
            <a:r>
              <a:rPr lang="pt-BR" dirty="0"/>
              <a:t> </a:t>
            </a:r>
            <a:r>
              <a:rPr lang="pt-BR" dirty="0" smtClean="0"/>
              <a:t>dos </a:t>
            </a:r>
            <a:r>
              <a:rPr lang="pt-BR" dirty="0"/>
              <a:t>três LI</a:t>
            </a:r>
          </a:p>
          <a:p>
            <a:r>
              <a:rPr lang="pt-BR" dirty="0" smtClean="0"/>
              <a:t> TITLE </a:t>
            </a:r>
            <a:r>
              <a:rPr lang="pt-BR" dirty="0"/>
              <a:t>é </a:t>
            </a:r>
            <a:r>
              <a:rPr lang="pt-BR" dirty="0">
                <a:solidFill>
                  <a:srgbClr val="FFFF00"/>
                </a:solidFill>
              </a:rPr>
              <a:t>filho</a:t>
            </a:r>
            <a:r>
              <a:rPr lang="pt-BR" dirty="0"/>
              <a:t> de HEAD</a:t>
            </a:r>
          </a:p>
          <a:p>
            <a:r>
              <a:rPr lang="pt-BR" dirty="0" smtClean="0"/>
              <a:t> Os </a:t>
            </a:r>
            <a:r>
              <a:rPr lang="pt-BR" dirty="0"/>
              <a:t>três </a:t>
            </a:r>
            <a:r>
              <a:rPr lang="pt-BR" dirty="0" smtClean="0"/>
              <a:t>LI </a:t>
            </a:r>
            <a:r>
              <a:rPr lang="pt-BR" dirty="0"/>
              <a:t>são </a:t>
            </a:r>
            <a:r>
              <a:rPr lang="pt-BR" dirty="0">
                <a:solidFill>
                  <a:srgbClr val="FFFF00"/>
                </a:solidFill>
              </a:rPr>
              <a:t>irmãos</a:t>
            </a:r>
          </a:p>
          <a:p>
            <a:r>
              <a:rPr lang="pt-BR" dirty="0" smtClean="0"/>
              <a:t> UL</a:t>
            </a:r>
            <a:r>
              <a:rPr lang="pt-BR" dirty="0"/>
              <a:t>, BODY e HTML são </a:t>
            </a:r>
            <a:r>
              <a:rPr lang="pt-BR" dirty="0">
                <a:solidFill>
                  <a:srgbClr val="FFFF00"/>
                </a:solidFill>
              </a:rPr>
              <a:t>ancestrais</a:t>
            </a:r>
            <a:r>
              <a:rPr lang="pt-BR" dirty="0"/>
              <a:t> de LI</a:t>
            </a:r>
          </a:p>
          <a:p>
            <a:r>
              <a:rPr lang="pt-BR" dirty="0" smtClean="0"/>
              <a:t> TITLE </a:t>
            </a:r>
            <a:r>
              <a:rPr lang="pt-BR" dirty="0"/>
              <a:t>e UL são </a:t>
            </a:r>
            <a:r>
              <a:rPr lang="pt-BR" dirty="0">
                <a:solidFill>
                  <a:srgbClr val="FFFF00"/>
                </a:solidFill>
              </a:rPr>
              <a:t>descendentes</a:t>
            </a:r>
            <a:r>
              <a:rPr lang="pt-BR" dirty="0"/>
              <a:t> de </a:t>
            </a:r>
            <a:r>
              <a:rPr lang="pt-BR" dirty="0" smtClean="0"/>
              <a:t>HTML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sz="2400" dirty="0">
                <a:solidFill>
                  <a:srgbClr val="FFFF00"/>
                </a:solidFill>
              </a:rPr>
              <a:t>http://www.maujor.com/tutorial/heranca-css.php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46211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CSS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 Como funciona o CSS ?</a:t>
            </a:r>
          </a:p>
          <a:p>
            <a:endParaRPr lang="pt-BR" i="1" dirty="0"/>
          </a:p>
          <a:p>
            <a:r>
              <a:rPr lang="pt-BR" i="1" dirty="0" smtClean="0"/>
              <a:t> </a:t>
            </a:r>
            <a:r>
              <a:rPr lang="pt-BR" dirty="0" smtClean="0"/>
              <a:t>Quando usar CSS ?</a:t>
            </a:r>
          </a:p>
          <a:p>
            <a:pPr marL="0" indent="0">
              <a:buNone/>
            </a:pPr>
            <a:endParaRPr lang="pt-BR" dirty="0" smtClean="0"/>
          </a:p>
          <a:p>
            <a:r>
              <a:rPr lang="pt-BR" i="1" dirty="0"/>
              <a:t> </a:t>
            </a:r>
            <a:r>
              <a:rPr lang="pt-BR" dirty="0" smtClean="0"/>
              <a:t>Formatar textos (fonte, cor, tamanho, estilo e alinhamento)</a:t>
            </a:r>
          </a:p>
          <a:p>
            <a:r>
              <a:rPr lang="pt-BR" dirty="0"/>
              <a:t> </a:t>
            </a:r>
            <a:r>
              <a:rPr lang="pt-BR" dirty="0" smtClean="0"/>
              <a:t>Background</a:t>
            </a:r>
          </a:p>
          <a:p>
            <a:r>
              <a:rPr lang="pt-BR" dirty="0"/>
              <a:t> </a:t>
            </a:r>
            <a:r>
              <a:rPr lang="pt-BR" dirty="0" smtClean="0"/>
              <a:t>Posicionamento de elementos no site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0F105A-9143-419D-93AA-B68742253B50}" type="slidenum">
              <a:rPr lang="pt-BR" smtClean="0"/>
              <a:pPr>
                <a:defRPr/>
              </a:pPr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935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CSS ou HTML ?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 Inserir um parágrafo no site</a:t>
            </a:r>
          </a:p>
          <a:p>
            <a:r>
              <a:rPr lang="pt-BR" dirty="0"/>
              <a:t> </a:t>
            </a:r>
            <a:r>
              <a:rPr lang="pt-BR" dirty="0" smtClean="0"/>
              <a:t>Colorir o título de vermelho</a:t>
            </a:r>
          </a:p>
          <a:p>
            <a:r>
              <a:rPr lang="pt-BR" dirty="0"/>
              <a:t> </a:t>
            </a:r>
            <a:r>
              <a:rPr lang="pt-BR" dirty="0" smtClean="0"/>
              <a:t>Alinhar um texto na direita</a:t>
            </a:r>
          </a:p>
          <a:p>
            <a:r>
              <a:rPr lang="pt-BR" dirty="0"/>
              <a:t> </a:t>
            </a:r>
            <a:r>
              <a:rPr lang="pt-BR" dirty="0" smtClean="0"/>
              <a:t>Inserir um link no site</a:t>
            </a:r>
          </a:p>
          <a:p>
            <a:r>
              <a:rPr lang="pt-BR" dirty="0"/>
              <a:t> </a:t>
            </a:r>
            <a:r>
              <a:rPr lang="pt-BR" dirty="0" smtClean="0"/>
              <a:t>Inserir uma imagem no site</a:t>
            </a:r>
          </a:p>
          <a:p>
            <a:r>
              <a:rPr lang="pt-BR" dirty="0" smtClean="0"/>
              <a:t> Formatar um texto com negrito e itálico</a:t>
            </a:r>
          </a:p>
          <a:p>
            <a:r>
              <a:rPr lang="pt-BR" dirty="0"/>
              <a:t> </a:t>
            </a:r>
            <a:r>
              <a:rPr lang="pt-BR" dirty="0" smtClean="0"/>
              <a:t>Centralizar o site na tela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0F105A-9143-419D-93AA-B68742253B50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8833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CSS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0F105A-9143-419D-93AA-B68742253B50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609600" y="17986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92100" indent="-292100" algn="l" rtl="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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28600" algn="l" rtl="0" fontAlgn="base">
              <a:spcBef>
                <a:spcPts val="400"/>
              </a:spcBef>
              <a:spcAft>
                <a:spcPct val="0"/>
              </a:spcAft>
              <a:buClr>
                <a:schemeClr val="accent2"/>
              </a:buClr>
              <a:buSzPct val="9000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190500" algn="l" rtl="0" fontAlgn="base">
              <a:spcBef>
                <a:spcPts val="400"/>
              </a:spcBef>
              <a:spcAft>
                <a:spcPct val="0"/>
              </a:spcAft>
              <a:buClr>
                <a:srgbClr val="A8CDD7"/>
              </a:buClr>
              <a:buSzPct val="100000"/>
              <a:buFont typeface="Wingdings 2" pitchFamily="18" charset="2"/>
              <a:buChar char="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4888" indent="-182563" algn="l" rtl="0" fontAlgn="base">
              <a:spcBef>
                <a:spcPts val="400"/>
              </a:spcBef>
              <a:spcAft>
                <a:spcPct val="0"/>
              </a:spcAft>
              <a:buClr>
                <a:srgbClr val="A8CDD7"/>
              </a:buClr>
              <a:buSzPct val="100000"/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7450" indent="-182563" algn="l" rtl="0" fontAlgn="base">
              <a:spcBef>
                <a:spcPts val="400"/>
              </a:spcBef>
              <a:spcAft>
                <a:spcPct val="0"/>
              </a:spcAft>
              <a:buClr>
                <a:srgbClr val="A8CDD7"/>
              </a:buClr>
              <a:buSzPct val="100000"/>
              <a:buFont typeface="Wingdings 2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>
              <a:buFont typeface="Wingdings 2" pitchFamily="18" charset="2"/>
              <a:buNone/>
            </a:pPr>
            <a:endParaRPr lang="pt-BR" dirty="0" smtClean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46238"/>
            <a:ext cx="8229600" cy="4525962"/>
          </a:xfrm>
        </p:spPr>
        <p:txBody>
          <a:bodyPr/>
          <a:lstStyle/>
          <a:p>
            <a:r>
              <a:rPr lang="pt-BR" dirty="0" smtClean="0"/>
              <a:t> Sintaxe CSS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 smtClean="0">
                <a:solidFill>
                  <a:srgbClr val="FFFF00"/>
                </a:solidFill>
              </a:rPr>
              <a:t>&lt;elemento&gt; {</a:t>
            </a:r>
          </a:p>
          <a:p>
            <a:pPr marL="0" indent="0">
              <a:buNone/>
            </a:pPr>
            <a:r>
              <a:rPr lang="pt-BR" dirty="0" smtClean="0">
                <a:solidFill>
                  <a:srgbClr val="FFFF00"/>
                </a:solidFill>
              </a:rPr>
              <a:t>	comando: valor;</a:t>
            </a:r>
          </a:p>
          <a:p>
            <a:pPr marL="0" indent="0">
              <a:buNone/>
            </a:pPr>
            <a:r>
              <a:rPr lang="pt-BR" dirty="0">
                <a:solidFill>
                  <a:srgbClr val="FFFF00"/>
                </a:solidFill>
              </a:rPr>
              <a:t>	</a:t>
            </a:r>
            <a:r>
              <a:rPr lang="pt-BR" dirty="0" smtClean="0">
                <a:solidFill>
                  <a:srgbClr val="FFFF00"/>
                </a:solidFill>
              </a:rPr>
              <a:t>comando: valor;</a:t>
            </a:r>
          </a:p>
          <a:p>
            <a:pPr marL="0" indent="0">
              <a:buNone/>
            </a:pPr>
            <a:r>
              <a:rPr lang="pt-BR" dirty="0" smtClean="0">
                <a:solidFill>
                  <a:srgbClr val="FFFF00"/>
                </a:solidFill>
              </a:rPr>
              <a:t>}</a:t>
            </a:r>
          </a:p>
          <a:p>
            <a:pPr marL="0" indent="0">
              <a:buNone/>
            </a:pPr>
            <a:endParaRPr lang="pt-BR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pt-BR" dirty="0" smtClean="0"/>
              <a:t>Elemento = Tags HTML</a:t>
            </a:r>
          </a:p>
          <a:p>
            <a:pPr marL="0" indent="0">
              <a:buNone/>
            </a:pPr>
            <a:r>
              <a:rPr lang="pt-BR" sz="2800" i="1" dirty="0" smtClean="0"/>
              <a:t>Elemento também é chamado de seletor</a:t>
            </a:r>
          </a:p>
        </p:txBody>
      </p:sp>
    </p:spTree>
    <p:extLst>
      <p:ext uri="{BB962C8B-B14F-4D97-AF65-F5344CB8AC3E}">
        <p14:creationId xmlns:p14="http://schemas.microsoft.com/office/powerpoint/2010/main" val="166854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CSS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0F105A-9143-419D-93AA-B68742253B50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609600" y="17986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92100" indent="-292100" algn="l" rtl="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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28600" algn="l" rtl="0" fontAlgn="base">
              <a:spcBef>
                <a:spcPts val="400"/>
              </a:spcBef>
              <a:spcAft>
                <a:spcPct val="0"/>
              </a:spcAft>
              <a:buClr>
                <a:schemeClr val="accent2"/>
              </a:buClr>
              <a:buSzPct val="9000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190500" algn="l" rtl="0" fontAlgn="base">
              <a:spcBef>
                <a:spcPts val="400"/>
              </a:spcBef>
              <a:spcAft>
                <a:spcPct val="0"/>
              </a:spcAft>
              <a:buClr>
                <a:srgbClr val="A8CDD7"/>
              </a:buClr>
              <a:buSzPct val="100000"/>
              <a:buFont typeface="Wingdings 2" pitchFamily="18" charset="2"/>
              <a:buChar char="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4888" indent="-182563" algn="l" rtl="0" fontAlgn="base">
              <a:spcBef>
                <a:spcPts val="400"/>
              </a:spcBef>
              <a:spcAft>
                <a:spcPct val="0"/>
              </a:spcAft>
              <a:buClr>
                <a:srgbClr val="A8CDD7"/>
              </a:buClr>
              <a:buSzPct val="100000"/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7450" indent="-182563" algn="l" rtl="0" fontAlgn="base">
              <a:spcBef>
                <a:spcPts val="400"/>
              </a:spcBef>
              <a:spcAft>
                <a:spcPct val="0"/>
              </a:spcAft>
              <a:buClr>
                <a:srgbClr val="A8CDD7"/>
              </a:buClr>
              <a:buSzPct val="100000"/>
              <a:buFont typeface="Wingdings 2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>
              <a:buFont typeface="Wingdings 2" pitchFamily="18" charset="2"/>
              <a:buNone/>
            </a:pPr>
            <a:endParaRPr lang="pt-BR" dirty="0" smtClean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46238"/>
            <a:ext cx="8229600" cy="4525962"/>
          </a:xfrm>
        </p:spPr>
        <p:txBody>
          <a:bodyPr/>
          <a:lstStyle/>
          <a:p>
            <a:r>
              <a:rPr lang="pt-BR" dirty="0" smtClean="0"/>
              <a:t> Principais comandos</a:t>
            </a:r>
          </a:p>
          <a:p>
            <a:pPr lvl="1"/>
            <a:r>
              <a:rPr lang="pt-BR" dirty="0">
                <a:solidFill>
                  <a:srgbClr val="FFFF00"/>
                </a:solidFill>
              </a:rPr>
              <a:t>http://www.w3schools.com/css/</a:t>
            </a:r>
            <a:endParaRPr lang="pt-BR" dirty="0" smtClean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pt-BR" dirty="0" smtClean="0"/>
          </a:p>
          <a:p>
            <a:r>
              <a:rPr lang="pt-BR" dirty="0"/>
              <a:t> Tutoriais</a:t>
            </a:r>
          </a:p>
          <a:p>
            <a:pPr lvl="1"/>
            <a:r>
              <a:rPr lang="pt-BR" dirty="0">
                <a:solidFill>
                  <a:srgbClr val="FFFF00"/>
                </a:solidFill>
              </a:rPr>
              <a:t>www.maujor.com</a:t>
            </a:r>
          </a:p>
          <a:p>
            <a:pPr lvl="1"/>
            <a:r>
              <a:rPr lang="pt-BR" dirty="0">
                <a:solidFill>
                  <a:srgbClr val="FFFF00"/>
                </a:solidFill>
              </a:rPr>
              <a:t>http://www.maujor.com/w3ctuto/firstcss.html</a:t>
            </a:r>
          </a:p>
        </p:txBody>
      </p:sp>
    </p:spTree>
    <p:extLst>
      <p:ext uri="{BB962C8B-B14F-4D97-AF65-F5344CB8AC3E}">
        <p14:creationId xmlns:p14="http://schemas.microsoft.com/office/powerpoint/2010/main" val="1590510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CSS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0F105A-9143-419D-93AA-B68742253B50}" type="slidenum">
              <a:rPr lang="pt-BR" smtClean="0"/>
              <a:pPr>
                <a:defRPr/>
              </a:pPr>
              <a:t>9</a:t>
            </a:fld>
            <a:endParaRPr lang="pt-BR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609600" y="17986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92100" indent="-292100" algn="l" rtl="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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28600" algn="l" rtl="0" fontAlgn="base">
              <a:spcBef>
                <a:spcPts val="400"/>
              </a:spcBef>
              <a:spcAft>
                <a:spcPct val="0"/>
              </a:spcAft>
              <a:buClr>
                <a:schemeClr val="accent2"/>
              </a:buClr>
              <a:buSzPct val="9000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190500" algn="l" rtl="0" fontAlgn="base">
              <a:spcBef>
                <a:spcPts val="400"/>
              </a:spcBef>
              <a:spcAft>
                <a:spcPct val="0"/>
              </a:spcAft>
              <a:buClr>
                <a:srgbClr val="A8CDD7"/>
              </a:buClr>
              <a:buSzPct val="100000"/>
              <a:buFont typeface="Wingdings 2" pitchFamily="18" charset="2"/>
              <a:buChar char="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4888" indent="-182563" algn="l" rtl="0" fontAlgn="base">
              <a:spcBef>
                <a:spcPts val="400"/>
              </a:spcBef>
              <a:spcAft>
                <a:spcPct val="0"/>
              </a:spcAft>
              <a:buClr>
                <a:srgbClr val="A8CDD7"/>
              </a:buClr>
              <a:buSzPct val="100000"/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7450" indent="-182563" algn="l" rtl="0" fontAlgn="base">
              <a:spcBef>
                <a:spcPts val="400"/>
              </a:spcBef>
              <a:spcAft>
                <a:spcPct val="0"/>
              </a:spcAft>
              <a:buClr>
                <a:srgbClr val="A8CDD7"/>
              </a:buClr>
              <a:buSzPct val="100000"/>
              <a:buFont typeface="Wingdings 2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>
              <a:buFont typeface="Wingdings 2" pitchFamily="18" charset="2"/>
              <a:buNone/>
            </a:pPr>
            <a:endParaRPr lang="pt-BR" dirty="0" smtClean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46238"/>
            <a:ext cx="8229600" cy="4525962"/>
          </a:xfrm>
        </p:spPr>
        <p:txBody>
          <a:bodyPr/>
          <a:lstStyle/>
          <a:p>
            <a:r>
              <a:rPr lang="pt-BR" dirty="0" smtClean="0"/>
              <a:t> Lista de cores hexadecimal</a:t>
            </a:r>
          </a:p>
          <a:p>
            <a:pPr lvl="1"/>
            <a:r>
              <a:rPr lang="pt-BR" dirty="0">
                <a:solidFill>
                  <a:srgbClr val="FFFF00"/>
                </a:solidFill>
              </a:rPr>
              <a:t>http://</a:t>
            </a:r>
            <a:r>
              <a:rPr lang="pt-BR" dirty="0" smtClean="0">
                <a:solidFill>
                  <a:srgbClr val="FFFF00"/>
                </a:solidFill>
              </a:rPr>
              <a:t>www.ufpa.br/dicas/htm/htm-cor2.htm</a:t>
            </a:r>
          </a:p>
          <a:p>
            <a:pPr marL="411163" lvl="1" indent="0">
              <a:buNone/>
            </a:pPr>
            <a:endParaRPr lang="pt-BR" dirty="0">
              <a:solidFill>
                <a:srgbClr val="FFFF00"/>
              </a:solidFill>
            </a:endParaRPr>
          </a:p>
          <a:p>
            <a:r>
              <a:rPr lang="pt-BR" dirty="0" smtClean="0">
                <a:solidFill>
                  <a:srgbClr val="FFFF00"/>
                </a:solidFill>
              </a:rPr>
              <a:t> </a:t>
            </a:r>
            <a:r>
              <a:rPr lang="pt-BR" dirty="0" smtClean="0"/>
              <a:t>Preto = #000000</a:t>
            </a:r>
          </a:p>
          <a:p>
            <a:r>
              <a:rPr lang="pt-BR" dirty="0"/>
              <a:t> </a:t>
            </a:r>
            <a:r>
              <a:rPr lang="pt-BR" dirty="0" smtClean="0"/>
              <a:t>Branco = #FFFFFF</a:t>
            </a:r>
          </a:p>
          <a:p>
            <a:r>
              <a:rPr lang="pt-BR" dirty="0"/>
              <a:t> </a:t>
            </a:r>
            <a:r>
              <a:rPr lang="pt-BR" dirty="0" smtClean="0"/>
              <a:t>Vermelho = #FF0000</a:t>
            </a:r>
          </a:p>
          <a:p>
            <a:r>
              <a:rPr lang="pt-BR" dirty="0"/>
              <a:t> </a:t>
            </a:r>
            <a:r>
              <a:rPr lang="pt-BR" dirty="0" smtClean="0"/>
              <a:t>Azul = #0000FF</a:t>
            </a:r>
          </a:p>
          <a:p>
            <a:r>
              <a:rPr lang="pt-BR" dirty="0"/>
              <a:t> </a:t>
            </a:r>
            <a:r>
              <a:rPr lang="pt-BR" dirty="0" smtClean="0"/>
              <a:t>Verde = #00FF00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88137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449</TotalTime>
  <Words>568</Words>
  <Application>Microsoft Office PowerPoint</Application>
  <PresentationFormat>On-screen Show (4:3)</PresentationFormat>
  <Paragraphs>184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Foundry</vt:lpstr>
      <vt:lpstr>CSS</vt:lpstr>
      <vt:lpstr>Árvore HTML</vt:lpstr>
      <vt:lpstr>Árvore HTML</vt:lpstr>
      <vt:lpstr>Árvore HTML</vt:lpstr>
      <vt:lpstr>CSS</vt:lpstr>
      <vt:lpstr>CSS ou HTML ?</vt:lpstr>
      <vt:lpstr>CSS</vt:lpstr>
      <vt:lpstr>CSS</vt:lpstr>
      <vt:lpstr>CSS</vt:lpstr>
      <vt:lpstr>CSS</vt:lpstr>
      <vt:lpstr>CSS</vt:lpstr>
      <vt:lpstr>CSS</vt:lpstr>
      <vt:lpstr>Herança CSS</vt:lpstr>
      <vt:lpstr>Herança CSS</vt:lpstr>
      <vt:lpstr>Herança CSS</vt:lpstr>
      <vt:lpstr>CSS</vt:lpstr>
      <vt:lpstr>CSS</vt:lpstr>
      <vt:lpstr>CSS</vt:lpstr>
      <vt:lpstr>CSS</vt:lpstr>
      <vt:lpstr>CSS</vt:lpstr>
      <vt:lpstr>Site com 2 colunas</vt:lpstr>
      <vt:lpstr>Site com 3 colunas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Tópicos Avançados I</dc:title>
  <dc:creator>Mauricio</dc:creator>
  <cp:lastModifiedBy>Mauricio</cp:lastModifiedBy>
  <cp:revision>154</cp:revision>
  <dcterms:created xsi:type="dcterms:W3CDTF">2013-06-04T02:45:47Z</dcterms:created>
  <dcterms:modified xsi:type="dcterms:W3CDTF">2015-05-28T08:58:01Z</dcterms:modified>
</cp:coreProperties>
</file>