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95" r:id="rId5"/>
    <p:sldId id="296" r:id="rId6"/>
    <p:sldId id="297" r:id="rId7"/>
    <p:sldId id="298" r:id="rId8"/>
    <p:sldId id="299" r:id="rId9"/>
    <p:sldId id="300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0FC8"/>
    <a:srgbClr val="1F1F1F"/>
    <a:srgbClr val="E8E8E8"/>
    <a:srgbClr val="F6B400"/>
    <a:srgbClr val="C6E1EB"/>
    <a:srgbClr val="DA0752"/>
    <a:srgbClr val="6FCBE3"/>
    <a:srgbClr val="FCC400"/>
    <a:srgbClr val="CDCDCD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8" autoAdjust="0"/>
    <p:restoredTop sz="83792" autoAdjust="0"/>
  </p:normalViewPr>
  <p:slideViewPr>
    <p:cSldViewPr>
      <p:cViewPr varScale="1">
        <p:scale>
          <a:sx n="105" d="100"/>
          <a:sy n="105" d="100"/>
        </p:scale>
        <p:origin x="57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66A99-2D78-4616-8276-55C37FA545CC}" type="datetimeFigureOut">
              <a:rPr lang="pt-BR" smtClean="0"/>
              <a:pPr/>
              <a:t>02/08/2024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7FCD1-B351-4C29-854C-3D1A31FAA9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46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Olá! Eu sou o </a:t>
            </a:r>
            <a:r>
              <a:rPr lang="pt-BR" dirty="0" err="1"/>
              <a:t>prof</a:t>
            </a:r>
            <a:r>
              <a:rPr lang="pt-BR" dirty="0"/>
              <a:t> José de Assis, boas-vindas ao curso: Desenvolvimento de Aplicativos WEB Progressivos (PWA). Um Aplicativo Web Progressivo (PWA) é uma aplicação web que utiliza tecnologias modernas para oferecer uma experiência similar à de um aplicativo nativo. Ele pode ser acessado via navegador e instalado no dispositivo do usuário, permitindo funcionamento offline, notificações </a:t>
            </a:r>
            <a:r>
              <a:rPr lang="pt-BR" dirty="0" err="1"/>
              <a:t>push</a:t>
            </a:r>
            <a:r>
              <a:rPr lang="pt-BR" dirty="0"/>
              <a:t> e carregamento rápido. Além disso, os </a:t>
            </a:r>
            <a:r>
              <a:rPr lang="pt-BR" dirty="0" err="1"/>
              <a:t>PWAs</a:t>
            </a:r>
            <a:r>
              <a:rPr lang="pt-BR" dirty="0"/>
              <a:t> podem acessar recursos de hardware do dispositivo, como a câmera e a geolocalização. </a:t>
            </a:r>
            <a:r>
              <a:rPr lang="pt-BR"/>
              <a:t>Eles combinam o melhor dos sites e dos aplicativos nativos, oferecendo uma experiência de usuário avançada e fluida.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470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aplicativos </a:t>
            </a:r>
            <a:r>
              <a:rPr lang="pt-BR" b="0" i="0" dirty="0">
                <a:solidFill>
                  <a:srgbClr val="FFFFFF"/>
                </a:solidFill>
                <a:effectLst/>
                <a:highlight>
                  <a:srgbClr val="1B1B1B"/>
                </a:highlight>
                <a:latin typeface="Inter"/>
              </a:rPr>
              <a:t>são desenvolvidos para um dispositivo específico iphone, celular </a:t>
            </a:r>
            <a:r>
              <a:rPr lang="pt-BR" b="0" i="0" dirty="0" err="1">
                <a:solidFill>
                  <a:srgbClr val="FFFFFF"/>
                </a:solidFill>
                <a:effectLst/>
                <a:highlight>
                  <a:srgbClr val="1B1B1B"/>
                </a:highlight>
                <a:latin typeface="Inter"/>
              </a:rPr>
              <a:t>android</a:t>
            </a:r>
            <a:r>
              <a:rPr lang="pt-BR" b="0" i="0" dirty="0">
                <a:solidFill>
                  <a:srgbClr val="FFFFFF"/>
                </a:solidFill>
                <a:effectLst/>
                <a:highlight>
                  <a:srgbClr val="1B1B1B"/>
                </a:highlight>
                <a:latin typeface="Inter"/>
              </a:rPr>
              <a:t>, um tablet ou para um sistema operacional (o Windows) e são distribuídos na loja de aplicativos do fornecedor, onde o usuário pode encontrá-los e instalá-los. Podemos dizer que o aplicativo é algo que o usuário tem.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21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FFFFFF"/>
                </a:solidFill>
                <a:effectLst/>
                <a:highlight>
                  <a:srgbClr val="1B1B1B"/>
                </a:highlight>
                <a:latin typeface="Inter"/>
              </a:rPr>
              <a:t>Tradicionalmente, os sites são menos parecidos com “algo que o usuário tem” e mais com “algum lugar que o usuário visita”. Normalmente, um site: não está presente no dispositivo do usuário quando o usuário não está acessando, e só pode ser acessado pelo usuário abrindo o navegador e navegando até o site. O site é altamente </a:t>
            </a:r>
            <a:r>
              <a:rPr lang="pt-BR" b="0" i="0" dirty="0" err="1">
                <a:solidFill>
                  <a:srgbClr val="FFFFFF"/>
                </a:solidFill>
                <a:effectLst/>
                <a:highlight>
                  <a:srgbClr val="1B1B1B"/>
                </a:highlight>
                <a:latin typeface="Inter"/>
              </a:rPr>
              <a:t>dpendente</a:t>
            </a:r>
            <a:r>
              <a:rPr lang="pt-BR" b="0" i="0" dirty="0">
                <a:solidFill>
                  <a:srgbClr val="FFFFFF"/>
                </a:solidFill>
                <a:effectLst/>
                <a:highlight>
                  <a:srgbClr val="1B1B1B"/>
                </a:highlight>
                <a:latin typeface="Inter"/>
              </a:rPr>
              <a:t> da conectividade de rede, ou seja </a:t>
            </a:r>
            <a:r>
              <a:rPr lang="pt-BR" b="0" i="0" dirty="0" err="1">
                <a:solidFill>
                  <a:srgbClr val="FFFFFF"/>
                </a:solidFill>
                <a:effectLst/>
                <a:highlight>
                  <a:srgbClr val="1B1B1B"/>
                </a:highlight>
                <a:latin typeface="Inter"/>
              </a:rPr>
              <a:t>vc</a:t>
            </a:r>
            <a:r>
              <a:rPr lang="pt-BR" b="0" i="0" dirty="0">
                <a:solidFill>
                  <a:srgbClr val="FFFFFF"/>
                </a:solidFill>
                <a:effectLst/>
                <a:highlight>
                  <a:srgbClr val="1B1B1B"/>
                </a:highlight>
                <a:latin typeface="Inter"/>
              </a:rPr>
              <a:t> só consegue acessar o site se estiver conectado a internet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92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Progressive Web App é uma aplicação web avançada que pode ser instalada no dispositivo, oferecendo uma experiência similar à de um aplicativo nativo.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684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180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7FCD1-B351-4C29-854C-3D1A31FAA9E8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684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02/08/2024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74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02/08/2024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8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02/08/2024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33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02/08/2024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95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02/08/2024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79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02/08/2024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0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02/08/2024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45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02/08/2024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40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02/08/2024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37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02/08/2024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78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02/08/2024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3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4B80E-AF68-458E-B39B-78E3137EDE98}" type="datetimeFigureOut">
              <a:rPr lang="pt-BR" smtClean="0"/>
              <a:pPr/>
              <a:t>02/08/2024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86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lh5.ggpht.com/jZ8XCjpCQWWZ5GLhbjRAufsw3JXePHUJVfEvMH3D055ghq0dyiSP3YxfSc_czPhtCLSO=w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123882"/>
            <a:ext cx="1072870" cy="107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9401118" y="252265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chemeClr val="bg1"/>
                </a:solidFill>
              </a:rPr>
              <a:t>Professor</a:t>
            </a:r>
          </a:p>
          <a:p>
            <a:r>
              <a:rPr lang="pt-BR" sz="2200" b="1" dirty="0">
                <a:solidFill>
                  <a:schemeClr val="bg1"/>
                </a:solidFill>
              </a:rPr>
              <a:t>José de Assis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F4D6B15-AEC7-40F1-B687-2A78268FB0E5}"/>
              </a:ext>
            </a:extLst>
          </p:cNvPr>
          <p:cNvSpPr/>
          <p:nvPr/>
        </p:nvSpPr>
        <p:spPr>
          <a:xfrm>
            <a:off x="8400256" y="1700808"/>
            <a:ext cx="2628410" cy="33843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344" y="2996952"/>
            <a:ext cx="2034168" cy="2034168"/>
          </a:xfrm>
          <a:prstGeom prst="rect">
            <a:avLst/>
          </a:prstGeom>
        </p:spPr>
      </p:pic>
      <p:pic>
        <p:nvPicPr>
          <p:cNvPr id="8" name="Imagem 7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F2864B46-DE2B-B6FF-7FDC-201CB8ECB7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843" y="1619579"/>
            <a:ext cx="1937235" cy="729301"/>
          </a:xfrm>
          <a:prstGeom prst="rect">
            <a:avLst/>
          </a:prstGeom>
        </p:spPr>
      </p:pic>
      <p:pic>
        <p:nvPicPr>
          <p:cNvPr id="9" name="Imagem 8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038D286A-A989-7864-938C-170C3063AA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835" y="1550991"/>
            <a:ext cx="5003943" cy="188380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4234F90-9AC7-C268-15CE-5C5A7940B533}"/>
              </a:ext>
            </a:extLst>
          </p:cNvPr>
          <p:cNvSpPr txBox="1"/>
          <p:nvPr/>
        </p:nvSpPr>
        <p:spPr>
          <a:xfrm>
            <a:off x="551384" y="4577352"/>
            <a:ext cx="7416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i="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1F1F1F"/>
                </a:highlight>
                <a:latin typeface="Google Sans"/>
              </a:rPr>
              <a:t> Progressive W</a:t>
            </a:r>
            <a:r>
              <a:rPr lang="pt-BR" sz="6000" b="1" i="0" dirty="0">
                <a:solidFill>
                  <a:srgbClr val="5A0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1F1F1F"/>
                </a:highlight>
                <a:latin typeface="Google Sans"/>
              </a:rPr>
              <a:t>eb</a:t>
            </a:r>
            <a:r>
              <a:rPr lang="pt-BR" sz="6000" b="1" i="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1F1F1F"/>
                </a:highlight>
                <a:latin typeface="Google Sans"/>
              </a:rPr>
              <a:t> App</a:t>
            </a:r>
            <a:r>
              <a:rPr lang="pt-BR" sz="6000" b="1" i="0" dirty="0">
                <a:solidFill>
                  <a:srgbClr val="1F1F1F"/>
                </a:solidFill>
                <a:highlight>
                  <a:srgbClr val="1F1F1F"/>
                </a:highlight>
                <a:latin typeface="Google Sans"/>
              </a:rPr>
              <a:t>-</a:t>
            </a:r>
            <a:r>
              <a:rPr lang="pt-BR" sz="6000" b="1" i="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1F1F1F"/>
                </a:highlight>
                <a:latin typeface="Google Sans"/>
              </a:rPr>
              <a:t> </a:t>
            </a:r>
            <a:endParaRPr lang="pt-BR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446305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lh5.ggpht.com/jZ8XCjpCQWWZ5GLhbjRAufsw3JXePHUJVfEvMH3D055ghq0dyiSP3YxfSc_czPhtCLSO=w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123882"/>
            <a:ext cx="1072870" cy="107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9401118" y="252265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chemeClr val="bg1"/>
                </a:solidFill>
              </a:rPr>
              <a:t>Professor</a:t>
            </a:r>
          </a:p>
          <a:p>
            <a:r>
              <a:rPr lang="pt-BR" sz="2200" b="1" dirty="0">
                <a:solidFill>
                  <a:schemeClr val="bg1"/>
                </a:solidFill>
              </a:rPr>
              <a:t>José de Assis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F4D6B15-AEC7-40F1-B687-2A78268FB0E5}"/>
              </a:ext>
            </a:extLst>
          </p:cNvPr>
          <p:cNvSpPr/>
          <p:nvPr/>
        </p:nvSpPr>
        <p:spPr>
          <a:xfrm>
            <a:off x="8400256" y="1700808"/>
            <a:ext cx="2628410" cy="33843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344" y="2996952"/>
            <a:ext cx="2034168" cy="2034168"/>
          </a:xfrm>
          <a:prstGeom prst="rect">
            <a:avLst/>
          </a:prstGeom>
        </p:spPr>
      </p:pic>
      <p:pic>
        <p:nvPicPr>
          <p:cNvPr id="8" name="Imagem 7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F2864B46-DE2B-B6FF-7FDC-201CB8ECB7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843" y="1619579"/>
            <a:ext cx="1937235" cy="729301"/>
          </a:xfrm>
          <a:prstGeom prst="rect">
            <a:avLst/>
          </a:prstGeom>
        </p:spPr>
      </p:pic>
      <p:pic>
        <p:nvPicPr>
          <p:cNvPr id="5" name="Imagem 4" descr="Tela de celular com aplicativos&#10;&#10;Descrição gerada automaticamente">
            <a:extLst>
              <a:ext uri="{FF2B5EF4-FFF2-40B4-BE49-F238E27FC236}">
                <a16:creationId xmlns:a16="http://schemas.microsoft.com/office/drawing/2014/main" id="{ADBCBC0C-CE74-6D9E-8856-C73FEAC030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454" y="4168612"/>
            <a:ext cx="2167614" cy="2493064"/>
          </a:xfrm>
          <a:prstGeom prst="rect">
            <a:avLst/>
          </a:prstGeom>
        </p:spPr>
      </p:pic>
      <p:pic>
        <p:nvPicPr>
          <p:cNvPr id="1026" name="Picture 2" descr="Como resolver erros de captura de tela em aparelhos com sistema operacional  Android 13 | Samsung BR">
            <a:extLst>
              <a:ext uri="{FF2B5EF4-FFF2-40B4-BE49-F238E27FC236}">
                <a16:creationId xmlns:a16="http://schemas.microsoft.com/office/drawing/2014/main" id="{F384AE84-56DC-EB16-2E89-086624F6AB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93"/>
          <a:stretch/>
        </p:blipFill>
        <p:spPr bwMode="auto">
          <a:xfrm>
            <a:off x="1832059" y="4168612"/>
            <a:ext cx="1142475" cy="236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D56769-7736-F8BA-C829-AC5BBB0DC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2132383"/>
            <a:ext cx="899499" cy="89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268C814-4312-A1DB-13D7-03C60A6CE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47" y="2132383"/>
            <a:ext cx="843697" cy="89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ndefined">
            <a:extLst>
              <a:ext uri="{FF2B5EF4-FFF2-40B4-BE49-F238E27FC236}">
                <a16:creationId xmlns:a16="http://schemas.microsoft.com/office/drawing/2014/main" id="{49031A65-D208-2D97-B2AF-94D720C73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022" y="2073579"/>
            <a:ext cx="997473" cy="99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indows® 11 e AMD">
            <a:extLst>
              <a:ext uri="{FF2B5EF4-FFF2-40B4-BE49-F238E27FC236}">
                <a16:creationId xmlns:a16="http://schemas.microsoft.com/office/drawing/2014/main" id="{5011325F-B63D-3E1E-C077-079321ADB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044" y="3917558"/>
            <a:ext cx="5530212" cy="311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7BB1C10-AF08-E02E-7177-1D6B84CEBE2E}"/>
              </a:ext>
            </a:extLst>
          </p:cNvPr>
          <p:cNvSpPr txBox="1"/>
          <p:nvPr/>
        </p:nvSpPr>
        <p:spPr>
          <a:xfrm>
            <a:off x="2279576" y="455372"/>
            <a:ext cx="4133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i="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1F1F1F"/>
                </a:highlight>
                <a:latin typeface="Google Sans"/>
              </a:rPr>
              <a:t> Aplicativos</a:t>
            </a:r>
            <a:r>
              <a:rPr lang="pt-BR" sz="6000" b="1" i="0" dirty="0">
                <a:solidFill>
                  <a:srgbClr val="1F1F1F"/>
                </a:solidFill>
                <a:highlight>
                  <a:srgbClr val="1F1F1F"/>
                </a:highlight>
                <a:latin typeface="Google Sans"/>
              </a:rPr>
              <a:t>-</a:t>
            </a:r>
            <a:r>
              <a:rPr lang="pt-BR" sz="6000" b="1" i="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1F1F1F"/>
                </a:highlight>
                <a:latin typeface="Google Sans"/>
              </a:rPr>
              <a:t>    </a:t>
            </a:r>
            <a:endParaRPr lang="pt-BR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435E54E-8298-9B5D-E4D1-95CF62BC4932}"/>
              </a:ext>
            </a:extLst>
          </p:cNvPr>
          <p:cNvCxnSpPr>
            <a:cxnSpLocks/>
          </p:cNvCxnSpPr>
          <p:nvPr/>
        </p:nvCxnSpPr>
        <p:spPr>
          <a:xfrm>
            <a:off x="929125" y="3289727"/>
            <a:ext cx="0" cy="7243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B61B4C62-93D3-0C8F-6A75-958A83C3B9EF}"/>
              </a:ext>
            </a:extLst>
          </p:cNvPr>
          <p:cNvCxnSpPr>
            <a:cxnSpLocks/>
          </p:cNvCxnSpPr>
          <p:nvPr/>
        </p:nvCxnSpPr>
        <p:spPr>
          <a:xfrm>
            <a:off x="2403295" y="3140968"/>
            <a:ext cx="0" cy="7243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9F05CDA7-5E83-415B-5226-CFABECA63BE6}"/>
              </a:ext>
            </a:extLst>
          </p:cNvPr>
          <p:cNvCxnSpPr>
            <a:cxnSpLocks/>
          </p:cNvCxnSpPr>
          <p:nvPr/>
        </p:nvCxnSpPr>
        <p:spPr>
          <a:xfrm>
            <a:off x="5617462" y="3212976"/>
            <a:ext cx="0" cy="7243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5193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lh5.ggpht.com/jZ8XCjpCQWWZ5GLhbjRAufsw3JXePHUJVfEvMH3D055ghq0dyiSP3YxfSc_czPhtCLSO=w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123882"/>
            <a:ext cx="1072870" cy="107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9401118" y="252265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chemeClr val="bg1"/>
                </a:solidFill>
              </a:rPr>
              <a:t>Professor</a:t>
            </a:r>
          </a:p>
          <a:p>
            <a:r>
              <a:rPr lang="pt-BR" sz="2200" b="1" dirty="0">
                <a:solidFill>
                  <a:schemeClr val="bg1"/>
                </a:solidFill>
              </a:rPr>
              <a:t>José de Assis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F4D6B15-AEC7-40F1-B687-2A78268FB0E5}"/>
              </a:ext>
            </a:extLst>
          </p:cNvPr>
          <p:cNvSpPr/>
          <p:nvPr/>
        </p:nvSpPr>
        <p:spPr>
          <a:xfrm>
            <a:off x="8400256" y="1700808"/>
            <a:ext cx="2628410" cy="33843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344" y="2996952"/>
            <a:ext cx="2034168" cy="2034168"/>
          </a:xfrm>
          <a:prstGeom prst="rect">
            <a:avLst/>
          </a:prstGeom>
        </p:spPr>
      </p:pic>
      <p:pic>
        <p:nvPicPr>
          <p:cNvPr id="8" name="Imagem 7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F2864B46-DE2B-B6FF-7FDC-201CB8ECB7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843" y="1619579"/>
            <a:ext cx="1937235" cy="72930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73CAE0A-FD4C-E907-095E-248E7D5F7AA6}"/>
              </a:ext>
            </a:extLst>
          </p:cNvPr>
          <p:cNvSpPr txBox="1"/>
          <p:nvPr/>
        </p:nvSpPr>
        <p:spPr>
          <a:xfrm>
            <a:off x="1199456" y="636985"/>
            <a:ext cx="6149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i="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1F1F1F"/>
                </a:highlight>
                <a:latin typeface="Google Sans"/>
              </a:rPr>
              <a:t> Sites tradicionais</a:t>
            </a:r>
            <a:r>
              <a:rPr lang="pt-BR" sz="6000" b="1" i="0" dirty="0">
                <a:solidFill>
                  <a:srgbClr val="1F1F1F"/>
                </a:solidFill>
                <a:highlight>
                  <a:srgbClr val="1F1F1F"/>
                </a:highlight>
                <a:latin typeface="Google Sans"/>
              </a:rPr>
              <a:t>-</a:t>
            </a:r>
            <a:r>
              <a:rPr lang="pt-BR" sz="6000" b="1" i="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1F1F1F"/>
                </a:highlight>
                <a:latin typeface="Google Sans"/>
              </a:rPr>
              <a:t>    </a:t>
            </a:r>
            <a:endParaRPr lang="pt-BR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4" name="Picture 8" descr="Google apresenta instabilidade nesta quinta-feira (17)">
            <a:extLst>
              <a:ext uri="{FF2B5EF4-FFF2-40B4-BE49-F238E27FC236}">
                <a16:creationId xmlns:a16="http://schemas.microsoft.com/office/drawing/2014/main" id="{FACD71E6-C11B-B2E6-1D1D-9046DDFA3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8" y="2348880"/>
            <a:ext cx="6766837" cy="380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ifi e Bluetooth, ambos sem fio, qual a diferença? - Bem vindo profissional  de TI">
            <a:extLst>
              <a:ext uri="{FF2B5EF4-FFF2-40B4-BE49-F238E27FC236}">
                <a16:creationId xmlns:a16="http://schemas.microsoft.com/office/drawing/2014/main" id="{2E1E29B8-DF5F-B6FA-C663-09ED22DC7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024" y="5301208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37682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lh5.ggpht.com/jZ8XCjpCQWWZ5GLhbjRAufsw3JXePHUJVfEvMH3D055ghq0dyiSP3YxfSc_czPhtCLSO=w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123882"/>
            <a:ext cx="1072870" cy="107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9401118" y="252265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chemeClr val="bg1"/>
                </a:solidFill>
              </a:rPr>
              <a:t>Professor</a:t>
            </a:r>
          </a:p>
          <a:p>
            <a:r>
              <a:rPr lang="pt-BR" sz="2200" b="1" dirty="0">
                <a:solidFill>
                  <a:schemeClr val="bg1"/>
                </a:solidFill>
              </a:rPr>
              <a:t>José de Assis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F4D6B15-AEC7-40F1-B687-2A78268FB0E5}"/>
              </a:ext>
            </a:extLst>
          </p:cNvPr>
          <p:cNvSpPr/>
          <p:nvPr/>
        </p:nvSpPr>
        <p:spPr>
          <a:xfrm>
            <a:off x="8400256" y="1700808"/>
            <a:ext cx="2628410" cy="33843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344" y="2996952"/>
            <a:ext cx="2034168" cy="2034168"/>
          </a:xfrm>
          <a:prstGeom prst="rect">
            <a:avLst/>
          </a:prstGeom>
        </p:spPr>
      </p:pic>
      <p:pic>
        <p:nvPicPr>
          <p:cNvPr id="8" name="Imagem 7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F2864B46-DE2B-B6FF-7FDC-201CB8ECB7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843" y="1619579"/>
            <a:ext cx="1937235" cy="729301"/>
          </a:xfrm>
          <a:prstGeom prst="rect">
            <a:avLst/>
          </a:prstGeom>
        </p:spPr>
      </p:pic>
      <p:pic>
        <p:nvPicPr>
          <p:cNvPr id="2050" name="Picture 2" descr="UBER PWA">
            <a:extLst>
              <a:ext uri="{FF2B5EF4-FFF2-40B4-BE49-F238E27FC236}">
                <a16:creationId xmlns:a16="http://schemas.microsoft.com/office/drawing/2014/main" id="{7C396D92-D548-196C-8669-219290491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7" y="2564904"/>
            <a:ext cx="2283789" cy="41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FC6A9F-9058-DC70-C9B1-9523AF0C8C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5600" y="2311109"/>
            <a:ext cx="5456451" cy="401130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3FF5D38-E770-E345-1DF8-DEED610E9253}"/>
              </a:ext>
            </a:extLst>
          </p:cNvPr>
          <p:cNvSpPr txBox="1"/>
          <p:nvPr/>
        </p:nvSpPr>
        <p:spPr>
          <a:xfrm>
            <a:off x="510476" y="603900"/>
            <a:ext cx="7416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i="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1F1F1F"/>
                </a:highlight>
                <a:latin typeface="Google Sans"/>
              </a:rPr>
              <a:t> Progressive W</a:t>
            </a:r>
            <a:r>
              <a:rPr lang="pt-BR" sz="6000" b="1" i="0" dirty="0">
                <a:solidFill>
                  <a:srgbClr val="5A0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1F1F1F"/>
                </a:highlight>
                <a:latin typeface="Google Sans"/>
              </a:rPr>
              <a:t>eb</a:t>
            </a:r>
            <a:r>
              <a:rPr lang="pt-BR" sz="6000" b="1" i="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1F1F1F"/>
                </a:highlight>
                <a:latin typeface="Google Sans"/>
              </a:rPr>
              <a:t> App</a:t>
            </a:r>
            <a:r>
              <a:rPr lang="pt-BR" sz="6000" b="1" i="0" dirty="0">
                <a:solidFill>
                  <a:srgbClr val="1F1F1F"/>
                </a:solidFill>
                <a:highlight>
                  <a:srgbClr val="1F1F1F"/>
                </a:highlight>
                <a:latin typeface="Google Sans"/>
              </a:rPr>
              <a:t>-</a:t>
            </a:r>
            <a:r>
              <a:rPr lang="pt-BR" sz="6000" b="1" i="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1F1F1F"/>
                </a:highlight>
                <a:latin typeface="Google Sans"/>
              </a:rPr>
              <a:t> </a:t>
            </a:r>
            <a:endParaRPr lang="pt-BR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535502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lh5.ggpht.com/jZ8XCjpCQWWZ5GLhbjRAufsw3JXePHUJVfEvMH3D055ghq0dyiSP3YxfSc_czPhtCLSO=w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123882"/>
            <a:ext cx="1072870" cy="107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9401118" y="252265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chemeClr val="bg1"/>
                </a:solidFill>
              </a:rPr>
              <a:t>Professor</a:t>
            </a:r>
          </a:p>
          <a:p>
            <a:r>
              <a:rPr lang="pt-BR" sz="2200" b="1" dirty="0">
                <a:solidFill>
                  <a:schemeClr val="bg1"/>
                </a:solidFill>
              </a:rPr>
              <a:t>José de Assis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F4D6B15-AEC7-40F1-B687-2A78268FB0E5}"/>
              </a:ext>
            </a:extLst>
          </p:cNvPr>
          <p:cNvSpPr/>
          <p:nvPr/>
        </p:nvSpPr>
        <p:spPr>
          <a:xfrm>
            <a:off x="8400256" y="1700808"/>
            <a:ext cx="2628410" cy="33843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344" y="2996952"/>
            <a:ext cx="2034168" cy="2034168"/>
          </a:xfrm>
          <a:prstGeom prst="rect">
            <a:avLst/>
          </a:prstGeom>
        </p:spPr>
      </p:pic>
      <p:pic>
        <p:nvPicPr>
          <p:cNvPr id="8" name="Imagem 7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F2864B46-DE2B-B6FF-7FDC-201CB8ECB7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843" y="1619579"/>
            <a:ext cx="1937235" cy="72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443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lh5.ggpht.com/jZ8XCjpCQWWZ5GLhbjRAufsw3JXePHUJVfEvMH3D055ghq0dyiSP3YxfSc_czPhtCLSO=w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123882"/>
            <a:ext cx="1072870" cy="107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9401118" y="252265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chemeClr val="bg1"/>
                </a:solidFill>
              </a:rPr>
              <a:t>Professor</a:t>
            </a:r>
          </a:p>
          <a:p>
            <a:r>
              <a:rPr lang="pt-BR" sz="2200" b="1" dirty="0">
                <a:solidFill>
                  <a:schemeClr val="bg1"/>
                </a:solidFill>
              </a:rPr>
              <a:t>José de Assis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F4D6B15-AEC7-40F1-B687-2A78268FB0E5}"/>
              </a:ext>
            </a:extLst>
          </p:cNvPr>
          <p:cNvSpPr/>
          <p:nvPr/>
        </p:nvSpPr>
        <p:spPr>
          <a:xfrm>
            <a:off x="8400256" y="1700808"/>
            <a:ext cx="2628410" cy="33843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344" y="2996952"/>
            <a:ext cx="2034168" cy="2034168"/>
          </a:xfrm>
          <a:prstGeom prst="rect">
            <a:avLst/>
          </a:prstGeom>
        </p:spPr>
      </p:pic>
      <p:pic>
        <p:nvPicPr>
          <p:cNvPr id="8" name="Imagem 7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F2864B46-DE2B-B6FF-7FDC-201CB8ECB7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843" y="1619579"/>
            <a:ext cx="1937235" cy="72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0113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4D1DC28F29C974FA07604D3ECFC6799" ma:contentTypeVersion="2" ma:contentTypeDescription="Crie um novo documento." ma:contentTypeScope="" ma:versionID="d4b4e50e42eb44091cb8409e521f913b">
  <xsd:schema xmlns:xsd="http://www.w3.org/2001/XMLSchema" xmlns:xs="http://www.w3.org/2001/XMLSchema" xmlns:p="http://schemas.microsoft.com/office/2006/metadata/properties" xmlns:ns3="14574ce6-301b-47cb-8276-6e72aa0f0e3a" targetNamespace="http://schemas.microsoft.com/office/2006/metadata/properties" ma:root="true" ma:fieldsID="97748b2084dc84c87a8f022ecc989ba1" ns3:_="">
    <xsd:import namespace="14574ce6-301b-47cb-8276-6e72aa0f0e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74ce6-301b-47cb-8276-6e72aa0f0e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054B7-E3D1-4770-8C4E-53207667C8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AF3804-657C-45DB-8C38-DCDD5568E1A5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14574ce6-301b-47cb-8276-6e72aa0f0e3a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EF73AD2-1E39-4800-809C-71389102E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74ce6-301b-47cb-8276-6e72aa0f0e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7182</TotalTime>
  <Words>317</Words>
  <Application>Microsoft Office PowerPoint</Application>
  <PresentationFormat>Widescreen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Google Sans</vt:lpstr>
      <vt:lpstr>Inter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de Assis Filho</dc:creator>
  <cp:lastModifiedBy>JOSE DE ASSIS FILHO</cp:lastModifiedBy>
  <cp:revision>697</cp:revision>
  <dcterms:created xsi:type="dcterms:W3CDTF">2014-06-27T17:53:55Z</dcterms:created>
  <dcterms:modified xsi:type="dcterms:W3CDTF">2024-08-02T20:39:34Z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0x010100D4D1DC28F29C974FA07604D3ECFC6799</vt:lpwstr>
  </property>
</Properties>
</file>