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97133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113988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357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307542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445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313539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178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220567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178161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1976FC4-DF86-4BDD-B461-088E88582057}" type="datetimeFigureOut">
              <a:rPr lang="pt-BR" smtClean="0"/>
              <a:t>11/11/2018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75652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1976FC4-DF86-4BDD-B461-088E88582057}" type="datetimeFigureOut">
              <a:rPr lang="pt-BR" smtClean="0"/>
              <a:t>11/11/2018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00850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1976FC4-DF86-4BDD-B461-088E88582057}" type="datetimeFigureOut">
              <a:rPr lang="pt-BR" smtClean="0"/>
              <a:t>11/11/2018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97945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1976FC4-DF86-4BDD-B461-088E88582057}" type="datetimeFigureOut">
              <a:rPr lang="pt-BR" smtClean="0"/>
              <a:t>11/11/2018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15034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6FC4-DF86-4BDD-B461-088E88582057}" type="datetimeFigureOut">
              <a:rPr lang="pt-BR" smtClean="0"/>
              <a:t>11/11/2018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23222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1976FC4-DF86-4BDD-B461-088E88582057}" type="datetimeFigureOut">
              <a:rPr lang="pt-BR" smtClean="0"/>
              <a:t>11/11/2018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367408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A1976FC4-DF86-4BDD-B461-088E88582057}" type="datetimeFigureOut">
              <a:rPr lang="pt-BR" smtClean="0"/>
              <a:t>11/11/2018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5DF70A6-41CD-495B-AE8E-83D8D5916753}" type="slidenum">
              <a:rPr lang="pt-BR" smtClean="0"/>
              <a:t>‹nº›</a:t>
            </a:fld>
            <a:endParaRPr lang="pt-BR"/>
          </a:p>
        </p:txBody>
      </p:sp>
    </p:spTree>
    <p:extLst>
      <p:ext uri="{BB962C8B-B14F-4D97-AF65-F5344CB8AC3E}">
        <p14:creationId xmlns:p14="http://schemas.microsoft.com/office/powerpoint/2010/main" val="425163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76FC4-DF86-4BDD-B461-088E88582057}" type="datetimeFigureOut">
              <a:rPr lang="pt-BR" smtClean="0"/>
              <a:t>11/11/2018</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DF70A6-41CD-495B-AE8E-83D8D5916753}" type="slidenum">
              <a:rPr lang="pt-BR" smtClean="0"/>
              <a:t>‹nº›</a:t>
            </a:fld>
            <a:endParaRPr lang="pt-BR"/>
          </a:p>
        </p:txBody>
      </p:sp>
    </p:spTree>
    <p:extLst>
      <p:ext uri="{BB962C8B-B14F-4D97-AF65-F5344CB8AC3E}">
        <p14:creationId xmlns:p14="http://schemas.microsoft.com/office/powerpoint/2010/main" val="3304486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izeno.wordpress.com/category/padroes-de-projeto/obser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847AA-9B99-41E2-A9FD-C5D3781ADC3E}"/>
              </a:ext>
            </a:extLst>
          </p:cNvPr>
          <p:cNvSpPr>
            <a:spLocks noGrp="1"/>
          </p:cNvSpPr>
          <p:nvPr>
            <p:ph type="ctrTitle"/>
          </p:nvPr>
        </p:nvSpPr>
        <p:spPr/>
        <p:txBody>
          <a:bodyPr/>
          <a:lstStyle/>
          <a:p>
            <a:r>
              <a:rPr lang="pt-BR" dirty="0"/>
              <a:t>Padrão de Projetos</a:t>
            </a:r>
          </a:p>
        </p:txBody>
      </p:sp>
      <p:sp>
        <p:nvSpPr>
          <p:cNvPr id="3" name="Subtítulo 2">
            <a:extLst>
              <a:ext uri="{FF2B5EF4-FFF2-40B4-BE49-F238E27FC236}">
                <a16:creationId xmlns:a16="http://schemas.microsoft.com/office/drawing/2014/main" id="{91BA68EA-020C-49FA-8746-1FB4324E0E7F}"/>
              </a:ext>
            </a:extLst>
          </p:cNvPr>
          <p:cNvSpPr>
            <a:spLocks noGrp="1"/>
          </p:cNvSpPr>
          <p:nvPr>
            <p:ph type="subTitle" idx="1"/>
          </p:nvPr>
        </p:nvSpPr>
        <p:spPr/>
        <p:txBody>
          <a:bodyPr/>
          <a:lstStyle/>
          <a:p>
            <a:r>
              <a:rPr lang="pt-BR" dirty="0"/>
              <a:t>Prof. Paulo José de Carlo Almeida</a:t>
            </a:r>
          </a:p>
        </p:txBody>
      </p:sp>
      <p:sp>
        <p:nvSpPr>
          <p:cNvPr id="4" name="CaixaDeTexto 3">
            <a:extLst>
              <a:ext uri="{FF2B5EF4-FFF2-40B4-BE49-F238E27FC236}">
                <a16:creationId xmlns:a16="http://schemas.microsoft.com/office/drawing/2014/main" id="{8FD067DA-76A5-4DAE-955F-E883413FABBD}"/>
              </a:ext>
            </a:extLst>
          </p:cNvPr>
          <p:cNvSpPr txBox="1"/>
          <p:nvPr/>
        </p:nvSpPr>
        <p:spPr>
          <a:xfrm>
            <a:off x="807868" y="5273972"/>
            <a:ext cx="6903621" cy="923330"/>
          </a:xfrm>
          <a:prstGeom prst="rect">
            <a:avLst/>
          </a:prstGeom>
          <a:noFill/>
        </p:spPr>
        <p:txBody>
          <a:bodyPr wrap="none" rtlCol="0">
            <a:spAutoFit/>
          </a:bodyPr>
          <a:lstStyle/>
          <a:p>
            <a:r>
              <a:rPr lang="pt-BR" dirty="0"/>
              <a:t>Fonte:</a:t>
            </a:r>
          </a:p>
          <a:p>
            <a:r>
              <a:rPr lang="pt-BR" dirty="0">
                <a:hlinkClick r:id="rId2"/>
              </a:rPr>
              <a:t>https://brizeno.wordpress.com/category/padroes-de-projeto/observer/</a:t>
            </a:r>
            <a:endParaRPr lang="pt-BR" dirty="0"/>
          </a:p>
          <a:p>
            <a:endParaRPr lang="pt-BR" dirty="0"/>
          </a:p>
        </p:txBody>
      </p:sp>
    </p:spTree>
    <p:extLst>
      <p:ext uri="{BB962C8B-B14F-4D97-AF65-F5344CB8AC3E}">
        <p14:creationId xmlns:p14="http://schemas.microsoft.com/office/powerpoint/2010/main" val="139806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0C5AD-42E6-4905-99DA-823AF2D44DC5}"/>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BF8D7D29-FDFE-485B-8543-952F693BCE1A}"/>
              </a:ext>
            </a:extLst>
          </p:cNvPr>
          <p:cNvSpPr>
            <a:spLocks noGrp="1"/>
          </p:cNvSpPr>
          <p:nvPr>
            <p:ph idx="1"/>
          </p:nvPr>
        </p:nvSpPr>
        <p:spPr/>
        <p:txBody>
          <a:bodyPr/>
          <a:lstStyle/>
          <a:p>
            <a:pPr fontAlgn="base"/>
            <a:r>
              <a:rPr lang="pt-BR" dirty="0"/>
              <a:t>Para este </a:t>
            </a:r>
            <a:r>
              <a:rPr lang="pt-BR" dirty="0" err="1"/>
              <a:t>observer</a:t>
            </a:r>
            <a:r>
              <a:rPr lang="pt-BR" dirty="0"/>
              <a:t> é feito inicialmente o cálculo da soma dos valores e depois é calculado cada valor em relação a este total, exibindo o resultado com duas casas decimais.</a:t>
            </a:r>
          </a:p>
          <a:p>
            <a:pPr fontAlgn="base"/>
            <a:r>
              <a:rPr lang="pt-BR" dirty="0"/>
              <a:t>A representação UML desta solução é a seguinte:</a:t>
            </a:r>
          </a:p>
          <a:p>
            <a:endParaRPr lang="pt-BR" dirty="0"/>
          </a:p>
        </p:txBody>
      </p:sp>
      <p:pic>
        <p:nvPicPr>
          <p:cNvPr id="2050" name="Picture 2" descr="https://brizeno.files.wordpress.com/2011/10/classdiagram1.png?w=682">
            <a:extLst>
              <a:ext uri="{FF2B5EF4-FFF2-40B4-BE49-F238E27FC236}">
                <a16:creationId xmlns:a16="http://schemas.microsoft.com/office/drawing/2014/main" id="{32C40EF6-56AC-4549-92FC-382BBE216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719" y="2937613"/>
            <a:ext cx="8036416" cy="365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B75A4-2CBE-4528-B7FC-9787012798F3}"/>
              </a:ext>
            </a:extLst>
          </p:cNvPr>
          <p:cNvSpPr>
            <a:spLocks noGrp="1"/>
          </p:cNvSpPr>
          <p:nvPr>
            <p:ph type="title"/>
          </p:nvPr>
        </p:nvSpPr>
        <p:spPr/>
        <p:txBody>
          <a:bodyPr/>
          <a:lstStyle/>
          <a:p>
            <a:r>
              <a:rPr lang="pt-BR" dirty="0"/>
              <a:t>Problema</a:t>
            </a:r>
          </a:p>
        </p:txBody>
      </p:sp>
      <p:sp>
        <p:nvSpPr>
          <p:cNvPr id="9" name="Espaço Reservado para Conteúdo 8">
            <a:extLst>
              <a:ext uri="{FF2B5EF4-FFF2-40B4-BE49-F238E27FC236}">
                <a16:creationId xmlns:a16="http://schemas.microsoft.com/office/drawing/2014/main" id="{A06F01BD-A67F-486C-B6D7-054747F3DC64}"/>
              </a:ext>
            </a:extLst>
          </p:cNvPr>
          <p:cNvSpPr>
            <a:spLocks noGrp="1"/>
          </p:cNvSpPr>
          <p:nvPr>
            <p:ph idx="1"/>
          </p:nvPr>
        </p:nvSpPr>
        <p:spPr/>
        <p:txBody>
          <a:bodyPr/>
          <a:lstStyle/>
          <a:p>
            <a:r>
              <a:rPr lang="pt-BR" dirty="0"/>
              <a:t>Suponha que em um programa é necessário fazer várias representações de um mesmo conjunto de dados. Este conjunto de dados consiste de uma estrutura que contém 3 atributos: </a:t>
            </a:r>
            <a:r>
              <a:rPr lang="pt-BR" dirty="0" err="1"/>
              <a:t>valorA</a:t>
            </a:r>
            <a:r>
              <a:rPr lang="pt-BR" dirty="0"/>
              <a:t>, </a:t>
            </a:r>
            <a:r>
              <a:rPr lang="pt-BR" dirty="0" err="1"/>
              <a:t>valorB</a:t>
            </a:r>
            <a:r>
              <a:rPr lang="pt-BR" dirty="0"/>
              <a:t> e </a:t>
            </a:r>
            <a:r>
              <a:rPr lang="pt-BR" dirty="0" err="1"/>
              <a:t>valorC</a:t>
            </a:r>
            <a:r>
              <a:rPr lang="pt-BR" dirty="0"/>
              <a:t>, como mostra o código a seguir:</a:t>
            </a:r>
          </a:p>
        </p:txBody>
      </p:sp>
      <p:sp>
        <p:nvSpPr>
          <p:cNvPr id="4" name="AutoShape 2" descr="image.png">
            <a:extLst>
              <a:ext uri="{FF2B5EF4-FFF2-40B4-BE49-F238E27FC236}">
                <a16:creationId xmlns:a16="http://schemas.microsoft.com/office/drawing/2014/main" id="{A90FAFA0-D16B-49D1-A192-7EF135A7C813}"/>
              </a:ext>
            </a:extLst>
          </p:cNvPr>
          <p:cNvSpPr>
            <a:spLocks noChangeAspect="1" noChangeArrowheads="1"/>
          </p:cNvSpPr>
          <p:nvPr/>
        </p:nvSpPr>
        <p:spPr bwMode="auto">
          <a:xfrm>
            <a:off x="3943350" y="2252663"/>
            <a:ext cx="4305300" cy="2352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 name="Imagem 9">
            <a:extLst>
              <a:ext uri="{FF2B5EF4-FFF2-40B4-BE49-F238E27FC236}">
                <a16:creationId xmlns:a16="http://schemas.microsoft.com/office/drawing/2014/main" id="{22477A85-30CC-421E-97F2-7859F0175A49}"/>
              </a:ext>
            </a:extLst>
          </p:cNvPr>
          <p:cNvPicPr>
            <a:picLocks noChangeAspect="1"/>
          </p:cNvPicPr>
          <p:nvPr/>
        </p:nvPicPr>
        <p:blipFill>
          <a:blip r:embed="rId2"/>
          <a:stretch>
            <a:fillRect/>
          </a:stretch>
        </p:blipFill>
        <p:spPr>
          <a:xfrm>
            <a:off x="2859441" y="3932391"/>
            <a:ext cx="5814293" cy="1917993"/>
          </a:xfrm>
          <a:prstGeom prst="rect">
            <a:avLst/>
          </a:prstGeom>
        </p:spPr>
      </p:pic>
    </p:spTree>
    <p:extLst>
      <p:ext uri="{BB962C8B-B14F-4D97-AF65-F5344CB8AC3E}">
        <p14:creationId xmlns:p14="http://schemas.microsoft.com/office/powerpoint/2010/main" val="49391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3B487-A34C-4996-8E8F-9C8DDCF8F156}"/>
              </a:ext>
            </a:extLst>
          </p:cNvPr>
          <p:cNvSpPr>
            <a:spLocks noGrp="1"/>
          </p:cNvSpPr>
          <p:nvPr>
            <p:ph type="title"/>
          </p:nvPr>
        </p:nvSpPr>
        <p:spPr/>
        <p:txBody>
          <a:bodyPr/>
          <a:lstStyle/>
          <a:p>
            <a:r>
              <a:rPr lang="pt-BR" dirty="0"/>
              <a:t>Problema</a:t>
            </a:r>
          </a:p>
        </p:txBody>
      </p:sp>
      <p:sp>
        <p:nvSpPr>
          <p:cNvPr id="3" name="Espaço Reservado para Conteúdo 2">
            <a:extLst>
              <a:ext uri="{FF2B5EF4-FFF2-40B4-BE49-F238E27FC236}">
                <a16:creationId xmlns:a16="http://schemas.microsoft.com/office/drawing/2014/main" id="{0B5474C8-D9EF-487F-BDA6-EAD0A2EB373E}"/>
              </a:ext>
            </a:extLst>
          </p:cNvPr>
          <p:cNvSpPr>
            <a:spLocks noGrp="1"/>
          </p:cNvSpPr>
          <p:nvPr>
            <p:ph idx="1"/>
          </p:nvPr>
        </p:nvSpPr>
        <p:spPr>
          <a:xfrm>
            <a:off x="677333" y="1488613"/>
            <a:ext cx="8804017" cy="4759787"/>
          </a:xfrm>
        </p:spPr>
        <p:txBody>
          <a:bodyPr>
            <a:normAutofit lnSpcReduction="10000"/>
          </a:bodyPr>
          <a:lstStyle/>
          <a:p>
            <a:pPr fontAlgn="base"/>
            <a:r>
              <a:rPr lang="pt-BR" dirty="0"/>
              <a:t>Como exemplo vamos considerar que é necessário representar dados em uma tabela, que simplesmente exibe os número, uma representação em gráficos de barras, onde os valores são exibidos em barras e outra representação em porcentagem, relativo a soma total dos valores.</a:t>
            </a:r>
          </a:p>
          <a:p>
            <a:pPr fontAlgn="base"/>
            <a:r>
              <a:rPr lang="pt-BR" dirty="0"/>
              <a:t>A representação deve ser feita de modo que qualquer alteração no conjunto de dados compartilhados provoque alterações em todas as formas de representação, garantindo assim que uma visão nunca tenha dados invalidados.</a:t>
            </a:r>
          </a:p>
          <a:p>
            <a:pPr fontAlgn="base"/>
            <a:r>
              <a:rPr lang="pt-BR" dirty="0"/>
              <a:t>Também queremos que as representações só sejam redesenhadas somente quando necessário. Ou seja, sempre que um valor for alterado.</a:t>
            </a:r>
          </a:p>
          <a:p>
            <a:pPr fontAlgn="base"/>
            <a:r>
              <a:rPr lang="pt-BR" dirty="0"/>
              <a:t>Uma primeira solução poderia ser manter uma lista com as possíveis representações e ficar verificando por mudanças no conjunto de dados, assim que fosse feita uma mudança, as visualizações seriam avisadas.</a:t>
            </a:r>
          </a:p>
          <a:p>
            <a:pPr fontAlgn="base"/>
            <a:r>
              <a:rPr lang="pt-BR" dirty="0"/>
              <a:t>O problema é que precisamos sempre verificar se houve ou não mudança no conjunto de dados, dessa forma o processamento seria muito caro, ou então a atualização seria demorada. Vamos ver então como o padrão Observer pode ajudar.</a:t>
            </a:r>
          </a:p>
          <a:p>
            <a:endParaRPr lang="pt-BR" dirty="0"/>
          </a:p>
        </p:txBody>
      </p:sp>
    </p:spTree>
    <p:extLst>
      <p:ext uri="{BB962C8B-B14F-4D97-AF65-F5344CB8AC3E}">
        <p14:creationId xmlns:p14="http://schemas.microsoft.com/office/powerpoint/2010/main" val="12308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6CC47-1072-4DC0-A4AE-5C1476648A50}"/>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25B9C57A-F746-4C4E-91D6-9E5F9C9CB0AE}"/>
              </a:ext>
            </a:extLst>
          </p:cNvPr>
          <p:cNvSpPr>
            <a:spLocks noGrp="1"/>
          </p:cNvSpPr>
          <p:nvPr>
            <p:ph idx="1"/>
          </p:nvPr>
        </p:nvSpPr>
        <p:spPr/>
        <p:txBody>
          <a:bodyPr/>
          <a:lstStyle/>
          <a:p>
            <a:r>
              <a:rPr lang="pt-BR" dirty="0"/>
              <a:t>“Definir uma dependência um para muitos entre objetos, de maneira que quando um objeto muda de estado todos os seus dependentes são notificados e atualizados automaticamente.”</a:t>
            </a:r>
          </a:p>
          <a:p>
            <a:r>
              <a:rPr lang="pt-BR" dirty="0"/>
              <a:t>O padrão Observer parece ser uma boa solução para o problema, pois ele define uma dependência um para muitos, que será necessária para fazer a relação entre um conjunto de dados e várias representações, além de permitir que, quando um objeto mude de estado, todos os dependentes sejam notificados.</a:t>
            </a:r>
          </a:p>
        </p:txBody>
      </p:sp>
    </p:spTree>
    <p:extLst>
      <p:ext uri="{BB962C8B-B14F-4D97-AF65-F5344CB8AC3E}">
        <p14:creationId xmlns:p14="http://schemas.microsoft.com/office/powerpoint/2010/main" val="84377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FB734-5895-465D-8AE3-05278992F249}"/>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50720361-A2D3-4E26-860D-1065A4D25284}"/>
              </a:ext>
            </a:extLst>
          </p:cNvPr>
          <p:cNvSpPr>
            <a:spLocks noGrp="1"/>
          </p:cNvSpPr>
          <p:nvPr>
            <p:ph idx="1"/>
          </p:nvPr>
        </p:nvSpPr>
        <p:spPr>
          <a:xfrm>
            <a:off x="838200" y="1825625"/>
            <a:ext cx="4444383" cy="4351338"/>
          </a:xfrm>
        </p:spPr>
        <p:txBody>
          <a:bodyPr>
            <a:normAutofit/>
          </a:bodyPr>
          <a:lstStyle/>
          <a:p>
            <a:r>
              <a:rPr lang="pt-BR" dirty="0"/>
              <a:t>Para garantir isto o padrão faz o seguinte: cria uma classe que mantém o conjunto de dados e uma lista de dependentes deste conjunto de dados, assim a cada mudança no conjunto de dados todos os dependentes são notificados. Vejamos então o código desta classe por partes:</a:t>
            </a:r>
          </a:p>
        </p:txBody>
      </p:sp>
      <p:pic>
        <p:nvPicPr>
          <p:cNvPr id="4" name="Imagem 3">
            <a:extLst>
              <a:ext uri="{FF2B5EF4-FFF2-40B4-BE49-F238E27FC236}">
                <a16:creationId xmlns:a16="http://schemas.microsoft.com/office/drawing/2014/main" id="{720126C7-6E83-4B2E-9D21-9CC9A3126663}"/>
              </a:ext>
            </a:extLst>
          </p:cNvPr>
          <p:cNvPicPr>
            <a:picLocks noChangeAspect="1"/>
          </p:cNvPicPr>
          <p:nvPr/>
        </p:nvPicPr>
        <p:blipFill>
          <a:blip r:embed="rId2"/>
          <a:stretch>
            <a:fillRect/>
          </a:stretch>
        </p:blipFill>
        <p:spPr>
          <a:xfrm>
            <a:off x="5282583" y="461963"/>
            <a:ext cx="6172200" cy="5715000"/>
          </a:xfrm>
          <a:prstGeom prst="rect">
            <a:avLst/>
          </a:prstGeom>
        </p:spPr>
      </p:pic>
    </p:spTree>
    <p:extLst>
      <p:ext uri="{BB962C8B-B14F-4D97-AF65-F5344CB8AC3E}">
        <p14:creationId xmlns:p14="http://schemas.microsoft.com/office/powerpoint/2010/main" val="80799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2FC6E-D3E1-4BF9-95F2-F6715E40241F}"/>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F615F7DC-87FC-4BC3-898C-7425BBD232D9}"/>
              </a:ext>
            </a:extLst>
          </p:cNvPr>
          <p:cNvSpPr>
            <a:spLocks noGrp="1"/>
          </p:cNvSpPr>
          <p:nvPr>
            <p:ph idx="1"/>
          </p:nvPr>
        </p:nvSpPr>
        <p:spPr>
          <a:xfrm>
            <a:off x="838200" y="1825625"/>
            <a:ext cx="5518212" cy="4351338"/>
          </a:xfrm>
        </p:spPr>
        <p:txBody>
          <a:bodyPr>
            <a:normAutofit/>
          </a:bodyPr>
          <a:lstStyle/>
          <a:p>
            <a:pPr fontAlgn="base"/>
            <a:r>
              <a:rPr lang="pt-BR" dirty="0"/>
              <a:t>Inicialmente definimos a lista de observadores (</a:t>
            </a:r>
            <a:r>
              <a:rPr lang="pt-BR" dirty="0" err="1"/>
              <a:t>DadosObserver</a:t>
            </a:r>
            <a:r>
              <a:rPr lang="pt-BR" dirty="0"/>
              <a:t> é uma interface comum aos observadores e será definida a seguir) e o conjunto de dados a ser compartilhado. Também definimos os métodos para adicionar e remover observadores, assim cada novo observador poderá facilmente acompanhar as mudanças.</a:t>
            </a:r>
          </a:p>
          <a:p>
            <a:pPr fontAlgn="base"/>
            <a:r>
              <a:rPr lang="pt-BR" dirty="0"/>
              <a:t>Dentro da mesma classe, vamos definir as mudanças no estado, ou seja o conjunto de dados:</a:t>
            </a:r>
          </a:p>
          <a:p>
            <a:endParaRPr lang="pt-BR" dirty="0"/>
          </a:p>
        </p:txBody>
      </p:sp>
      <p:pic>
        <p:nvPicPr>
          <p:cNvPr id="4" name="Imagem 3">
            <a:extLst>
              <a:ext uri="{FF2B5EF4-FFF2-40B4-BE49-F238E27FC236}">
                <a16:creationId xmlns:a16="http://schemas.microsoft.com/office/drawing/2014/main" id="{69C47111-DFE7-4C93-B589-ED0D12DE3CD6}"/>
              </a:ext>
            </a:extLst>
          </p:cNvPr>
          <p:cNvPicPr>
            <a:picLocks noChangeAspect="1"/>
          </p:cNvPicPr>
          <p:nvPr/>
        </p:nvPicPr>
        <p:blipFill>
          <a:blip r:embed="rId2"/>
          <a:stretch>
            <a:fillRect/>
          </a:stretch>
        </p:blipFill>
        <p:spPr>
          <a:xfrm>
            <a:off x="6419850" y="1825625"/>
            <a:ext cx="4933950" cy="2343150"/>
          </a:xfrm>
          <a:prstGeom prst="rect">
            <a:avLst/>
          </a:prstGeom>
        </p:spPr>
      </p:pic>
    </p:spTree>
    <p:extLst>
      <p:ext uri="{BB962C8B-B14F-4D97-AF65-F5344CB8AC3E}">
        <p14:creationId xmlns:p14="http://schemas.microsoft.com/office/powerpoint/2010/main" val="197732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6742F-65F2-4BB3-8F55-C24EBF14760B}"/>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82B624CE-0D4C-4722-B5EB-5E3019E8A748}"/>
              </a:ext>
            </a:extLst>
          </p:cNvPr>
          <p:cNvSpPr>
            <a:spLocks noGrp="1"/>
          </p:cNvSpPr>
          <p:nvPr>
            <p:ph idx="1"/>
          </p:nvPr>
        </p:nvSpPr>
        <p:spPr>
          <a:xfrm>
            <a:off x="838199" y="1825625"/>
            <a:ext cx="5092083" cy="4351338"/>
          </a:xfrm>
        </p:spPr>
        <p:txBody>
          <a:bodyPr>
            <a:normAutofit/>
          </a:bodyPr>
          <a:lstStyle/>
          <a:p>
            <a:pPr fontAlgn="base"/>
            <a:r>
              <a:rPr lang="pt-BR" dirty="0"/>
              <a:t>Sempre que for feita uma mudança no conjunto de dados, utilizando o método “</a:t>
            </a:r>
            <a:r>
              <a:rPr lang="pt-BR" dirty="0" err="1"/>
              <a:t>setState</a:t>
            </a:r>
            <a:r>
              <a:rPr lang="pt-BR" dirty="0"/>
              <a:t>()” é chamado o método que vai notificar todos os observadores, executando um </a:t>
            </a:r>
            <a:r>
              <a:rPr lang="pt-BR" dirty="0" err="1"/>
              <a:t>update</a:t>
            </a:r>
            <a:r>
              <a:rPr lang="pt-BR" dirty="0"/>
              <a:t> para informar que o conjunto de dados mudou.</a:t>
            </a:r>
          </a:p>
          <a:p>
            <a:pPr fontAlgn="base"/>
            <a:r>
              <a:rPr lang="pt-BR" dirty="0"/>
              <a:t>Vamos ver então como seria um observador. Vamos definir então a interface comum a todos os observadores, que é utilizada para manter a lista de observadores na classe que controla o conjunto de dados:</a:t>
            </a:r>
          </a:p>
          <a:p>
            <a:endParaRPr lang="pt-BR" dirty="0"/>
          </a:p>
        </p:txBody>
      </p:sp>
      <p:pic>
        <p:nvPicPr>
          <p:cNvPr id="4" name="Imagem 3">
            <a:extLst>
              <a:ext uri="{FF2B5EF4-FFF2-40B4-BE49-F238E27FC236}">
                <a16:creationId xmlns:a16="http://schemas.microsoft.com/office/drawing/2014/main" id="{1B39230D-B870-4A71-9752-ED58590E389D}"/>
              </a:ext>
            </a:extLst>
          </p:cNvPr>
          <p:cNvPicPr>
            <a:picLocks noChangeAspect="1"/>
          </p:cNvPicPr>
          <p:nvPr/>
        </p:nvPicPr>
        <p:blipFill>
          <a:blip r:embed="rId2"/>
          <a:stretch>
            <a:fillRect/>
          </a:stretch>
        </p:blipFill>
        <p:spPr>
          <a:xfrm>
            <a:off x="6096000" y="1892932"/>
            <a:ext cx="4800600" cy="1704975"/>
          </a:xfrm>
          <a:prstGeom prst="rect">
            <a:avLst/>
          </a:prstGeom>
        </p:spPr>
      </p:pic>
    </p:spTree>
    <p:extLst>
      <p:ext uri="{BB962C8B-B14F-4D97-AF65-F5344CB8AC3E}">
        <p14:creationId xmlns:p14="http://schemas.microsoft.com/office/powerpoint/2010/main" val="378365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95AB4-75EF-4F49-A33E-0E6DE86A4C3B}"/>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40C43F21-547E-4B22-85B0-60756325F905}"/>
              </a:ext>
            </a:extLst>
          </p:cNvPr>
          <p:cNvSpPr>
            <a:spLocks noGrp="1"/>
          </p:cNvSpPr>
          <p:nvPr>
            <p:ph idx="1"/>
          </p:nvPr>
        </p:nvSpPr>
        <p:spPr/>
        <p:txBody>
          <a:bodyPr/>
          <a:lstStyle/>
          <a:p>
            <a:r>
              <a:rPr lang="pt-BR" dirty="0"/>
              <a:t>Definida a interface vamos então construir o observador que mostra os dados em uma tabela:</a:t>
            </a:r>
          </a:p>
        </p:txBody>
      </p:sp>
      <p:pic>
        <p:nvPicPr>
          <p:cNvPr id="4" name="Imagem 3">
            <a:extLst>
              <a:ext uri="{FF2B5EF4-FFF2-40B4-BE49-F238E27FC236}">
                <a16:creationId xmlns:a16="http://schemas.microsoft.com/office/drawing/2014/main" id="{1A9900C8-FD58-4B0C-A280-7A158CD64D64}"/>
              </a:ext>
            </a:extLst>
          </p:cNvPr>
          <p:cNvPicPr>
            <a:picLocks noChangeAspect="1"/>
          </p:cNvPicPr>
          <p:nvPr/>
        </p:nvPicPr>
        <p:blipFill>
          <a:blip r:embed="rId2"/>
          <a:stretch>
            <a:fillRect/>
          </a:stretch>
        </p:blipFill>
        <p:spPr>
          <a:xfrm>
            <a:off x="1647362" y="2945860"/>
            <a:ext cx="8648700" cy="3114675"/>
          </a:xfrm>
          <a:prstGeom prst="rect">
            <a:avLst/>
          </a:prstGeom>
        </p:spPr>
      </p:pic>
    </p:spTree>
    <p:extLst>
      <p:ext uri="{BB962C8B-B14F-4D97-AF65-F5344CB8AC3E}">
        <p14:creationId xmlns:p14="http://schemas.microsoft.com/office/powerpoint/2010/main" val="146268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BE86D-760E-40C9-B165-1203C27B0DF6}"/>
              </a:ext>
            </a:extLst>
          </p:cNvPr>
          <p:cNvSpPr>
            <a:spLocks noGrp="1"/>
          </p:cNvSpPr>
          <p:nvPr>
            <p:ph type="title"/>
          </p:nvPr>
        </p:nvSpPr>
        <p:spPr/>
        <p:txBody>
          <a:bodyPr/>
          <a:lstStyle/>
          <a:p>
            <a:r>
              <a:rPr lang="pt-BR" dirty="0"/>
              <a:t>O padrão</a:t>
            </a:r>
          </a:p>
        </p:txBody>
      </p:sp>
      <p:sp>
        <p:nvSpPr>
          <p:cNvPr id="3" name="Espaço Reservado para Conteúdo 2">
            <a:extLst>
              <a:ext uri="{FF2B5EF4-FFF2-40B4-BE49-F238E27FC236}">
                <a16:creationId xmlns:a16="http://schemas.microsoft.com/office/drawing/2014/main" id="{122A4173-C8C7-424F-B7A1-B6FF26E2A23E}"/>
              </a:ext>
            </a:extLst>
          </p:cNvPr>
          <p:cNvSpPr>
            <a:spLocks noGrp="1"/>
          </p:cNvSpPr>
          <p:nvPr>
            <p:ph idx="1"/>
          </p:nvPr>
        </p:nvSpPr>
        <p:spPr>
          <a:xfrm>
            <a:off x="838201" y="1825625"/>
            <a:ext cx="3884720" cy="4351338"/>
          </a:xfrm>
        </p:spPr>
        <p:txBody>
          <a:bodyPr>
            <a:normAutofit/>
          </a:bodyPr>
          <a:lstStyle/>
          <a:p>
            <a:pPr fontAlgn="base"/>
            <a:r>
              <a:rPr lang="pt-BR" dirty="0"/>
              <a:t>Este observador simplesmente exibe o valor dos dados. Assim, quando o método </a:t>
            </a:r>
            <a:r>
              <a:rPr lang="pt-BR" dirty="0" err="1"/>
              <a:t>update</a:t>
            </a:r>
            <a:r>
              <a:rPr lang="pt-BR" dirty="0"/>
              <a:t> for chamado ele irá redesenhar a tabela de dados. Para o exemplo apenas vamos exibir algumas informações no terminal.</a:t>
            </a:r>
          </a:p>
          <a:p>
            <a:pPr fontAlgn="base"/>
            <a:r>
              <a:rPr lang="pt-BR" dirty="0"/>
              <a:t>Outros </a:t>
            </a:r>
            <a:r>
              <a:rPr lang="pt-BR" dirty="0" err="1"/>
              <a:t>observers</a:t>
            </a:r>
            <a:r>
              <a:rPr lang="pt-BR" dirty="0"/>
              <a:t> podem definir outras maneiras de mostrar o conjunto de dados, por exemplo o </a:t>
            </a:r>
            <a:r>
              <a:rPr lang="pt-BR" dirty="0" err="1"/>
              <a:t>observer</a:t>
            </a:r>
            <a:r>
              <a:rPr lang="pt-BR" dirty="0"/>
              <a:t> que exibe os valores em porcentagem:</a:t>
            </a:r>
          </a:p>
          <a:p>
            <a:endParaRPr lang="pt-BR" dirty="0"/>
          </a:p>
        </p:txBody>
      </p:sp>
      <p:pic>
        <p:nvPicPr>
          <p:cNvPr id="4" name="Imagem 3">
            <a:extLst>
              <a:ext uri="{FF2B5EF4-FFF2-40B4-BE49-F238E27FC236}">
                <a16:creationId xmlns:a16="http://schemas.microsoft.com/office/drawing/2014/main" id="{DF40AF98-321B-49CA-BE2F-08E3FBA451AD}"/>
              </a:ext>
            </a:extLst>
          </p:cNvPr>
          <p:cNvPicPr>
            <a:picLocks noChangeAspect="1"/>
          </p:cNvPicPr>
          <p:nvPr/>
        </p:nvPicPr>
        <p:blipFill>
          <a:blip r:embed="rId2"/>
          <a:stretch>
            <a:fillRect/>
          </a:stretch>
        </p:blipFill>
        <p:spPr>
          <a:xfrm>
            <a:off x="4992139" y="2170845"/>
            <a:ext cx="6654623" cy="3660898"/>
          </a:xfrm>
          <a:prstGeom prst="rect">
            <a:avLst/>
          </a:prstGeom>
        </p:spPr>
      </p:pic>
    </p:spTree>
    <p:extLst>
      <p:ext uri="{BB962C8B-B14F-4D97-AF65-F5344CB8AC3E}">
        <p14:creationId xmlns:p14="http://schemas.microsoft.com/office/powerpoint/2010/main" val="1510139139"/>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660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Trebuchet MS</vt:lpstr>
      <vt:lpstr>Wingdings 3</vt:lpstr>
      <vt:lpstr>Facetado</vt:lpstr>
      <vt:lpstr>Padrão de Projetos</vt:lpstr>
      <vt:lpstr>Problema</vt:lpstr>
      <vt:lpstr>Problema</vt:lpstr>
      <vt:lpstr>O padrão</vt:lpstr>
      <vt:lpstr>O padrão</vt:lpstr>
      <vt:lpstr>O padrão</vt:lpstr>
      <vt:lpstr>O padrão</vt:lpstr>
      <vt:lpstr>O padrão</vt:lpstr>
      <vt:lpstr>O padrão</vt:lpstr>
      <vt:lpstr>O padrão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Padrão de Projetos</dc:title>
  <dc:creator>Paulo José de Carlo Almeida</dc:creator>
  <cp:lastModifiedBy>Paulo José de Carlo Almeida</cp:lastModifiedBy>
  <cp:revision>8</cp:revision>
  <dcterms:created xsi:type="dcterms:W3CDTF">2018-11-11T22:42:20Z</dcterms:created>
  <dcterms:modified xsi:type="dcterms:W3CDTF">2018-11-11T23:57:26Z</dcterms:modified>
</cp:coreProperties>
</file>