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8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5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38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372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73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7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820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8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06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89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6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62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77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2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3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1EE29-4609-4E5F-8A29-8FCCA3E1E450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D17789-5219-4253-BD8D-B58026BCE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1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292E9-5362-40F1-8A21-E7EA20D3D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213ECA-5AA3-47C0-8FD0-D66E5DBEF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15816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5F59E-AB13-4FE8-8D0C-C5B65A14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Principal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536A04-121B-465A-84E0-72D2BFDA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77" y="1834951"/>
            <a:ext cx="5452886" cy="35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6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0C559-E9D2-4797-9299-528200FD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B2EE44-086D-481E-9373-982F2279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16" y="1815436"/>
            <a:ext cx="42005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D40B72-E1A8-4FF8-AE2A-581012F3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749"/>
            <a:ext cx="460057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9B6AE0-D28A-4ED5-84AB-6FDC7D36D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4246623"/>
            <a:ext cx="5133975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7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0CFED-1536-493E-B628-2FFE0AD7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985431-AA38-4B58-BE0B-0F6FF3F9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633" y="604098"/>
            <a:ext cx="35242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9E3618-A793-465B-89AF-7D980E65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3" y="2595562"/>
            <a:ext cx="5934075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A5BDBF-E740-4FCC-A804-28A20C598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162" y="4787468"/>
            <a:ext cx="54483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6B1DA9-387B-4EC4-8BF0-9403CDBB4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602" y="2595562"/>
            <a:ext cx="5429250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47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A48CB-2902-46E8-A9BF-AC3E9F25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13A48-E9DC-447B-A393-B36AA540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Pedido poderá ser pago das seguintes formas</a:t>
            </a:r>
          </a:p>
          <a:p>
            <a:pPr lvl="1"/>
            <a:r>
              <a:rPr lang="pt-BR" dirty="0"/>
              <a:t>Cartão de Crédito</a:t>
            </a:r>
          </a:p>
          <a:p>
            <a:pPr lvl="1"/>
            <a:r>
              <a:rPr lang="pt-BR" dirty="0"/>
              <a:t>Cartão de Débito</a:t>
            </a:r>
          </a:p>
          <a:p>
            <a:pPr lvl="1"/>
            <a:r>
              <a:rPr lang="pt-BR" dirty="0"/>
              <a:t>Internet</a:t>
            </a:r>
          </a:p>
          <a:p>
            <a:pPr lvl="1"/>
            <a:endParaRPr lang="pt-BR" dirty="0"/>
          </a:p>
          <a:p>
            <a:r>
              <a:rPr lang="pt-BR" dirty="0"/>
              <a:t>E também poderá escolher o banco que irá fazer o pagamento</a:t>
            </a:r>
          </a:p>
          <a:p>
            <a:pPr lvl="1"/>
            <a:r>
              <a:rPr lang="pt-BR" dirty="0"/>
              <a:t>Bradesco</a:t>
            </a:r>
          </a:p>
          <a:p>
            <a:pPr lvl="1"/>
            <a:r>
              <a:rPr lang="pt-BR" dirty="0"/>
              <a:t>Itaú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63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5468-27CA-4383-A9D1-080C7FB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63DEB-3A7D-46B1-98C0-77DDD5F5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7291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Podemos Criar as Classes</a:t>
            </a:r>
          </a:p>
          <a:p>
            <a:pPr marL="0" indent="0">
              <a:buNone/>
            </a:pPr>
            <a:r>
              <a:rPr lang="pt-BR" dirty="0"/>
              <a:t>	Pagamento</a:t>
            </a:r>
          </a:p>
          <a:p>
            <a:pPr marL="0" indent="0">
              <a:buNone/>
            </a:pPr>
            <a:r>
              <a:rPr lang="pt-BR" dirty="0"/>
              <a:t>Os atributos</a:t>
            </a:r>
          </a:p>
          <a:p>
            <a:pPr marL="0" indent="0">
              <a:buNone/>
            </a:pPr>
            <a:r>
              <a:rPr lang="pt-BR" dirty="0"/>
              <a:t>	Forma de Pagamento</a:t>
            </a:r>
          </a:p>
          <a:p>
            <a:pPr marL="0" indent="0">
              <a:buNone/>
            </a:pPr>
            <a:r>
              <a:rPr lang="pt-BR" dirty="0"/>
              <a:t>	Banco</a:t>
            </a:r>
          </a:p>
          <a:p>
            <a:pPr marL="0" indent="0">
              <a:buNone/>
            </a:pPr>
            <a:r>
              <a:rPr lang="pt-BR" dirty="0"/>
              <a:t>Execução</a:t>
            </a:r>
          </a:p>
          <a:p>
            <a:pPr marL="0" indent="0">
              <a:buNone/>
            </a:pPr>
            <a:r>
              <a:rPr lang="pt-BR" dirty="0"/>
              <a:t>	Usaria estrutura condicional</a:t>
            </a:r>
            <a:br>
              <a:rPr lang="pt-BR" dirty="0"/>
            </a:br>
            <a:r>
              <a:rPr lang="pt-BR" dirty="0"/>
              <a:t>para processar os pagamentos dentro</a:t>
            </a:r>
            <a:br>
              <a:rPr lang="pt-BR" dirty="0"/>
            </a:br>
            <a:r>
              <a:rPr lang="pt-BR" dirty="0"/>
              <a:t>do método Pagar().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59FF15-0844-4B16-92EE-F1622632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387" y="2305650"/>
            <a:ext cx="2619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B5B4B-4C8E-4603-AAD1-08528F09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Foi quase!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B6E0D-549B-442A-8E67-361F09E5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Usaremos “</a:t>
            </a:r>
            <a:r>
              <a:rPr lang="pt-BR" dirty="0" err="1"/>
              <a:t>Ifs</a:t>
            </a:r>
            <a:r>
              <a:rPr lang="pt-BR" dirty="0"/>
              <a:t>”</a:t>
            </a:r>
          </a:p>
          <a:p>
            <a:r>
              <a:rPr lang="pt-BR" dirty="0"/>
              <a:t>Tipos “</a:t>
            </a:r>
            <a:r>
              <a:rPr lang="pt-BR" dirty="0" err="1"/>
              <a:t>String</a:t>
            </a:r>
            <a:r>
              <a:rPr lang="pt-BR" dirty="0"/>
              <a:t>”</a:t>
            </a:r>
          </a:p>
          <a:p>
            <a:r>
              <a:rPr lang="pt-BR" dirty="0"/>
              <a:t>Solução que não leva em consideração Design </a:t>
            </a:r>
            <a:r>
              <a:rPr lang="pt-BR" dirty="0" err="1"/>
              <a:t>Pattern</a:t>
            </a:r>
            <a:endParaRPr lang="pt-BR" dirty="0"/>
          </a:p>
          <a:p>
            <a:r>
              <a:rPr lang="pt-BR" dirty="0"/>
              <a:t>Banco e forma de pagamento, são duas coisas teoricamente distintas e como estão na mesma classe gera o Baixa Coesão</a:t>
            </a:r>
          </a:p>
          <a:p>
            <a:r>
              <a:rPr lang="pt-BR" dirty="0"/>
              <a:t>Precisamos chegar numa situação que tenhamos:</a:t>
            </a:r>
            <a:br>
              <a:rPr lang="pt-BR" dirty="0"/>
            </a:br>
            <a:r>
              <a:rPr lang="pt-BR" dirty="0"/>
              <a:t>Alta Coesão e Baixo Acoplamento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64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5CF40-104F-463F-9AC7-E353AD38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Padrão Bridge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39E83A-1085-483A-982E-0F82A096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  <a:p>
            <a:pPr lvl="1"/>
            <a:r>
              <a:rPr lang="pt-BR" dirty="0"/>
              <a:t>Desacoplar uma abstração da sua implementação, de modo que as duas possam variar independentemente.</a:t>
            </a:r>
          </a:p>
        </p:txBody>
      </p:sp>
    </p:spTree>
    <p:extLst>
      <p:ext uri="{BB962C8B-B14F-4D97-AF65-F5344CB8AC3E}">
        <p14:creationId xmlns:p14="http://schemas.microsoft.com/office/powerpoint/2010/main" val="38221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7F445-1037-426E-BC68-12820ABC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Padrão Bridge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C9662-DEF9-44A4-AEC3-7A213D13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  <a:p>
            <a:pPr lvl="1"/>
            <a:r>
              <a:rPr lang="pt-BR" dirty="0"/>
              <a:t>Quando uma abstração pode ter uma entre várias implementações possíveis, a maneira usual de acomodá-la é usando a herança. </a:t>
            </a:r>
          </a:p>
          <a:p>
            <a:pPr lvl="1"/>
            <a:r>
              <a:rPr lang="pt-BR" dirty="0"/>
              <a:t>Uma classe abstrata define a interface para a abstração, e subclasse concretas de formas diferentes. </a:t>
            </a:r>
          </a:p>
          <a:p>
            <a:pPr lvl="1"/>
            <a:r>
              <a:rPr lang="pt-BR" dirty="0"/>
              <a:t>Mas essa abordagem nem sempre é suficientemente flexível. </a:t>
            </a:r>
          </a:p>
          <a:p>
            <a:pPr lvl="1"/>
            <a:r>
              <a:rPr lang="pt-BR" dirty="0"/>
              <a:t>A herança liga uma implementação à abstração permanentemente, o que torna difícil modificar, aumentar e reutilizar abstrações e implementações independentemente.</a:t>
            </a:r>
          </a:p>
        </p:txBody>
      </p:sp>
    </p:spTree>
    <p:extLst>
      <p:ext uri="{BB962C8B-B14F-4D97-AF65-F5344CB8AC3E}">
        <p14:creationId xmlns:p14="http://schemas.microsoft.com/office/powerpoint/2010/main" val="139632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E91D-A726-4185-B420-E091E534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do Padrão Bridge</a:t>
            </a:r>
          </a:p>
        </p:txBody>
      </p:sp>
      <p:pic>
        <p:nvPicPr>
          <p:cNvPr id="1028" name="Picture 4" descr="Resultado de imagem para diagram pattern bridge">
            <a:extLst>
              <a:ext uri="{FF2B5EF4-FFF2-40B4-BE49-F238E27FC236}">
                <a16:creationId xmlns:a16="http://schemas.microsoft.com/office/drawing/2014/main" id="{773CA0F5-47BA-4043-9CC7-E9C554E5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29" y="1690688"/>
            <a:ext cx="86868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6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A48CB-2902-46E8-A9BF-AC3E9F25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</a:t>
            </a:r>
            <a:r>
              <a:rPr lang="pt-BR" sz="2400" dirty="0"/>
              <a:t>(Tentaremos com o Padrão Bridge)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13A48-E9DC-447B-A393-B36AA540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Pedido poderá ser pago das seguintes formas</a:t>
            </a:r>
          </a:p>
          <a:p>
            <a:pPr lvl="1"/>
            <a:r>
              <a:rPr lang="pt-BR" dirty="0"/>
              <a:t>Cartão de Crédito</a:t>
            </a:r>
          </a:p>
          <a:p>
            <a:pPr lvl="1"/>
            <a:r>
              <a:rPr lang="pt-BR" dirty="0"/>
              <a:t>Cartão de Débito</a:t>
            </a:r>
          </a:p>
          <a:p>
            <a:pPr lvl="1"/>
            <a:r>
              <a:rPr lang="pt-BR" dirty="0"/>
              <a:t>Internet</a:t>
            </a:r>
          </a:p>
          <a:p>
            <a:pPr lvl="1"/>
            <a:endParaRPr lang="pt-BR" dirty="0"/>
          </a:p>
          <a:p>
            <a:r>
              <a:rPr lang="pt-BR" dirty="0"/>
              <a:t>E também poderá escolher o banco que irá fazer o pagamento</a:t>
            </a:r>
          </a:p>
          <a:p>
            <a:pPr lvl="1"/>
            <a:r>
              <a:rPr lang="pt-BR" dirty="0"/>
              <a:t>Bradesco</a:t>
            </a:r>
          </a:p>
          <a:p>
            <a:pPr lvl="1"/>
            <a:r>
              <a:rPr lang="pt-BR" dirty="0"/>
              <a:t>Itaú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198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3BEBA-6DD3-45CA-A31C-2FE63D0E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do 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F2B571-AAFC-4D58-BCDB-253EE19A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0488"/>
            <a:ext cx="10218471" cy="322927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DAE69D4-5497-4E1B-8802-64D0F0E1929A}"/>
              </a:ext>
            </a:extLst>
          </p:cNvPr>
          <p:cNvSpPr/>
          <p:nvPr/>
        </p:nvSpPr>
        <p:spPr>
          <a:xfrm>
            <a:off x="295318" y="1873188"/>
            <a:ext cx="5652117" cy="3808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CE3F8AF-6A81-46A8-8FE6-F29CEB07F9D7}"/>
              </a:ext>
            </a:extLst>
          </p:cNvPr>
          <p:cNvSpPr/>
          <p:nvPr/>
        </p:nvSpPr>
        <p:spPr>
          <a:xfrm>
            <a:off x="6173815" y="1873188"/>
            <a:ext cx="5652117" cy="3808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A2BBEB-AC88-4FD7-BF64-39BAD0762764}"/>
              </a:ext>
            </a:extLst>
          </p:cNvPr>
          <p:cNvSpPr txBox="1"/>
          <p:nvPr/>
        </p:nvSpPr>
        <p:spPr>
          <a:xfrm>
            <a:off x="2779813" y="1466580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Abstração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1EB11C-59F4-4B14-9150-57BD077CFEF8}"/>
              </a:ext>
            </a:extLst>
          </p:cNvPr>
          <p:cNvSpPr txBox="1"/>
          <p:nvPr/>
        </p:nvSpPr>
        <p:spPr>
          <a:xfrm>
            <a:off x="8036874" y="1432327"/>
            <a:ext cx="16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999320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236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Padrões de Projeto II</vt:lpstr>
      <vt:lpstr>Problema</vt:lpstr>
      <vt:lpstr>Solução Básica</vt:lpstr>
      <vt:lpstr>Foi quase!</vt:lpstr>
      <vt:lpstr>O Padrão Bridge</vt:lpstr>
      <vt:lpstr>O Padrão Bridge</vt:lpstr>
      <vt:lpstr>Esquema do Padrão Bridge</vt:lpstr>
      <vt:lpstr>Problema (Tentaremos com o Padrão Bridge)</vt:lpstr>
      <vt:lpstr>Esquema do Exemplo</vt:lpstr>
      <vt:lpstr>Programa Principal</vt:lpstr>
      <vt:lpstr>Implementação</vt:lpstr>
      <vt:lpstr>Abstração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II</dc:title>
  <dc:creator>Paulo José de Carlo Almeida</dc:creator>
  <cp:lastModifiedBy>Paulo José de Carlo Almeida</cp:lastModifiedBy>
  <cp:revision>24</cp:revision>
  <dcterms:created xsi:type="dcterms:W3CDTF">2018-09-16T18:17:01Z</dcterms:created>
  <dcterms:modified xsi:type="dcterms:W3CDTF">2018-09-16T19:52:21Z</dcterms:modified>
</cp:coreProperties>
</file>