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60E-01B6-49AC-9406-3948F6A90B8E}" type="datetimeFigureOut">
              <a:rPr lang="pt-BR" smtClean="0"/>
              <a:t>18/11/2018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B55C-78FA-4105-B471-9A84C6F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16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60E-01B6-49AC-9406-3948F6A90B8E}" type="datetimeFigureOut">
              <a:rPr lang="pt-BR" smtClean="0"/>
              <a:t>18/11/2018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B55C-78FA-4105-B471-9A84C6F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60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60E-01B6-49AC-9406-3948F6A90B8E}" type="datetimeFigureOut">
              <a:rPr lang="pt-BR" smtClean="0"/>
              <a:t>18/11/2018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B55C-78FA-4105-B471-9A84C6F45EC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23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60E-01B6-49AC-9406-3948F6A90B8E}" type="datetimeFigureOut">
              <a:rPr lang="pt-BR" smtClean="0"/>
              <a:t>18/11/2018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B55C-78FA-4105-B471-9A84C6F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969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60E-01B6-49AC-9406-3948F6A90B8E}" type="datetimeFigureOut">
              <a:rPr lang="pt-BR" smtClean="0"/>
              <a:t>18/11/2018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B55C-78FA-4105-B471-9A84C6F45EC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077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60E-01B6-49AC-9406-3948F6A90B8E}" type="datetimeFigureOut">
              <a:rPr lang="pt-BR" smtClean="0"/>
              <a:t>18/11/2018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B55C-78FA-4105-B471-9A84C6F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823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60E-01B6-49AC-9406-3948F6A90B8E}" type="datetimeFigureOut">
              <a:rPr lang="pt-BR" smtClean="0"/>
              <a:t>18/11/2018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B55C-78FA-4105-B471-9A84C6F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822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60E-01B6-49AC-9406-3948F6A90B8E}" type="datetimeFigureOut">
              <a:rPr lang="pt-BR" smtClean="0"/>
              <a:t>18/11/2018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B55C-78FA-4105-B471-9A84C6F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57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60E-01B6-49AC-9406-3948F6A90B8E}" type="datetimeFigureOut">
              <a:rPr lang="pt-BR" smtClean="0"/>
              <a:t>18/11/2018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B55C-78FA-4105-B471-9A84C6F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79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60E-01B6-49AC-9406-3948F6A90B8E}" type="datetimeFigureOut">
              <a:rPr lang="pt-BR" smtClean="0"/>
              <a:t>18/11/2018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B55C-78FA-4105-B471-9A84C6F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66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60E-01B6-49AC-9406-3948F6A90B8E}" type="datetimeFigureOut">
              <a:rPr lang="pt-BR" smtClean="0"/>
              <a:t>18/11/2018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B55C-78FA-4105-B471-9A84C6F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2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60E-01B6-49AC-9406-3948F6A90B8E}" type="datetimeFigureOut">
              <a:rPr lang="pt-BR" smtClean="0"/>
              <a:t>18/11/2018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B55C-78FA-4105-B471-9A84C6F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35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60E-01B6-49AC-9406-3948F6A90B8E}" type="datetimeFigureOut">
              <a:rPr lang="pt-BR" smtClean="0"/>
              <a:t>18/11/2018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B55C-78FA-4105-B471-9A84C6F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55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60E-01B6-49AC-9406-3948F6A90B8E}" type="datetimeFigureOut">
              <a:rPr lang="pt-BR" smtClean="0"/>
              <a:t>18/11/2018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B55C-78FA-4105-B471-9A84C6F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41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60E-01B6-49AC-9406-3948F6A90B8E}" type="datetimeFigureOut">
              <a:rPr lang="pt-BR" smtClean="0"/>
              <a:t>18/11/2018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B55C-78FA-4105-B471-9A84C6F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65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60E-01B6-49AC-9406-3948F6A90B8E}" type="datetimeFigureOut">
              <a:rPr lang="pt-BR" smtClean="0"/>
              <a:t>18/11/2018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B55C-78FA-4105-B471-9A84C6F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1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D160E-01B6-49AC-9406-3948F6A90B8E}" type="datetimeFigureOut">
              <a:rPr lang="pt-BR" smtClean="0"/>
              <a:t>18/11/2018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3DB55C-78FA-4105-B471-9A84C6F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16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p.me/p1Mek8-2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2BC2C-B0B8-42E2-A438-6240A2A7A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Padrões de Projeto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E5C057-03C4-44DF-9BA8-AAA43BFCE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Paulo José de Carlo Almeida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B7640A-9825-4CC0-B99A-39D982707CA8}"/>
              </a:ext>
            </a:extLst>
          </p:cNvPr>
          <p:cNvSpPr txBox="1"/>
          <p:nvPr/>
        </p:nvSpPr>
        <p:spPr>
          <a:xfrm>
            <a:off x="994299" y="5412471"/>
            <a:ext cx="6939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</a:t>
            </a:r>
          </a:p>
          <a:p>
            <a:r>
              <a:rPr lang="pt-BR" dirty="0"/>
              <a:t>https://brizeno.wordpress.com/category/padroes-de-projeto/mediator/</a:t>
            </a:r>
          </a:p>
        </p:txBody>
      </p:sp>
    </p:spTree>
    <p:extLst>
      <p:ext uri="{BB962C8B-B14F-4D97-AF65-F5344CB8AC3E}">
        <p14:creationId xmlns:p14="http://schemas.microsoft.com/office/powerpoint/2010/main" val="215396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F49D1-0021-4FFD-BB1D-8EB57E7D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Mediator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E0B540-40E8-4439-859C-13EDB0583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56" y="1352180"/>
            <a:ext cx="6735520" cy="3132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743181-CDC2-4034-A876-24C1F6BAC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81" y="4484980"/>
            <a:ext cx="58197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5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DDFF5-CAB5-43F0-9B31-78A6D94E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0F758B-D99F-44BD-9B2F-21E4A98E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449"/>
            <a:ext cx="8848406" cy="454991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pt-BR" dirty="0"/>
              <a:t>O padrão </a:t>
            </a:r>
            <a:r>
              <a:rPr lang="pt-BR" dirty="0" err="1"/>
              <a:t>Mediator</a:t>
            </a:r>
            <a:r>
              <a:rPr lang="pt-BR" dirty="0"/>
              <a:t> tem como principal objetivo diminuir a complexidade de relacionamentos entre objetos, garantindo assim que todos fiquem mais livres para sofrer mudanças, bem como facilitando a introdução de novos tipos de objetos ao relacionamento.</a:t>
            </a:r>
          </a:p>
          <a:p>
            <a:pPr fontAlgn="base"/>
            <a:r>
              <a:rPr lang="pt-BR" dirty="0"/>
              <a:t>Outro ganho é a centralização da lógica de controle de comunicação entre os objetos, imagine que o protocolo de comunicação com o Android precisasse ser alterado, a mudança seria em um local bem específico da classe </a:t>
            </a:r>
            <a:r>
              <a:rPr lang="pt-BR" dirty="0" err="1"/>
              <a:t>Mediator</a:t>
            </a:r>
            <a:r>
              <a:rPr lang="pt-BR" dirty="0"/>
              <a:t>.</a:t>
            </a:r>
          </a:p>
          <a:p>
            <a:pPr fontAlgn="base"/>
            <a:r>
              <a:rPr lang="pt-BR" dirty="0"/>
              <a:t>Uma vantagem não muito explorada nesse exemplo é que o </a:t>
            </a:r>
            <a:r>
              <a:rPr lang="pt-BR" dirty="0" err="1"/>
              <a:t>Mediator</a:t>
            </a:r>
            <a:r>
              <a:rPr lang="pt-BR" dirty="0"/>
              <a:t> centraliza também o controle dos objetos </a:t>
            </a:r>
            <a:r>
              <a:rPr lang="pt-BR" dirty="0" err="1"/>
              <a:t>Colleague</a:t>
            </a:r>
            <a:r>
              <a:rPr lang="pt-BR" dirty="0"/>
              <a:t>. Como citamos no post anterior sobre o padrão </a:t>
            </a:r>
            <a:r>
              <a:rPr lang="pt-BR" dirty="0" err="1">
                <a:hlinkClick r:id="rId2" tooltip="Padrão Observer"/>
              </a:rPr>
              <a:t>Observer</a:t>
            </a:r>
            <a:r>
              <a:rPr lang="pt-BR" dirty="0"/>
              <a:t>, quando o relacionamento entre objetos </a:t>
            </a:r>
            <a:r>
              <a:rPr lang="pt-BR" dirty="0" err="1"/>
              <a:t>Observer</a:t>
            </a:r>
            <a:r>
              <a:rPr lang="pt-BR" dirty="0"/>
              <a:t> e </a:t>
            </a:r>
            <a:r>
              <a:rPr lang="pt-BR" dirty="0" err="1"/>
              <a:t>Subject</a:t>
            </a:r>
            <a:r>
              <a:rPr lang="pt-BR" dirty="0"/>
              <a:t> fica muito complexo, pode ser necessário utilizar uma classe intermediária que mapeie o relacionamento, facilitando o envio de mensagens aos objetos </a:t>
            </a:r>
            <a:r>
              <a:rPr lang="pt-BR" dirty="0" err="1"/>
              <a:t>Observer</a:t>
            </a:r>
            <a:r>
              <a:rPr lang="pt-BR" dirty="0"/>
              <a:t>.</a:t>
            </a:r>
          </a:p>
          <a:p>
            <a:pPr fontAlgn="base"/>
            <a:r>
              <a:rPr lang="pt-BR" dirty="0"/>
              <a:t>Ao introduzir o </a:t>
            </a:r>
            <a:r>
              <a:rPr lang="pt-BR" dirty="0" err="1"/>
              <a:t>Mediator</a:t>
            </a:r>
            <a:r>
              <a:rPr lang="pt-BR" dirty="0"/>
              <a:t> vimos que a complexidade das classes </a:t>
            </a:r>
            <a:r>
              <a:rPr lang="pt-BR" dirty="0" err="1"/>
              <a:t>Colleague</a:t>
            </a:r>
            <a:r>
              <a:rPr lang="pt-BR" dirty="0"/>
              <a:t> foi transferida para o </a:t>
            </a:r>
            <a:r>
              <a:rPr lang="pt-BR" dirty="0" err="1"/>
              <a:t>Mediator</a:t>
            </a:r>
            <a:r>
              <a:rPr lang="pt-BR" dirty="0"/>
              <a:t>, o que tornou as classes </a:t>
            </a:r>
            <a:r>
              <a:rPr lang="pt-BR" dirty="0" err="1"/>
              <a:t>Colleague</a:t>
            </a:r>
            <a:r>
              <a:rPr lang="pt-BR" dirty="0"/>
              <a:t> bem mais simples e fáceis de manter. No entanto isto também pode ser um problema, pois a classe </a:t>
            </a:r>
            <a:r>
              <a:rPr lang="pt-BR" dirty="0" err="1"/>
              <a:t>Mediator</a:t>
            </a:r>
            <a:r>
              <a:rPr lang="pt-BR" dirty="0"/>
              <a:t> pode crescer em complexidade e se tornar difícil de manter.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79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BFB31-06EB-47ED-919E-A90755D0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7B9500-B3A6-4DCA-B895-1D4086780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Pense na seguinte situação: seria legal ter um aplicativo que trocasse mensagem entre diversas plataformas móveis, um Android enviando mensagem para um iOS, um Symbian trocando mensagens com um Android… O problema é que cada uma destas plataforma implementa maneiras diferentes de receber mensagens.</a:t>
            </a:r>
          </a:p>
          <a:p>
            <a:pPr fontAlgn="base"/>
            <a:r>
              <a:rPr lang="pt-BR" dirty="0"/>
              <a:t>Obviamente seria uma péssima solução criar vários métodos para cada plataforma. Analise o diagrama abaixo: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82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46101-D05A-42E2-A561-2A0283BE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pic>
        <p:nvPicPr>
          <p:cNvPr id="1026" name="Picture 2" descr="https://brizeno.files.wordpress.com/2011/10/relacionamento-muitos-para-muitos.png">
            <a:extLst>
              <a:ext uri="{FF2B5EF4-FFF2-40B4-BE49-F238E27FC236}">
                <a16:creationId xmlns:a16="http://schemas.microsoft.com/office/drawing/2014/main" id="{20DE88C0-7C81-4EE0-8C14-D508AE7F9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87" y="911979"/>
            <a:ext cx="7988086" cy="346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6C9B53A-168C-459B-9ABB-E68B5152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4078167"/>
            <a:ext cx="8596668" cy="2482432"/>
          </a:xfrm>
        </p:spPr>
        <p:txBody>
          <a:bodyPr/>
          <a:lstStyle/>
          <a:p>
            <a:pPr fontAlgn="base"/>
            <a:r>
              <a:rPr lang="pt-BR" dirty="0"/>
              <a:t>Pense na seguinte situação: seria legal ter um aplicativo que trocasse mensagem entre diversas plataformas móveis, um Android enviando mensagem para um iOS, um Symbian trocando mensagens com um Android… O problema é que cada uma destas plataforma implementa maneiras diferentes de receber mensagens.</a:t>
            </a:r>
          </a:p>
          <a:p>
            <a:pPr fontAlgn="base"/>
            <a:r>
              <a:rPr lang="pt-BR" dirty="0"/>
              <a:t>Obviamente seria uma péssima solução criar vários métodos para cada plataforma. Analise o diagrama abaixo:</a:t>
            </a:r>
          </a:p>
        </p:txBody>
      </p:sp>
    </p:spTree>
    <p:extLst>
      <p:ext uri="{BB962C8B-B14F-4D97-AF65-F5344CB8AC3E}">
        <p14:creationId xmlns:p14="http://schemas.microsoft.com/office/powerpoint/2010/main" val="21267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987D8-B87C-4BCA-B1F4-035AE5E2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Mediator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5B09D-22B6-4FE1-9CE1-46D51E1DA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pt-BR" dirty="0"/>
              <a:t>Intenção:</a:t>
            </a:r>
          </a:p>
          <a:p>
            <a:pPr fontAlgn="base"/>
            <a:r>
              <a:rPr lang="pt-BR" dirty="0"/>
              <a:t>“Definir um objeto que encapsula a forma como um conjunto de objetos interage. O </a:t>
            </a:r>
            <a:r>
              <a:rPr lang="pt-BR" dirty="0" err="1"/>
              <a:t>Mediator</a:t>
            </a:r>
            <a:r>
              <a:rPr lang="pt-BR" dirty="0"/>
              <a:t> promove o acoplamento fraco ao evitar que os objetos se refiram uns aos outros explicitamente e permitir variar suas interações independentemente.” [1]</a:t>
            </a:r>
          </a:p>
          <a:p>
            <a:pPr fontAlgn="base"/>
            <a:r>
              <a:rPr lang="pt-BR" dirty="0"/>
              <a:t>Pela intenção podemos perceber que o </a:t>
            </a:r>
            <a:r>
              <a:rPr lang="pt-BR" dirty="0" err="1"/>
              <a:t>Mediator</a:t>
            </a:r>
            <a:r>
              <a:rPr lang="pt-BR" dirty="0"/>
              <a:t> atua como um mediador entre relacionamentos muitos para muitos, ao evitar uma referência explicita aos objetos. Outra vantagem que podemos notar é também que ele concentra a maneira como os objetos interagem.</a:t>
            </a:r>
          </a:p>
          <a:p>
            <a:pPr fontAlgn="base"/>
            <a:r>
              <a:rPr lang="pt-BR" dirty="0"/>
              <a:t>O padrão </a:t>
            </a:r>
            <a:r>
              <a:rPr lang="pt-BR" dirty="0" err="1"/>
              <a:t>Mediator</a:t>
            </a:r>
            <a:r>
              <a:rPr lang="pt-BR" dirty="0"/>
              <a:t> consiste de duas figuras principais: o </a:t>
            </a:r>
            <a:r>
              <a:rPr lang="pt-BR" dirty="0" err="1"/>
              <a:t>Mediator</a:t>
            </a:r>
            <a:r>
              <a:rPr lang="pt-BR" dirty="0"/>
              <a:t> e o </a:t>
            </a:r>
            <a:r>
              <a:rPr lang="pt-BR" dirty="0" err="1"/>
              <a:t>Colleague</a:t>
            </a:r>
            <a:r>
              <a:rPr lang="pt-BR" dirty="0"/>
              <a:t>. O </a:t>
            </a:r>
            <a:r>
              <a:rPr lang="pt-BR" dirty="0" err="1"/>
              <a:t>Mediator</a:t>
            </a:r>
            <a:r>
              <a:rPr lang="pt-BR" dirty="0"/>
              <a:t> recebe mensagens de um </a:t>
            </a:r>
            <a:r>
              <a:rPr lang="pt-BR" dirty="0" err="1"/>
              <a:t>Colleague</a:t>
            </a:r>
            <a:r>
              <a:rPr lang="pt-BR" dirty="0"/>
              <a:t>, define qual protocolo utilizar e então envia a mensagem. O </a:t>
            </a:r>
            <a:r>
              <a:rPr lang="pt-BR" dirty="0" err="1"/>
              <a:t>Colleague</a:t>
            </a:r>
            <a:r>
              <a:rPr lang="pt-BR" dirty="0"/>
              <a:t> define como receberá uma mensagem e envia uma mensagem para um </a:t>
            </a:r>
            <a:r>
              <a:rPr lang="pt-BR" dirty="0" err="1"/>
              <a:t>Mediator</a:t>
            </a:r>
            <a:r>
              <a:rPr lang="pt-BR" dirty="0"/>
              <a:t>.</a:t>
            </a:r>
          </a:p>
          <a:p>
            <a:pPr fontAlgn="base"/>
            <a:r>
              <a:rPr lang="pt-BR" dirty="0"/>
              <a:t>Vamos então implementar o </a:t>
            </a:r>
            <a:r>
              <a:rPr lang="pt-BR" dirty="0" err="1"/>
              <a:t>Colleague</a:t>
            </a:r>
            <a:r>
              <a:rPr lang="pt-BR" dirty="0"/>
              <a:t> que servirá como base para todos os outros: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1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FBEF4-2AED-4486-AFE5-F1C1F657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Mediator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ABB783-9933-4E96-B2A5-0F972903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57300"/>
            <a:ext cx="6181725" cy="2171700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A8A7297-B545-4FEF-BF3F-4400F5CB8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00812"/>
            <a:ext cx="8596668" cy="2053577"/>
          </a:xfrm>
        </p:spPr>
        <p:txBody>
          <a:bodyPr>
            <a:normAutofit/>
          </a:bodyPr>
          <a:lstStyle/>
          <a:p>
            <a:pPr fontAlgn="base"/>
            <a:r>
              <a:rPr lang="pt-BR" dirty="0"/>
              <a:t>Simples, define apenas a interface comum de qualquer </a:t>
            </a:r>
            <a:r>
              <a:rPr lang="pt-BR" dirty="0" err="1"/>
              <a:t>Colleague</a:t>
            </a:r>
            <a:r>
              <a:rPr lang="pt-BR" dirty="0"/>
              <a:t>. Todos possuem um </a:t>
            </a:r>
            <a:r>
              <a:rPr lang="pt-BR" dirty="0" err="1"/>
              <a:t>Mediator</a:t>
            </a:r>
            <a:r>
              <a:rPr lang="pt-BR" dirty="0"/>
              <a:t>, que deve ser compartilhado entre os objetos </a:t>
            </a:r>
            <a:r>
              <a:rPr lang="pt-BR" dirty="0" err="1"/>
              <a:t>Colleague</a:t>
            </a:r>
            <a:r>
              <a:rPr lang="pt-BR" dirty="0"/>
              <a:t>. Também define a maneira como todos os objetos </a:t>
            </a:r>
            <a:r>
              <a:rPr lang="pt-BR" dirty="0" err="1"/>
              <a:t>Colleague</a:t>
            </a:r>
            <a:r>
              <a:rPr lang="pt-BR" dirty="0"/>
              <a:t> enviam mensagens. O método “</a:t>
            </a:r>
            <a:r>
              <a:rPr lang="pt-BR" dirty="0" err="1"/>
              <a:t>receberMensagem</a:t>
            </a:r>
            <a:r>
              <a:rPr lang="pt-BR" dirty="0"/>
              <a:t>()” fica a cargo das subclasses.</a:t>
            </a:r>
          </a:p>
          <a:p>
            <a:pPr fontAlgn="base"/>
            <a:r>
              <a:rPr lang="pt-BR" dirty="0"/>
              <a:t>Como exemplo de </a:t>
            </a:r>
            <a:r>
              <a:rPr lang="pt-BR" dirty="0" err="1"/>
              <a:t>Colleague</a:t>
            </a:r>
            <a:r>
              <a:rPr lang="pt-BR" dirty="0"/>
              <a:t>, vejamos as classes a seguir, que representam as plataformas Android e iOS:</a:t>
            </a:r>
          </a:p>
        </p:txBody>
      </p:sp>
    </p:spTree>
    <p:extLst>
      <p:ext uri="{BB962C8B-B14F-4D97-AF65-F5344CB8AC3E}">
        <p14:creationId xmlns:p14="http://schemas.microsoft.com/office/powerpoint/2010/main" val="73365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939E3-9AD6-4EB2-8994-4737C959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Mediator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6FE082-7A47-4D89-9E5D-A6A181EE6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97" y="1519237"/>
            <a:ext cx="7735396" cy="458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9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1A210-3842-485F-A1A8-6ADA221E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Mediator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5B323-247F-4308-B24F-F526A5EDD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110" y="1512520"/>
            <a:ext cx="8596668" cy="1488133"/>
          </a:xfrm>
        </p:spPr>
        <p:txBody>
          <a:bodyPr/>
          <a:lstStyle/>
          <a:p>
            <a:pPr fontAlgn="base"/>
            <a:r>
              <a:rPr lang="pt-BR" dirty="0"/>
              <a:t>As classes </a:t>
            </a:r>
            <a:r>
              <a:rPr lang="pt-BR" dirty="0" err="1"/>
              <a:t>Colleague</a:t>
            </a:r>
            <a:r>
              <a:rPr lang="pt-BR" dirty="0"/>
              <a:t> concretas também são bem simples, apenas definem como a mensagem será recebida.</a:t>
            </a:r>
          </a:p>
          <a:p>
            <a:pPr fontAlgn="base"/>
            <a:r>
              <a:rPr lang="pt-BR" dirty="0"/>
              <a:t>Vejamos então como funciona o </a:t>
            </a:r>
            <a:r>
              <a:rPr lang="pt-BR" dirty="0" err="1"/>
              <a:t>Mediator</a:t>
            </a:r>
            <a:r>
              <a:rPr lang="pt-BR" dirty="0"/>
              <a:t>. Vamos primeiro definir a interface comum de qualquer </a:t>
            </a:r>
            <a:r>
              <a:rPr lang="pt-BR" dirty="0" err="1"/>
              <a:t>Mediator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33E816-E4C0-4E64-A821-F6285D7F3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10" y="3113841"/>
            <a:ext cx="8883918" cy="12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5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EE5A4-4BBB-43D8-BE1C-9C76B6E0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Mediator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E9F19C-6BEA-4589-BD54-DEC312B6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5584"/>
            <a:ext cx="3042410" cy="2100692"/>
          </a:xfrm>
        </p:spPr>
        <p:txBody>
          <a:bodyPr/>
          <a:lstStyle/>
          <a:p>
            <a:r>
              <a:rPr lang="pt-BR" dirty="0"/>
              <a:t>Ou seja, todo </a:t>
            </a:r>
            <a:r>
              <a:rPr lang="pt-BR" dirty="0" err="1"/>
              <a:t>Mediator</a:t>
            </a:r>
            <a:r>
              <a:rPr lang="pt-BR" dirty="0"/>
              <a:t> deverá definir uma maneira de enviar mensagens. Vejamos então como o </a:t>
            </a:r>
            <a:r>
              <a:rPr lang="pt-BR" dirty="0" err="1"/>
              <a:t>Mediator</a:t>
            </a:r>
            <a:r>
              <a:rPr lang="pt-BR" dirty="0"/>
              <a:t> concreto seria implementado: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301080-1972-4137-A869-DE68EFD1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44" y="1106888"/>
            <a:ext cx="64198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6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05C3B-0D16-41DD-B7CF-E31BA81C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Mediator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4DBA2-705A-43CA-A405-2C5F42C0C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8950"/>
            <a:ext cx="8596668" cy="3880773"/>
          </a:xfrm>
        </p:spPr>
        <p:txBody>
          <a:bodyPr/>
          <a:lstStyle/>
          <a:p>
            <a:pPr fontAlgn="base"/>
            <a:r>
              <a:rPr lang="pt-BR" dirty="0"/>
              <a:t>O </a:t>
            </a:r>
            <a:r>
              <a:rPr lang="pt-BR" dirty="0" err="1"/>
              <a:t>Mediator</a:t>
            </a:r>
            <a:r>
              <a:rPr lang="pt-BR" dirty="0"/>
              <a:t> possui uma lista de objetos </a:t>
            </a:r>
            <a:r>
              <a:rPr lang="pt-BR" dirty="0" err="1"/>
              <a:t>Colleague</a:t>
            </a:r>
            <a:r>
              <a:rPr lang="pt-BR" dirty="0"/>
              <a:t> que realizarão a comunicação e um método para adicionar um novo </a:t>
            </a:r>
            <a:r>
              <a:rPr lang="pt-BR" dirty="0" err="1"/>
              <a:t>Colleague</a:t>
            </a:r>
            <a:r>
              <a:rPr lang="pt-BR" dirty="0"/>
              <a:t>.</a:t>
            </a:r>
          </a:p>
          <a:p>
            <a:pPr fontAlgn="base"/>
            <a:r>
              <a:rPr lang="pt-BR" dirty="0"/>
              <a:t>O método “enviar()” percorre toda a lista de contatos e envia mensagens. Note que dentro deste métodos foi feita uma comparação para evitar a mensagem seja enviada para a pessoa que enviou. Para enviar a mensagem primeiro deve ser definido qual protocolo utilizar e em seguida enviar a mensagem.</a:t>
            </a:r>
          </a:p>
          <a:p>
            <a:pPr fontAlgn="base"/>
            <a:r>
              <a:rPr lang="pt-BR" dirty="0"/>
              <a:t>No nosso exemplo, o método “</a:t>
            </a:r>
            <a:r>
              <a:rPr lang="pt-BR" dirty="0" err="1"/>
              <a:t>definirProtocolo</a:t>
            </a:r>
            <a:r>
              <a:rPr lang="pt-BR" dirty="0"/>
              <a:t>()” apenas imprime na tela o tipo do </a:t>
            </a:r>
            <a:r>
              <a:rPr lang="pt-BR" dirty="0" err="1"/>
              <a:t>Colleague</a:t>
            </a:r>
            <a:r>
              <a:rPr lang="pt-BR" dirty="0"/>
              <a:t> que enviou a mensagem, utilizar para isso a verificação </a:t>
            </a:r>
            <a:r>
              <a:rPr lang="pt-BR" dirty="0" err="1"/>
              <a:t>instanceof</a:t>
            </a:r>
            <a:r>
              <a:rPr lang="pt-BR" dirty="0"/>
              <a:t>.</a:t>
            </a:r>
          </a:p>
          <a:p>
            <a:pPr fontAlgn="base"/>
            <a:r>
              <a:rPr lang="pt-BR" dirty="0"/>
              <a:t>Desta maneira, o cliente poderia ser algo do tipo: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0958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663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Padrões de Projeto II</vt:lpstr>
      <vt:lpstr>Problema</vt:lpstr>
      <vt:lpstr>Problema</vt:lpstr>
      <vt:lpstr>Mediator</vt:lpstr>
      <vt:lpstr>Mediator</vt:lpstr>
      <vt:lpstr>Mediator</vt:lpstr>
      <vt:lpstr>Mediator</vt:lpstr>
      <vt:lpstr>Mediator</vt:lpstr>
      <vt:lpstr>Mediator</vt:lpstr>
      <vt:lpstr>Mediator</vt:lpstr>
      <vt:lpstr>Um pouco mais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II</dc:title>
  <dc:creator>Paulo José de Carlo Almeida</dc:creator>
  <cp:lastModifiedBy>Paulo José de Carlo Almeida</cp:lastModifiedBy>
  <cp:revision>9</cp:revision>
  <dcterms:created xsi:type="dcterms:W3CDTF">2018-11-18T20:21:55Z</dcterms:created>
  <dcterms:modified xsi:type="dcterms:W3CDTF">2018-11-18T21:15:13Z</dcterms:modified>
</cp:coreProperties>
</file>