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226419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269405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429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136698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55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201625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953079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76847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403720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FE835B-55EE-49A3-98B7-7F24D5468BF7}" type="datetimeFigureOut">
              <a:rPr lang="pt-BR" smtClean="0"/>
              <a:t>24/09/2018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299857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FFE835B-55EE-49A3-98B7-7F24D5468BF7}" type="datetimeFigureOut">
              <a:rPr lang="pt-BR" smtClean="0"/>
              <a:t>24/09/2018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225898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FFE835B-55EE-49A3-98B7-7F24D5468BF7}" type="datetimeFigureOut">
              <a:rPr lang="pt-BR" smtClean="0"/>
              <a:t>24/09/2018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60891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FFE835B-55EE-49A3-98B7-7F24D5468BF7}" type="datetimeFigureOut">
              <a:rPr lang="pt-BR" smtClean="0"/>
              <a:t>24/09/2018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39461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E835B-55EE-49A3-98B7-7F24D5468BF7}" type="datetimeFigureOut">
              <a:rPr lang="pt-BR" smtClean="0"/>
              <a:t>24/09/2018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52219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FFE835B-55EE-49A3-98B7-7F24D5468BF7}" type="datetimeFigureOut">
              <a:rPr lang="pt-BR" smtClean="0"/>
              <a:t>24/09/2018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311828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0FFE835B-55EE-49A3-98B7-7F24D5468BF7}" type="datetimeFigureOut">
              <a:rPr lang="pt-BR" smtClean="0"/>
              <a:t>24/09/2018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5500F7-42F7-4EF8-8C07-39C6AFCDD9C7}" type="slidenum">
              <a:rPr lang="pt-BR" smtClean="0"/>
              <a:t>‹nº›</a:t>
            </a:fld>
            <a:endParaRPr lang="pt-BR"/>
          </a:p>
        </p:txBody>
      </p:sp>
    </p:spTree>
    <p:extLst>
      <p:ext uri="{BB962C8B-B14F-4D97-AF65-F5344CB8AC3E}">
        <p14:creationId xmlns:p14="http://schemas.microsoft.com/office/powerpoint/2010/main" val="248574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FE835B-55EE-49A3-98B7-7F24D5468BF7}" type="datetimeFigureOut">
              <a:rPr lang="pt-BR" smtClean="0"/>
              <a:t>24/09/2018</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D5500F7-42F7-4EF8-8C07-39C6AFCDD9C7}" type="slidenum">
              <a:rPr lang="pt-BR" smtClean="0"/>
              <a:t>‹nº›</a:t>
            </a:fld>
            <a:endParaRPr lang="pt-BR"/>
          </a:p>
        </p:txBody>
      </p:sp>
    </p:spTree>
    <p:extLst>
      <p:ext uri="{BB962C8B-B14F-4D97-AF65-F5344CB8AC3E}">
        <p14:creationId xmlns:p14="http://schemas.microsoft.com/office/powerpoint/2010/main" val="40640016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5240D-48BB-4BC7-B2F9-E5AEEC529FB3}"/>
              </a:ext>
            </a:extLst>
          </p:cNvPr>
          <p:cNvSpPr>
            <a:spLocks noGrp="1"/>
          </p:cNvSpPr>
          <p:nvPr>
            <p:ph type="ctrTitle"/>
          </p:nvPr>
        </p:nvSpPr>
        <p:spPr/>
        <p:txBody>
          <a:bodyPr/>
          <a:lstStyle/>
          <a:p>
            <a:r>
              <a:rPr lang="pt-BR" dirty="0"/>
              <a:t>Padrões de Projeto II</a:t>
            </a:r>
          </a:p>
        </p:txBody>
      </p:sp>
      <p:sp>
        <p:nvSpPr>
          <p:cNvPr id="3" name="Subtítulo 2">
            <a:extLst>
              <a:ext uri="{FF2B5EF4-FFF2-40B4-BE49-F238E27FC236}">
                <a16:creationId xmlns:a16="http://schemas.microsoft.com/office/drawing/2014/main" id="{DDBD42A9-970B-42BF-A8AA-A8B4CDC66E94}"/>
              </a:ext>
            </a:extLst>
          </p:cNvPr>
          <p:cNvSpPr>
            <a:spLocks noGrp="1"/>
          </p:cNvSpPr>
          <p:nvPr>
            <p:ph type="subTitle" idx="1"/>
          </p:nvPr>
        </p:nvSpPr>
        <p:spPr/>
        <p:txBody>
          <a:bodyPr/>
          <a:lstStyle/>
          <a:p>
            <a:r>
              <a:rPr lang="pt-BR" dirty="0"/>
              <a:t>Prof. Paulo José de Carlo Almeida</a:t>
            </a:r>
          </a:p>
        </p:txBody>
      </p:sp>
    </p:spTree>
    <p:extLst>
      <p:ext uri="{BB962C8B-B14F-4D97-AF65-F5344CB8AC3E}">
        <p14:creationId xmlns:p14="http://schemas.microsoft.com/office/powerpoint/2010/main" val="1492846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659A5-1DC4-4204-B598-586A57FC0595}"/>
              </a:ext>
            </a:extLst>
          </p:cNvPr>
          <p:cNvSpPr>
            <a:spLocks noGrp="1"/>
          </p:cNvSpPr>
          <p:nvPr>
            <p:ph type="title"/>
          </p:nvPr>
        </p:nvSpPr>
        <p:spPr/>
        <p:txBody>
          <a:bodyPr/>
          <a:lstStyle/>
          <a:p>
            <a:r>
              <a:rPr lang="pt-BR" dirty="0"/>
              <a:t>continuação</a:t>
            </a:r>
          </a:p>
        </p:txBody>
      </p:sp>
      <p:pic>
        <p:nvPicPr>
          <p:cNvPr id="4" name="Imagem 3">
            <a:extLst>
              <a:ext uri="{FF2B5EF4-FFF2-40B4-BE49-F238E27FC236}">
                <a16:creationId xmlns:a16="http://schemas.microsoft.com/office/drawing/2014/main" id="{274F2F83-CC45-4311-B23F-44A3AB593F8B}"/>
              </a:ext>
            </a:extLst>
          </p:cNvPr>
          <p:cNvPicPr>
            <a:picLocks noChangeAspect="1"/>
          </p:cNvPicPr>
          <p:nvPr/>
        </p:nvPicPr>
        <p:blipFill>
          <a:blip r:embed="rId2"/>
          <a:stretch>
            <a:fillRect/>
          </a:stretch>
        </p:blipFill>
        <p:spPr>
          <a:xfrm>
            <a:off x="1170973" y="1930400"/>
            <a:ext cx="6805759" cy="3627021"/>
          </a:xfrm>
          <a:prstGeom prst="rect">
            <a:avLst/>
          </a:prstGeom>
        </p:spPr>
      </p:pic>
    </p:spTree>
    <p:extLst>
      <p:ext uri="{BB962C8B-B14F-4D97-AF65-F5344CB8AC3E}">
        <p14:creationId xmlns:p14="http://schemas.microsoft.com/office/powerpoint/2010/main" val="2833739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4F815-F470-4932-868C-1EB5D9A17999}"/>
              </a:ext>
            </a:extLst>
          </p:cNvPr>
          <p:cNvSpPr>
            <a:spLocks noGrp="1"/>
          </p:cNvSpPr>
          <p:nvPr>
            <p:ph type="title"/>
          </p:nvPr>
        </p:nvSpPr>
        <p:spPr/>
        <p:txBody>
          <a:bodyPr/>
          <a:lstStyle/>
          <a:p>
            <a:r>
              <a:rPr lang="pt-BR" dirty="0"/>
              <a:t>continuação</a:t>
            </a:r>
          </a:p>
        </p:txBody>
      </p:sp>
      <p:pic>
        <p:nvPicPr>
          <p:cNvPr id="4" name="Imagem 3">
            <a:extLst>
              <a:ext uri="{FF2B5EF4-FFF2-40B4-BE49-F238E27FC236}">
                <a16:creationId xmlns:a16="http://schemas.microsoft.com/office/drawing/2014/main" id="{6EE455A5-292A-41B3-ABFF-C20051A0337B}"/>
              </a:ext>
            </a:extLst>
          </p:cNvPr>
          <p:cNvPicPr>
            <a:picLocks noChangeAspect="1"/>
          </p:cNvPicPr>
          <p:nvPr/>
        </p:nvPicPr>
        <p:blipFill>
          <a:blip r:embed="rId2"/>
          <a:stretch>
            <a:fillRect/>
          </a:stretch>
        </p:blipFill>
        <p:spPr>
          <a:xfrm>
            <a:off x="1181378" y="1443546"/>
            <a:ext cx="7125686" cy="4912866"/>
          </a:xfrm>
          <a:prstGeom prst="rect">
            <a:avLst/>
          </a:prstGeom>
        </p:spPr>
      </p:pic>
    </p:spTree>
    <p:extLst>
      <p:ext uri="{BB962C8B-B14F-4D97-AF65-F5344CB8AC3E}">
        <p14:creationId xmlns:p14="http://schemas.microsoft.com/office/powerpoint/2010/main" val="2171120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253E8-10AC-4B06-BE89-F64A68820A9E}"/>
              </a:ext>
            </a:extLst>
          </p:cNvPr>
          <p:cNvSpPr>
            <a:spLocks noGrp="1"/>
          </p:cNvSpPr>
          <p:nvPr>
            <p:ph type="title"/>
          </p:nvPr>
        </p:nvSpPr>
        <p:spPr>
          <a:xfrm rot="16200000">
            <a:off x="-3548438" y="-3278818"/>
            <a:ext cx="8596668" cy="1320800"/>
          </a:xfrm>
        </p:spPr>
        <p:txBody>
          <a:bodyPr/>
          <a:lstStyle/>
          <a:p>
            <a:r>
              <a:rPr lang="pt-BR" dirty="0"/>
              <a:t>fim</a:t>
            </a:r>
          </a:p>
        </p:txBody>
      </p:sp>
      <p:pic>
        <p:nvPicPr>
          <p:cNvPr id="4" name="Imagem 3">
            <a:extLst>
              <a:ext uri="{FF2B5EF4-FFF2-40B4-BE49-F238E27FC236}">
                <a16:creationId xmlns:a16="http://schemas.microsoft.com/office/drawing/2014/main" id="{4C934CEC-ED26-4850-8C82-24776449170F}"/>
              </a:ext>
            </a:extLst>
          </p:cNvPr>
          <p:cNvPicPr>
            <a:picLocks noChangeAspect="1"/>
          </p:cNvPicPr>
          <p:nvPr/>
        </p:nvPicPr>
        <p:blipFill>
          <a:blip r:embed="rId2"/>
          <a:stretch>
            <a:fillRect/>
          </a:stretch>
        </p:blipFill>
        <p:spPr>
          <a:xfrm>
            <a:off x="976404" y="639190"/>
            <a:ext cx="9373200" cy="5819313"/>
          </a:xfrm>
          <a:prstGeom prst="rect">
            <a:avLst/>
          </a:prstGeom>
        </p:spPr>
      </p:pic>
      <p:cxnSp>
        <p:nvCxnSpPr>
          <p:cNvPr id="6" name="Conector de Seta Reta 5">
            <a:extLst>
              <a:ext uri="{FF2B5EF4-FFF2-40B4-BE49-F238E27FC236}">
                <a16:creationId xmlns:a16="http://schemas.microsoft.com/office/drawing/2014/main" id="{E593305C-CEE7-4939-BEE6-193A09070436}"/>
              </a:ext>
            </a:extLst>
          </p:cNvPr>
          <p:cNvCxnSpPr>
            <a:cxnSpLocks/>
          </p:cNvCxnSpPr>
          <p:nvPr/>
        </p:nvCxnSpPr>
        <p:spPr>
          <a:xfrm flipH="1" flipV="1">
            <a:off x="4669654" y="5273336"/>
            <a:ext cx="1855433" cy="15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350D357B-73CB-4E48-A6AD-D97A901CFC98}"/>
              </a:ext>
            </a:extLst>
          </p:cNvPr>
          <p:cNvSpPr txBox="1"/>
          <p:nvPr/>
        </p:nvSpPr>
        <p:spPr>
          <a:xfrm>
            <a:off x="6525087" y="4891570"/>
            <a:ext cx="3573799" cy="923330"/>
          </a:xfrm>
          <a:prstGeom prst="rect">
            <a:avLst/>
          </a:prstGeom>
          <a:noFill/>
        </p:spPr>
        <p:txBody>
          <a:bodyPr wrap="none" rtlCol="0">
            <a:spAutoFit/>
          </a:bodyPr>
          <a:lstStyle/>
          <a:p>
            <a:r>
              <a:rPr lang="pt-BR" dirty="0"/>
              <a:t>Passa o primeiro nó para</a:t>
            </a:r>
          </a:p>
          <a:p>
            <a:r>
              <a:rPr lang="pt-BR" dirty="0"/>
              <a:t>Para que a possamos ir descendo</a:t>
            </a:r>
          </a:p>
          <a:p>
            <a:r>
              <a:rPr lang="pt-BR" dirty="0"/>
              <a:t>E lendo as folhas e nós</a:t>
            </a:r>
          </a:p>
        </p:txBody>
      </p:sp>
    </p:spTree>
    <p:extLst>
      <p:ext uri="{BB962C8B-B14F-4D97-AF65-F5344CB8AC3E}">
        <p14:creationId xmlns:p14="http://schemas.microsoft.com/office/powerpoint/2010/main" val="627769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idx="1"/>
          </p:nvPr>
        </p:nvSpPr>
        <p:spPr/>
        <p:txBody>
          <a:bodyPr/>
          <a:lstStyle/>
          <a:p>
            <a:r>
              <a:rPr lang="pt-BR" dirty="0" smtClean="0"/>
              <a:t>Criar uma estrutura de </a:t>
            </a:r>
            <a:r>
              <a:rPr lang="pt-BR" dirty="0" err="1" smtClean="0"/>
              <a:t>composite</a:t>
            </a:r>
            <a:r>
              <a:rPr lang="pt-BR" dirty="0" smtClean="0"/>
              <a:t> para um computador</a:t>
            </a:r>
          </a:p>
          <a:p>
            <a:pPr lvl="1"/>
            <a:r>
              <a:rPr lang="pt-BR" dirty="0" smtClean="0"/>
              <a:t>Um computador é formador por placa mãe, gabinete, hard disk, memórias</a:t>
            </a:r>
          </a:p>
          <a:p>
            <a:pPr lvl="1"/>
            <a:r>
              <a:rPr lang="pt-BR" dirty="0" smtClean="0"/>
              <a:t>O programa deve apresentar o valor final do computador montado</a:t>
            </a:r>
          </a:p>
          <a:p>
            <a:r>
              <a:rPr lang="pt-BR" dirty="0" smtClean="0"/>
              <a:t>Vale 2 pontos</a:t>
            </a:r>
            <a:endParaRPr lang="pt-BR" dirty="0"/>
          </a:p>
        </p:txBody>
      </p:sp>
    </p:spTree>
    <p:extLst>
      <p:ext uri="{BB962C8B-B14F-4D97-AF65-F5344CB8AC3E}">
        <p14:creationId xmlns:p14="http://schemas.microsoft.com/office/powerpoint/2010/main" val="363446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F457E-7E16-48E2-B9CF-424CFBD28117}"/>
              </a:ext>
            </a:extLst>
          </p:cNvPr>
          <p:cNvSpPr>
            <a:spLocks noGrp="1"/>
          </p:cNvSpPr>
          <p:nvPr>
            <p:ph type="title"/>
          </p:nvPr>
        </p:nvSpPr>
        <p:spPr/>
        <p:txBody>
          <a:bodyPr/>
          <a:lstStyle/>
          <a:p>
            <a:r>
              <a:rPr lang="pt-BR" dirty="0"/>
              <a:t>Árvore</a:t>
            </a:r>
          </a:p>
        </p:txBody>
      </p:sp>
      <p:sp>
        <p:nvSpPr>
          <p:cNvPr id="3" name="Espaço Reservado para Conteúdo 2">
            <a:extLst>
              <a:ext uri="{FF2B5EF4-FFF2-40B4-BE49-F238E27FC236}">
                <a16:creationId xmlns:a16="http://schemas.microsoft.com/office/drawing/2014/main" id="{AB8E7965-1C85-43CF-A24B-BCF0CA154EF2}"/>
              </a:ext>
            </a:extLst>
          </p:cNvPr>
          <p:cNvSpPr>
            <a:spLocks noGrp="1"/>
          </p:cNvSpPr>
          <p:nvPr>
            <p:ph idx="1"/>
          </p:nvPr>
        </p:nvSpPr>
        <p:spPr/>
        <p:txBody>
          <a:bodyPr>
            <a:normAutofit fontScale="92500" lnSpcReduction="20000"/>
          </a:bodyPr>
          <a:lstStyle/>
          <a:p>
            <a:r>
              <a:rPr lang="pt-BR" b="1" dirty="0"/>
              <a:t>Árvore</a:t>
            </a:r>
            <a:r>
              <a:rPr lang="pt-BR" dirty="0"/>
              <a:t>, no contexto da programação, engenharia de software e ciência da computação, é uma das mais importantes estruturas de dados não lineares. Herda as características das topologia em árvore. Conceitualmente diferente das listas, em que os dados se encontram numa sequência, nas árvores os dados estão dispostos de forma hierárquica, seus elementos se encontram "acima" ou "abaixo" de outros elementos da árvore.</a:t>
            </a:r>
          </a:p>
          <a:p>
            <a:r>
              <a:rPr lang="pt-BR" dirty="0"/>
              <a:t>São estruturas eficientes e simples em relação ao tratamento computacional, diferentemente dos grafos. Há inúmeros problemas no mundo real que podem ser modelados e resolvidos através das árvores. Estruturas de pastas de um sistema operacional, interfaces gráficas, bancos de dados e sites da internet são exemplos de aplicações de árvores.</a:t>
            </a:r>
          </a:p>
          <a:p>
            <a:r>
              <a:rPr lang="pt-BR" dirty="0"/>
              <a:t>Uma árvore é formada por um conjunto de elementos que armazenam informações chamados </a:t>
            </a:r>
            <a:r>
              <a:rPr lang="pt-BR" b="1" dirty="0"/>
              <a:t>nodos</a:t>
            </a:r>
            <a:r>
              <a:rPr lang="pt-BR" dirty="0"/>
              <a:t> (ou nós). Toda a árvore possui o elemento chamado </a:t>
            </a:r>
            <a:r>
              <a:rPr lang="pt-BR" b="1" dirty="0"/>
              <a:t>raiz</a:t>
            </a:r>
            <a:r>
              <a:rPr lang="pt-BR" dirty="0"/>
              <a:t>, que possui ligações para outros elementos denominados ramos ou filhos. Estes ramos podem estar ligados a outros elementos que também podem possuir outros ramos. O elemento que não possui ramos é conhecido como </a:t>
            </a:r>
            <a:r>
              <a:rPr lang="pt-BR" b="1" dirty="0"/>
              <a:t>nó folha</a:t>
            </a:r>
            <a:r>
              <a:rPr lang="pt-BR" dirty="0"/>
              <a:t>, nó terminal ou nó externo.</a:t>
            </a:r>
          </a:p>
          <a:p>
            <a:endParaRPr lang="pt-BR" dirty="0"/>
          </a:p>
        </p:txBody>
      </p:sp>
    </p:spTree>
    <p:extLst>
      <p:ext uri="{BB962C8B-B14F-4D97-AF65-F5344CB8AC3E}">
        <p14:creationId xmlns:p14="http://schemas.microsoft.com/office/powerpoint/2010/main" val="2163119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28C93-E6F4-48C8-BC2B-FB01335E01A5}"/>
              </a:ext>
            </a:extLst>
          </p:cNvPr>
          <p:cNvSpPr>
            <a:spLocks noGrp="1"/>
          </p:cNvSpPr>
          <p:nvPr>
            <p:ph type="title"/>
          </p:nvPr>
        </p:nvSpPr>
        <p:spPr/>
        <p:txBody>
          <a:bodyPr/>
          <a:lstStyle/>
          <a:p>
            <a:r>
              <a:rPr lang="pt-BR" dirty="0"/>
              <a:t>Árvore</a:t>
            </a:r>
          </a:p>
        </p:txBody>
      </p:sp>
      <p:pic>
        <p:nvPicPr>
          <p:cNvPr id="2050" name="Picture 2" descr="https://upload.wikimedia.org/wikipedia/commons/thumb/9/93/Tree.example.png/300px-Tree.example.png">
            <a:extLst>
              <a:ext uri="{FF2B5EF4-FFF2-40B4-BE49-F238E27FC236}">
                <a16:creationId xmlns:a16="http://schemas.microsoft.com/office/drawing/2014/main" id="{2002CD53-ABFF-4387-8200-7EAED8A8B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736" y="2671208"/>
            <a:ext cx="3825721" cy="309883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a:extLst>
              <a:ext uri="{FF2B5EF4-FFF2-40B4-BE49-F238E27FC236}">
                <a16:creationId xmlns:a16="http://schemas.microsoft.com/office/drawing/2014/main" id="{89B0B807-646F-42A3-BE8A-E5FE5D5A3DCD}"/>
              </a:ext>
            </a:extLst>
          </p:cNvPr>
          <p:cNvCxnSpPr/>
          <p:nvPr/>
        </p:nvCxnSpPr>
        <p:spPr>
          <a:xfrm flipH="1">
            <a:off x="5646198" y="2423604"/>
            <a:ext cx="1012054" cy="55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B9E7E4F2-DA28-4658-B9DF-3035F8622023}"/>
              </a:ext>
            </a:extLst>
          </p:cNvPr>
          <p:cNvCxnSpPr/>
          <p:nvPr/>
        </p:nvCxnSpPr>
        <p:spPr>
          <a:xfrm flipH="1">
            <a:off x="5619565" y="2423604"/>
            <a:ext cx="1038687" cy="133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FD8B1D6C-1E58-4B63-9AF0-C3E49F060E71}"/>
              </a:ext>
            </a:extLst>
          </p:cNvPr>
          <p:cNvSpPr txBox="1"/>
          <p:nvPr/>
        </p:nvSpPr>
        <p:spPr>
          <a:xfrm>
            <a:off x="6658252" y="2178624"/>
            <a:ext cx="455574" cy="369332"/>
          </a:xfrm>
          <a:prstGeom prst="rect">
            <a:avLst/>
          </a:prstGeom>
          <a:noFill/>
        </p:spPr>
        <p:txBody>
          <a:bodyPr wrap="none" rtlCol="0">
            <a:spAutoFit/>
          </a:bodyPr>
          <a:lstStyle/>
          <a:p>
            <a:r>
              <a:rPr lang="pt-BR" dirty="0"/>
              <a:t>Nó</a:t>
            </a:r>
          </a:p>
        </p:txBody>
      </p:sp>
      <p:cxnSp>
        <p:nvCxnSpPr>
          <p:cNvPr id="12" name="Conector de Seta Reta 11">
            <a:extLst>
              <a:ext uri="{FF2B5EF4-FFF2-40B4-BE49-F238E27FC236}">
                <a16:creationId xmlns:a16="http://schemas.microsoft.com/office/drawing/2014/main" id="{053DA0B0-13A1-4242-84F7-3EA79A245D95}"/>
              </a:ext>
            </a:extLst>
          </p:cNvPr>
          <p:cNvCxnSpPr/>
          <p:nvPr/>
        </p:nvCxnSpPr>
        <p:spPr>
          <a:xfrm flipH="1">
            <a:off x="6720396" y="3429000"/>
            <a:ext cx="1269507" cy="54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900B9BE2-1500-40B6-864E-464D5B3377BE}"/>
              </a:ext>
            </a:extLst>
          </p:cNvPr>
          <p:cNvCxnSpPr/>
          <p:nvPr/>
        </p:nvCxnSpPr>
        <p:spPr>
          <a:xfrm flipH="1">
            <a:off x="5717219" y="3429000"/>
            <a:ext cx="2290439" cy="158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EEE13179-F131-43AE-80A1-B26F12323906}"/>
              </a:ext>
            </a:extLst>
          </p:cNvPr>
          <p:cNvSpPr txBox="1"/>
          <p:nvPr/>
        </p:nvSpPr>
        <p:spPr>
          <a:xfrm>
            <a:off x="8131946" y="3280872"/>
            <a:ext cx="694485" cy="369332"/>
          </a:xfrm>
          <a:prstGeom prst="rect">
            <a:avLst/>
          </a:prstGeom>
          <a:noFill/>
        </p:spPr>
        <p:txBody>
          <a:bodyPr wrap="none" rtlCol="0">
            <a:spAutoFit/>
          </a:bodyPr>
          <a:lstStyle/>
          <a:p>
            <a:r>
              <a:rPr lang="pt-BR" dirty="0"/>
              <a:t>Folha</a:t>
            </a:r>
          </a:p>
        </p:txBody>
      </p:sp>
    </p:spTree>
    <p:extLst>
      <p:ext uri="{BB962C8B-B14F-4D97-AF65-F5344CB8AC3E}">
        <p14:creationId xmlns:p14="http://schemas.microsoft.com/office/powerpoint/2010/main" val="338009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CE68E-F535-48E7-8AE5-254B1965D313}"/>
              </a:ext>
            </a:extLst>
          </p:cNvPr>
          <p:cNvSpPr>
            <a:spLocks noGrp="1"/>
          </p:cNvSpPr>
          <p:nvPr>
            <p:ph type="title"/>
          </p:nvPr>
        </p:nvSpPr>
        <p:spPr/>
        <p:txBody>
          <a:bodyPr/>
          <a:lstStyle/>
          <a:p>
            <a:r>
              <a:rPr lang="pt-BR" dirty="0"/>
              <a:t>Composição de um Triciclo</a:t>
            </a:r>
          </a:p>
        </p:txBody>
      </p:sp>
      <p:pic>
        <p:nvPicPr>
          <p:cNvPr id="3074" name="Picture 2" descr="Imagem relacionada">
            <a:extLst>
              <a:ext uri="{FF2B5EF4-FFF2-40B4-BE49-F238E27FC236}">
                <a16:creationId xmlns:a16="http://schemas.microsoft.com/office/drawing/2014/main" id="{12C66EBC-CEF8-4ABC-8C28-6B5C8BCDF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040" y="1709043"/>
            <a:ext cx="8520643" cy="401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4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3136F-A7FE-4FC9-8036-9A907695E909}"/>
              </a:ext>
            </a:extLst>
          </p:cNvPr>
          <p:cNvSpPr>
            <a:spLocks noGrp="1"/>
          </p:cNvSpPr>
          <p:nvPr>
            <p:ph type="title"/>
          </p:nvPr>
        </p:nvSpPr>
        <p:spPr/>
        <p:txBody>
          <a:bodyPr/>
          <a:lstStyle/>
          <a:p>
            <a:r>
              <a:rPr lang="pt-BR" dirty="0"/>
              <a:t>Composição da Cadeira</a:t>
            </a:r>
          </a:p>
        </p:txBody>
      </p:sp>
      <p:pic>
        <p:nvPicPr>
          <p:cNvPr id="4098" name="Picture 2" descr="Resultado de imagem para composiÃ§Ã£o de produtos arvore">
            <a:extLst>
              <a:ext uri="{FF2B5EF4-FFF2-40B4-BE49-F238E27FC236}">
                <a16:creationId xmlns:a16="http://schemas.microsoft.com/office/drawing/2014/main" id="{4AD43904-324D-42B2-81A3-E597ECA5C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2" y="2418287"/>
            <a:ext cx="642937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331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0CE21-8C92-40D7-ADB0-27F9604C323F}"/>
              </a:ext>
            </a:extLst>
          </p:cNvPr>
          <p:cNvSpPr>
            <a:spLocks noGrp="1"/>
          </p:cNvSpPr>
          <p:nvPr>
            <p:ph type="title"/>
          </p:nvPr>
        </p:nvSpPr>
        <p:spPr/>
        <p:txBody>
          <a:bodyPr/>
          <a:lstStyle/>
          <a:p>
            <a:r>
              <a:rPr lang="pt-BR" dirty="0"/>
              <a:t>Padrão de Projeto OO (</a:t>
            </a:r>
            <a:r>
              <a:rPr lang="pt-BR" dirty="0" err="1"/>
              <a:t>Composite</a:t>
            </a:r>
            <a:r>
              <a:rPr lang="pt-BR" dirty="0"/>
              <a:t>)</a:t>
            </a:r>
          </a:p>
        </p:txBody>
      </p:sp>
      <p:sp>
        <p:nvSpPr>
          <p:cNvPr id="3" name="Espaço Reservado para Conteúdo 2">
            <a:extLst>
              <a:ext uri="{FF2B5EF4-FFF2-40B4-BE49-F238E27FC236}">
                <a16:creationId xmlns:a16="http://schemas.microsoft.com/office/drawing/2014/main" id="{63A13F68-440A-4901-B89B-EF64A07D6256}"/>
              </a:ext>
            </a:extLst>
          </p:cNvPr>
          <p:cNvSpPr>
            <a:spLocks noGrp="1"/>
          </p:cNvSpPr>
          <p:nvPr>
            <p:ph idx="1"/>
          </p:nvPr>
        </p:nvSpPr>
        <p:spPr/>
        <p:txBody>
          <a:bodyPr/>
          <a:lstStyle/>
          <a:p>
            <a:r>
              <a:rPr lang="pt-BR" dirty="0"/>
              <a:t>Compor objetos em estruturas de árvore para representar hierarquia partes-todo. </a:t>
            </a:r>
          </a:p>
          <a:p>
            <a:r>
              <a:rPr lang="pt-BR" dirty="0" err="1"/>
              <a:t>Composite</a:t>
            </a:r>
            <a:r>
              <a:rPr lang="pt-BR" dirty="0"/>
              <a:t> permite aos clientes tratarem de maneira uniforme objetos individuais e composições de objetos.</a:t>
            </a:r>
          </a:p>
        </p:txBody>
      </p:sp>
      <p:sp>
        <p:nvSpPr>
          <p:cNvPr id="4" name="Retângulo 3">
            <a:extLst>
              <a:ext uri="{FF2B5EF4-FFF2-40B4-BE49-F238E27FC236}">
                <a16:creationId xmlns:a16="http://schemas.microsoft.com/office/drawing/2014/main" id="{5FF5BE54-DA85-4B37-A04C-D0FAF96899C1}"/>
              </a:ext>
            </a:extLst>
          </p:cNvPr>
          <p:cNvSpPr/>
          <p:nvPr/>
        </p:nvSpPr>
        <p:spPr>
          <a:xfrm>
            <a:off x="1041646" y="5085555"/>
            <a:ext cx="7028155" cy="369332"/>
          </a:xfrm>
          <a:prstGeom prst="rect">
            <a:avLst/>
          </a:prstGeom>
        </p:spPr>
        <p:txBody>
          <a:bodyPr wrap="square">
            <a:spAutoFit/>
          </a:bodyPr>
          <a:lstStyle/>
          <a:p>
            <a:r>
              <a:rPr lang="pt-BR" dirty="0"/>
              <a:t>https://brizeno.wordpress.com/category/padroes-de-projeto/composite/</a:t>
            </a:r>
          </a:p>
        </p:txBody>
      </p:sp>
    </p:spTree>
    <p:extLst>
      <p:ext uri="{BB962C8B-B14F-4D97-AF65-F5344CB8AC3E}">
        <p14:creationId xmlns:p14="http://schemas.microsoft.com/office/powerpoint/2010/main" val="719579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36139-AA01-4C87-84C8-D664C33E713C}"/>
              </a:ext>
            </a:extLst>
          </p:cNvPr>
          <p:cNvSpPr>
            <a:spLocks noGrp="1"/>
          </p:cNvSpPr>
          <p:nvPr>
            <p:ph type="title"/>
          </p:nvPr>
        </p:nvSpPr>
        <p:spPr/>
        <p:txBody>
          <a:bodyPr/>
          <a:lstStyle/>
          <a:p>
            <a:r>
              <a:rPr lang="pt-BR" dirty="0"/>
              <a:t>Mais</a:t>
            </a:r>
          </a:p>
        </p:txBody>
      </p:sp>
      <p:pic>
        <p:nvPicPr>
          <p:cNvPr id="5122" name="Picture 2" descr="https://upload.wikimedia.org/wikipedia/commons/6/65/W3sDesign_Composite_Design_Pattern_UML.jpg">
            <a:extLst>
              <a:ext uri="{FF2B5EF4-FFF2-40B4-BE49-F238E27FC236}">
                <a16:creationId xmlns:a16="http://schemas.microsoft.com/office/drawing/2014/main" id="{83178E75-DBA1-4E02-B45B-B89845ACF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283" y="2348142"/>
            <a:ext cx="8178553" cy="327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65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5EFF1-4F02-4003-A219-12687C9F0916}"/>
              </a:ext>
            </a:extLst>
          </p:cNvPr>
          <p:cNvSpPr>
            <a:spLocks noGrp="1"/>
          </p:cNvSpPr>
          <p:nvPr>
            <p:ph type="title"/>
          </p:nvPr>
        </p:nvSpPr>
        <p:spPr/>
        <p:txBody>
          <a:bodyPr/>
          <a:lstStyle/>
          <a:p>
            <a:r>
              <a:rPr lang="pt-BR" dirty="0"/>
              <a:t>Exemplo de Lista Musical</a:t>
            </a:r>
          </a:p>
        </p:txBody>
      </p:sp>
      <p:pic>
        <p:nvPicPr>
          <p:cNvPr id="4" name="Imagem 3">
            <a:extLst>
              <a:ext uri="{FF2B5EF4-FFF2-40B4-BE49-F238E27FC236}">
                <a16:creationId xmlns:a16="http://schemas.microsoft.com/office/drawing/2014/main" id="{C6AC5922-13C7-4862-ADE3-3D2A0595D283}"/>
              </a:ext>
            </a:extLst>
          </p:cNvPr>
          <p:cNvPicPr>
            <a:picLocks noChangeAspect="1"/>
          </p:cNvPicPr>
          <p:nvPr/>
        </p:nvPicPr>
        <p:blipFill>
          <a:blip r:embed="rId2"/>
          <a:stretch>
            <a:fillRect/>
          </a:stretch>
        </p:blipFill>
        <p:spPr>
          <a:xfrm>
            <a:off x="838199" y="1600199"/>
            <a:ext cx="7835931" cy="4179163"/>
          </a:xfrm>
          <a:prstGeom prst="rect">
            <a:avLst/>
          </a:prstGeom>
        </p:spPr>
      </p:pic>
    </p:spTree>
    <p:extLst>
      <p:ext uri="{BB962C8B-B14F-4D97-AF65-F5344CB8AC3E}">
        <p14:creationId xmlns:p14="http://schemas.microsoft.com/office/powerpoint/2010/main" val="2218674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3C61D-C327-4466-BC0C-EDD7B36627DD}"/>
              </a:ext>
            </a:extLst>
          </p:cNvPr>
          <p:cNvSpPr>
            <a:spLocks noGrp="1"/>
          </p:cNvSpPr>
          <p:nvPr>
            <p:ph type="title"/>
          </p:nvPr>
        </p:nvSpPr>
        <p:spPr/>
        <p:txBody>
          <a:bodyPr/>
          <a:lstStyle/>
          <a:p>
            <a:r>
              <a:rPr lang="pt-BR" dirty="0"/>
              <a:t>continuação</a:t>
            </a:r>
          </a:p>
        </p:txBody>
      </p:sp>
      <p:pic>
        <p:nvPicPr>
          <p:cNvPr id="4" name="Imagem 3">
            <a:extLst>
              <a:ext uri="{FF2B5EF4-FFF2-40B4-BE49-F238E27FC236}">
                <a16:creationId xmlns:a16="http://schemas.microsoft.com/office/drawing/2014/main" id="{6E579A30-2489-46EA-8A3C-5B5BB796999C}"/>
              </a:ext>
            </a:extLst>
          </p:cNvPr>
          <p:cNvPicPr>
            <a:picLocks noChangeAspect="1"/>
          </p:cNvPicPr>
          <p:nvPr/>
        </p:nvPicPr>
        <p:blipFill>
          <a:blip r:embed="rId2"/>
          <a:stretch>
            <a:fillRect/>
          </a:stretch>
        </p:blipFill>
        <p:spPr>
          <a:xfrm>
            <a:off x="874451" y="1440309"/>
            <a:ext cx="7620000" cy="4705350"/>
          </a:xfrm>
          <a:prstGeom prst="rect">
            <a:avLst/>
          </a:prstGeom>
        </p:spPr>
      </p:pic>
    </p:spTree>
    <p:extLst>
      <p:ext uri="{BB962C8B-B14F-4D97-AF65-F5344CB8AC3E}">
        <p14:creationId xmlns:p14="http://schemas.microsoft.com/office/powerpoint/2010/main" val="2513263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do">
  <a:themeElements>
    <a:clrScheme name="Amare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69</TotalTime>
  <Words>126</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Trebuchet MS</vt:lpstr>
      <vt:lpstr>Wingdings 3</vt:lpstr>
      <vt:lpstr>Facetado</vt:lpstr>
      <vt:lpstr>Padrões de Projeto II</vt:lpstr>
      <vt:lpstr>Árvore</vt:lpstr>
      <vt:lpstr>Árvore</vt:lpstr>
      <vt:lpstr>Composição de um Triciclo</vt:lpstr>
      <vt:lpstr>Composição da Cadeira</vt:lpstr>
      <vt:lpstr>Padrão de Projeto OO (Composite)</vt:lpstr>
      <vt:lpstr>Mais</vt:lpstr>
      <vt:lpstr>Exemplo de Lista Musical</vt:lpstr>
      <vt:lpstr>continuação</vt:lpstr>
      <vt:lpstr>continuação</vt:lpstr>
      <vt:lpstr>continuação</vt:lpstr>
      <vt:lpstr>fim</vt:lpstr>
      <vt:lpstr>Exercício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Padrões de Projeto II</dc:title>
  <dc:creator>Paulo José de Carlo Almeida</dc:creator>
  <cp:lastModifiedBy>Aluno CMC</cp:lastModifiedBy>
  <cp:revision>24</cp:revision>
  <dcterms:created xsi:type="dcterms:W3CDTF">2018-09-23T22:12:52Z</dcterms:created>
  <dcterms:modified xsi:type="dcterms:W3CDTF">2018-09-24T11:44:39Z</dcterms:modified>
</cp:coreProperties>
</file>