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96" r:id="rId4"/>
    <p:sldId id="297" r:id="rId5"/>
    <p:sldId id="295" r:id="rId6"/>
    <p:sldId id="294" r:id="rId7"/>
    <p:sldId id="278" r:id="rId8"/>
    <p:sldId id="298" r:id="rId9"/>
    <p:sldId id="299" r:id="rId10"/>
    <p:sldId id="300" r:id="rId11"/>
    <p:sldId id="305" r:id="rId12"/>
    <p:sldId id="302" r:id="rId13"/>
    <p:sldId id="301" r:id="rId14"/>
    <p:sldId id="304" r:id="rId15"/>
    <p:sldId id="303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F0F"/>
    <a:srgbClr val="D6F2B0"/>
    <a:srgbClr val="FBEEB7"/>
    <a:srgbClr val="FFCC00"/>
    <a:srgbClr val="F9AB6B"/>
    <a:srgbClr val="F3A407"/>
    <a:srgbClr val="91E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2945" autoAdjust="0"/>
  </p:normalViewPr>
  <p:slideViewPr>
    <p:cSldViewPr>
      <p:cViewPr varScale="1">
        <p:scale>
          <a:sx n="80" d="100"/>
          <a:sy n="80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AEEF-6FB0-43D7-A10E-455FDAAEAE1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E9F4-C078-4D91-81EB-5F565308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8210-8CD5-4DDF-9A2D-F4DFF1FFB44C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806D-5DB3-47DE-B747-272DDE0FE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684213" y="38608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A813FC-D5C6-4423-88FB-C20E2A435DB6}" type="datetimeFigureOut">
              <a:rPr lang="pt-BR"/>
              <a:pPr>
                <a:defRPr/>
              </a:pPr>
              <a:t>11/02/2019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BA6975-E79C-4DC2-9EBF-30922B875C0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8DF9-2B3A-4758-B0DC-56D43E09E57F}" type="datetimeFigureOut">
              <a:rPr lang="pt-BR"/>
              <a:pPr>
                <a:defRPr/>
              </a:pPr>
              <a:t>11/02/2019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4F5E-4E28-43EF-81CA-B90FB204CB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0E9F-620F-4C81-B972-BF33DB3AD6E0}" type="datetimeFigureOut">
              <a:rPr lang="pt-BR"/>
              <a:pPr>
                <a:defRPr/>
              </a:pPr>
              <a:t>11/02/2019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3D5CE-FABC-4C51-8740-466FD672585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C08C9-87C3-45B6-A2BD-74979EF26E7D}" type="datetimeFigureOut">
              <a:rPr lang="pt-BR"/>
              <a:pPr>
                <a:defRPr/>
              </a:pPr>
              <a:t>11/02/2019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A80-37C2-4519-8E6F-32636FA76D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818A-8228-4A62-B2CF-CE73D34236EF}" type="datetimeFigureOut">
              <a:rPr lang="pt-BR"/>
              <a:pPr>
                <a:defRPr/>
              </a:pPr>
              <a:t>11/02/2019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60B23-0C8C-40C6-A956-96480BC5338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7DA8-0DA1-4070-864F-8AF50FB1DBCE}" type="datetimeFigureOut">
              <a:rPr lang="pt-BR"/>
              <a:pPr>
                <a:defRPr/>
              </a:pPr>
              <a:t>11/02/2019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1B2-783C-48AF-B27E-9CDADB6938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1B16-B5F9-459A-917E-C8DF46695858}" type="datetimeFigureOut">
              <a:rPr lang="pt-BR"/>
              <a:pPr>
                <a:defRPr/>
              </a:pPr>
              <a:t>11/02/2019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56C4-1A51-4B50-8EAD-6E8420DFC54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6450-1E6C-4CC9-9E37-B8693B6D9C17}" type="datetimeFigureOut">
              <a:rPr lang="pt-BR"/>
              <a:pPr>
                <a:defRPr/>
              </a:pPr>
              <a:t>11/02/2019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92857-E25A-483F-B8BF-778A73DBE3B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A54A-31F0-4786-A1D0-D4943ECDF35D}" type="datetimeFigureOut">
              <a:rPr lang="pt-BR"/>
              <a:pPr>
                <a:defRPr/>
              </a:pPr>
              <a:t>11/02/2019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BC860-7426-44AE-B88E-0FD65D0211E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841F0-CD73-447D-B7CD-C9CFA6968ECA}" type="datetimeFigureOut">
              <a:rPr lang="pt-BR"/>
              <a:pPr>
                <a:defRPr/>
              </a:pPr>
              <a:t>11/02/2019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45D5E-5A6A-4BB9-9B19-5B42CAC3FD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8820-4AE5-418E-B63A-5E8ED8E6D66E}" type="datetimeFigureOut">
              <a:rPr lang="pt-BR"/>
              <a:pPr>
                <a:defRPr/>
              </a:pPr>
              <a:t>11/02/2019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109A8-E25A-46AF-9AC4-9BA5E0D3A4D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1613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1420B-59D4-426E-B745-D7BD6CAFE477}" type="datetimeFigureOut">
              <a:rPr lang="pt-BR"/>
              <a:pPr>
                <a:defRPr/>
              </a:pPr>
              <a:t>11/02/2019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D53618-3105-4FB1-A1C1-826BAFB5BD6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>
          <a:xfrm>
            <a:off x="684213" y="1828800"/>
            <a:ext cx="7772400" cy="1125538"/>
          </a:xfrm>
        </p:spPr>
        <p:txBody>
          <a:bodyPr/>
          <a:lstStyle/>
          <a:p>
            <a:pPr eaLnBrk="1" hangingPunct="1"/>
            <a:r>
              <a:rPr lang="pt-BR" sz="4000" dirty="0"/>
              <a:t>Arquitetura cliente/servidor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684213" y="3068638"/>
            <a:ext cx="6400800" cy="2665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3200" dirty="0"/>
              <a:t>Aplicativos para Web</a:t>
            </a:r>
            <a:endParaRPr lang="pt-BR" sz="3100" dirty="0"/>
          </a:p>
          <a:p>
            <a:pPr eaLnBrk="1" hangingPunct="1">
              <a:lnSpc>
                <a:spcPct val="90000"/>
              </a:lnSpc>
            </a:pPr>
            <a:br>
              <a:rPr lang="pt-BR" sz="3100" dirty="0"/>
            </a:br>
            <a:r>
              <a:rPr lang="pt-BR" sz="2800" dirty="0"/>
              <a:t>Profa. Danielle Martin</a:t>
            </a:r>
          </a:p>
          <a:p>
            <a:pPr eaLnBrk="1" hangingPunct="1">
              <a:lnSpc>
                <a:spcPct val="90000"/>
              </a:lnSpc>
            </a:pPr>
            <a:r>
              <a:rPr lang="pt-BR" sz="1800" dirty="0"/>
              <a:t>Universidade de Mogi das Cruzes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do </a:t>
            </a:r>
            <a:r>
              <a:rPr lang="en-US" dirty="0" err="1"/>
              <a:t>protocolo</a:t>
            </a:r>
            <a:r>
              <a:rPr lang="en-US" dirty="0"/>
              <a:t>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Outros </a:t>
            </a:r>
            <a:r>
              <a:rPr lang="en-US" sz="2400" dirty="0" err="1"/>
              <a:t>métodos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2000" dirty="0"/>
              <a:t>PUT</a:t>
            </a:r>
          </a:p>
          <a:p>
            <a:pPr lvl="1"/>
            <a:r>
              <a:rPr lang="en-US" sz="2000" dirty="0"/>
              <a:t>DELETE</a:t>
            </a:r>
          </a:p>
          <a:p>
            <a:pPr lvl="1"/>
            <a:r>
              <a:rPr lang="en-US" sz="2000" dirty="0"/>
              <a:t>TRACE</a:t>
            </a:r>
          </a:p>
          <a:p>
            <a:pPr lvl="1"/>
            <a:r>
              <a:rPr lang="en-US" sz="2000" dirty="0"/>
              <a:t>OPTIONS</a:t>
            </a:r>
          </a:p>
          <a:p>
            <a:pPr lvl="1"/>
            <a:r>
              <a:rPr lang="en-US" sz="2000" dirty="0"/>
              <a:t>PATCH</a:t>
            </a:r>
          </a:p>
          <a:p>
            <a:pPr lvl="1"/>
            <a:r>
              <a:rPr lang="en-US" sz="2000" dirty="0"/>
              <a:t>CONNECT</a:t>
            </a:r>
          </a:p>
          <a:p>
            <a:pPr lvl="1"/>
            <a:r>
              <a:rPr lang="en-US" sz="2000" dirty="0"/>
              <a:t>HEAD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8569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o HTTPS?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Hyper Text Transfer Protocol Secure</a:t>
            </a:r>
          </a:p>
          <a:p>
            <a:pPr lvl="1">
              <a:spcBef>
                <a:spcPts val="1200"/>
              </a:spcBef>
              <a:spcAft>
                <a:spcPts val="300"/>
              </a:spcAft>
            </a:pPr>
            <a:r>
              <a:rPr lang="en-US" sz="1800" dirty="0"/>
              <a:t>É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extensão</a:t>
            </a:r>
            <a:r>
              <a:rPr lang="en-US" sz="1800" dirty="0"/>
              <a:t> do </a:t>
            </a:r>
            <a:r>
              <a:rPr lang="en-US" sz="1800" dirty="0" err="1"/>
              <a:t>protocolo</a:t>
            </a:r>
            <a:r>
              <a:rPr lang="en-US" sz="1800" dirty="0"/>
              <a:t> HTTP</a:t>
            </a:r>
          </a:p>
          <a:p>
            <a:pPr lvl="1">
              <a:spcBef>
                <a:spcPts val="1200"/>
              </a:spcBef>
              <a:spcAft>
                <a:spcPts val="300"/>
              </a:spcAft>
            </a:pPr>
            <a:r>
              <a:rPr lang="en-US" sz="1800" dirty="0" err="1"/>
              <a:t>Adiciona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camada</a:t>
            </a:r>
            <a:r>
              <a:rPr lang="en-US" sz="1800" dirty="0"/>
              <a:t> extra de </a:t>
            </a:r>
            <a:r>
              <a:rPr lang="en-US" sz="1800" dirty="0" err="1"/>
              <a:t>segurança</a:t>
            </a:r>
            <a:r>
              <a:rPr lang="en-US" sz="1800" dirty="0"/>
              <a:t> que </a:t>
            </a:r>
            <a:r>
              <a:rPr lang="en-US" sz="1800" dirty="0" err="1"/>
              <a:t>utiliza</a:t>
            </a:r>
            <a:r>
              <a:rPr lang="en-US" sz="1800" dirty="0"/>
              <a:t> o </a:t>
            </a:r>
            <a:r>
              <a:rPr lang="en-US" sz="1800" dirty="0" err="1"/>
              <a:t>protocolo</a:t>
            </a:r>
            <a:r>
              <a:rPr lang="en-US" sz="1800" dirty="0"/>
              <a:t> SSL/TLS</a:t>
            </a:r>
          </a:p>
          <a:p>
            <a:pPr lvl="1">
              <a:spcBef>
                <a:spcPts val="1200"/>
              </a:spcBef>
              <a:spcAft>
                <a:spcPts val="300"/>
              </a:spcAft>
            </a:pPr>
            <a:r>
              <a:rPr lang="en-US" sz="1800" dirty="0" err="1"/>
              <a:t>Usa</a:t>
            </a:r>
            <a:r>
              <a:rPr lang="en-US" sz="1800" dirty="0"/>
              <a:t> um </a:t>
            </a:r>
            <a:r>
              <a:rPr lang="en-US" sz="1800" dirty="0" err="1"/>
              <a:t>certificado</a:t>
            </a:r>
            <a:r>
              <a:rPr lang="en-US" sz="1800" dirty="0"/>
              <a:t> de </a:t>
            </a:r>
            <a:r>
              <a:rPr lang="en-US" sz="1800" dirty="0" err="1"/>
              <a:t>segurança</a:t>
            </a:r>
            <a:r>
              <a:rPr lang="en-US" sz="1800" dirty="0"/>
              <a:t> digital para </a:t>
            </a:r>
            <a:r>
              <a:rPr lang="en-US" sz="1800" dirty="0" err="1"/>
              <a:t>criptografar</a:t>
            </a:r>
            <a:r>
              <a:rPr lang="en-US" sz="1800" dirty="0"/>
              <a:t> as </a:t>
            </a:r>
            <a:r>
              <a:rPr lang="en-US" sz="1800" dirty="0" err="1"/>
              <a:t>mensagens</a:t>
            </a:r>
            <a:r>
              <a:rPr lang="en-US" sz="1800" dirty="0"/>
              <a:t> </a:t>
            </a:r>
            <a:r>
              <a:rPr lang="en-US" sz="1800" dirty="0" err="1"/>
              <a:t>trocadas</a:t>
            </a:r>
            <a:r>
              <a:rPr lang="en-US" sz="1800" dirty="0"/>
              <a:t> entre </a:t>
            </a:r>
            <a:r>
              <a:rPr lang="en-US" sz="1800" dirty="0" err="1"/>
              <a:t>cliente</a:t>
            </a:r>
            <a:r>
              <a:rPr lang="en-US" sz="1800" dirty="0"/>
              <a:t> e </a:t>
            </a:r>
            <a:r>
              <a:rPr lang="en-US" sz="1800" dirty="0" err="1"/>
              <a:t>servidor</a:t>
            </a:r>
            <a:endParaRPr lang="en-US" sz="1800" dirty="0"/>
          </a:p>
          <a:p>
            <a:pPr lvl="1">
              <a:spcBef>
                <a:spcPts val="1200"/>
              </a:spcBef>
              <a:spcAft>
                <a:spcPts val="300"/>
              </a:spcAft>
            </a:pPr>
            <a:r>
              <a:rPr lang="en-US" sz="1800" dirty="0"/>
              <a:t>As URLs </a:t>
            </a:r>
            <a:r>
              <a:rPr lang="en-US" sz="1800" dirty="0" err="1"/>
              <a:t>acessadas</a:t>
            </a:r>
            <a:r>
              <a:rPr lang="en-US" sz="1800" dirty="0"/>
              <a:t> do </a:t>
            </a:r>
            <a:r>
              <a:rPr lang="en-US" sz="1800" dirty="0" err="1"/>
              <a:t>servidor</a:t>
            </a:r>
            <a:r>
              <a:rPr lang="en-US" sz="1800" dirty="0"/>
              <a:t> </a:t>
            </a:r>
            <a:r>
              <a:rPr lang="en-US" sz="1800" dirty="0" err="1"/>
              <a:t>iniciam</a:t>
            </a:r>
            <a:r>
              <a:rPr lang="en-US" sz="1800" dirty="0"/>
              <a:t> com https://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09AF7-6675-4F72-A1A8-95F0C23F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90" y="4953000"/>
            <a:ext cx="6484620" cy="15637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2ECF18-22E5-420C-8454-3F9A7688C8F8}"/>
              </a:ext>
            </a:extLst>
          </p:cNvPr>
          <p:cNvSpPr/>
          <p:nvPr/>
        </p:nvSpPr>
        <p:spPr>
          <a:xfrm>
            <a:off x="2743200" y="5105400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HTML – (HyperText Markup Language)</a:t>
            </a:r>
          </a:p>
          <a:p>
            <a:endParaRPr lang="pt-BR" sz="2400" dirty="0"/>
          </a:p>
          <a:p>
            <a:pPr lvl="1"/>
            <a:r>
              <a:rPr lang="pt-BR" sz="2000" dirty="0"/>
              <a:t>A resposta de um servidor web a um cliente do tipo navegador(browser) costuma ser no formato HTML.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HTML é uma linguagem de marcação que diz ao navegador como o conteúdo deve ser interpretado semanticamente e apresentado ao usuário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81C35-BC9C-4BA1-A978-9AF65B27C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5" b="22513"/>
          <a:stretch/>
        </p:blipFill>
        <p:spPr>
          <a:xfrm>
            <a:off x="0" y="4648200"/>
            <a:ext cx="9144000" cy="274320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75528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F6E8-DF97-45F6-9A77-6C3FE510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Servidor</a:t>
            </a:r>
            <a:r>
              <a:rPr lang="en-US" dirty="0"/>
              <a:t> web vs </a:t>
            </a:r>
            <a:r>
              <a:rPr lang="en-US" dirty="0" err="1"/>
              <a:t>servidor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7F28-CB29-4B07-B02E-385FF5C9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Servidor</a:t>
            </a:r>
            <a:r>
              <a:rPr lang="en-US" sz="2400" dirty="0"/>
              <a:t> web</a:t>
            </a:r>
          </a:p>
          <a:p>
            <a:pPr lvl="1"/>
            <a:r>
              <a:rPr lang="en-US" sz="2000" dirty="0" err="1"/>
              <a:t>Disponibiliza</a:t>
            </a:r>
            <a:r>
              <a:rPr lang="en-US" sz="2000" dirty="0"/>
              <a:t> </a:t>
            </a:r>
            <a:r>
              <a:rPr lang="en-US" sz="2000" dirty="0" err="1"/>
              <a:t>recursos</a:t>
            </a:r>
            <a:endParaRPr lang="en-US" sz="2000" dirty="0"/>
          </a:p>
          <a:p>
            <a:pPr lvl="1"/>
            <a:r>
              <a:rPr lang="en-US" sz="2000" dirty="0" err="1"/>
              <a:t>Atende</a:t>
            </a:r>
            <a:r>
              <a:rPr lang="en-US" sz="2000" dirty="0"/>
              <a:t> à </a:t>
            </a:r>
            <a:r>
              <a:rPr lang="en-US" sz="2000" dirty="0" err="1"/>
              <a:t>requisições</a:t>
            </a:r>
            <a:r>
              <a:rPr lang="en-US" sz="2000" dirty="0"/>
              <a:t> HTTP</a:t>
            </a:r>
          </a:p>
          <a:p>
            <a:pPr lvl="1"/>
            <a:r>
              <a:rPr lang="en-US" sz="2000" dirty="0"/>
              <a:t>Serve </a:t>
            </a:r>
            <a:r>
              <a:rPr lang="en-US" sz="2000" dirty="0" err="1"/>
              <a:t>apenas</a:t>
            </a:r>
            <a:r>
              <a:rPr lang="en-US" sz="2000" dirty="0"/>
              <a:t> </a:t>
            </a:r>
            <a:r>
              <a:rPr lang="en-US" sz="2000" dirty="0" err="1"/>
              <a:t>páginas</a:t>
            </a:r>
            <a:r>
              <a:rPr lang="en-US" sz="2000" dirty="0"/>
              <a:t> </a:t>
            </a:r>
            <a:r>
              <a:rPr lang="en-US" sz="2000" dirty="0" err="1"/>
              <a:t>estáticas</a:t>
            </a:r>
            <a:endParaRPr lang="en-US" sz="2000" dirty="0"/>
          </a:p>
          <a:p>
            <a:pPr lvl="1"/>
            <a:r>
              <a:rPr lang="en-US" sz="2000" dirty="0"/>
              <a:t>Ex: Apache HTTP Server, Microsoft IIS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505BB-DFF9-414D-AE0A-9985227EC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60" y="4255910"/>
            <a:ext cx="2253448" cy="1024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ECE98-201A-45E4-9185-62CE44DAD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08" y="4127755"/>
            <a:ext cx="2401132" cy="12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F6E8-DF97-45F6-9A77-6C3FE510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Servidor</a:t>
            </a:r>
            <a:r>
              <a:rPr lang="en-US" dirty="0"/>
              <a:t> web vs </a:t>
            </a:r>
            <a:r>
              <a:rPr lang="en-US" dirty="0" err="1"/>
              <a:t>servidor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7F28-CB29-4B07-B02E-385FF5C9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Servidor</a:t>
            </a:r>
            <a:r>
              <a:rPr lang="en-US" sz="2400" dirty="0"/>
              <a:t> de </a:t>
            </a:r>
            <a:r>
              <a:rPr lang="en-US" sz="2400" dirty="0" err="1"/>
              <a:t>aplicação</a:t>
            </a:r>
            <a:endParaRPr lang="en-US" sz="2400" dirty="0"/>
          </a:p>
          <a:p>
            <a:pPr lvl="1"/>
            <a:r>
              <a:rPr lang="en-US" sz="2000" dirty="0" err="1"/>
              <a:t>Comunica</a:t>
            </a:r>
            <a:r>
              <a:rPr lang="en-US" sz="2000" dirty="0"/>
              <a:t> com o </a:t>
            </a:r>
            <a:r>
              <a:rPr lang="en-US" sz="2000" dirty="0" err="1"/>
              <a:t>servidor</a:t>
            </a:r>
            <a:r>
              <a:rPr lang="en-US" sz="2000" dirty="0"/>
              <a:t> web</a:t>
            </a:r>
          </a:p>
          <a:p>
            <a:pPr lvl="1"/>
            <a:r>
              <a:rPr lang="en-US" sz="2000" dirty="0" err="1"/>
              <a:t>Traduz</a:t>
            </a:r>
            <a:r>
              <a:rPr lang="en-US" sz="2000" dirty="0"/>
              <a:t> a </a:t>
            </a:r>
            <a:r>
              <a:rPr lang="en-US" sz="2000" dirty="0" err="1"/>
              <a:t>requisição</a:t>
            </a:r>
            <a:r>
              <a:rPr lang="en-US" sz="2000" dirty="0"/>
              <a:t> e </a:t>
            </a:r>
            <a:r>
              <a:rPr lang="en-US" sz="2000" dirty="0" err="1"/>
              <a:t>resposta</a:t>
            </a:r>
            <a:r>
              <a:rPr lang="en-US" sz="2000" dirty="0"/>
              <a:t> a um </a:t>
            </a:r>
            <a:r>
              <a:rPr lang="en-US" sz="2000" dirty="0" err="1"/>
              <a:t>formato</a:t>
            </a:r>
            <a:r>
              <a:rPr lang="en-US" sz="2000" dirty="0"/>
              <a:t> </a:t>
            </a:r>
            <a:r>
              <a:rPr lang="en-US" sz="2000" dirty="0" err="1"/>
              <a:t>inteligível</a:t>
            </a:r>
            <a:r>
              <a:rPr lang="en-US" sz="2000" dirty="0"/>
              <a:t> pela </a:t>
            </a:r>
            <a:r>
              <a:rPr lang="en-US" sz="2000" dirty="0" err="1"/>
              <a:t>aplicação</a:t>
            </a:r>
            <a:endParaRPr lang="en-US" sz="2000" dirty="0"/>
          </a:p>
          <a:p>
            <a:pPr lvl="1"/>
            <a:r>
              <a:rPr lang="en-US" sz="2000" dirty="0" err="1"/>
              <a:t>Possui</a:t>
            </a:r>
            <a:r>
              <a:rPr lang="en-US" sz="2000" dirty="0"/>
              <a:t> o container da </a:t>
            </a:r>
            <a:r>
              <a:rPr lang="en-US" sz="2000" dirty="0" err="1"/>
              <a:t>aplicação</a:t>
            </a:r>
            <a:r>
              <a:rPr lang="en-US" sz="2000" dirty="0"/>
              <a:t> – </a:t>
            </a:r>
            <a:r>
              <a:rPr lang="en-US" sz="2000" dirty="0" err="1"/>
              <a:t>fornece</a:t>
            </a:r>
            <a:r>
              <a:rPr lang="en-US" sz="2000" dirty="0"/>
              <a:t> o </a:t>
            </a:r>
            <a:r>
              <a:rPr lang="en-US" sz="2000" dirty="0" err="1"/>
              <a:t>ambiente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tecnologia</a:t>
            </a:r>
            <a:r>
              <a:rPr lang="en-US" sz="2000" dirty="0"/>
              <a:t> </a:t>
            </a:r>
            <a:r>
              <a:rPr lang="en-US" sz="2000" dirty="0" err="1"/>
              <a:t>específica</a:t>
            </a:r>
            <a:r>
              <a:rPr lang="en-US" sz="2000" dirty="0"/>
              <a:t> (Java)</a:t>
            </a:r>
          </a:p>
          <a:p>
            <a:pPr lvl="1"/>
            <a:r>
              <a:rPr lang="en-US" sz="2000" dirty="0" err="1"/>
              <a:t>Controla</a:t>
            </a:r>
            <a:r>
              <a:rPr lang="en-US" sz="2000" dirty="0"/>
              <a:t> o </a:t>
            </a:r>
            <a:r>
              <a:rPr lang="en-US" sz="2000" dirty="0" err="1"/>
              <a:t>ciclo</a:t>
            </a:r>
            <a:r>
              <a:rPr lang="en-US" sz="2000" dirty="0"/>
              <a:t> de </a:t>
            </a:r>
            <a:r>
              <a:rPr lang="en-US" sz="2000" dirty="0" err="1"/>
              <a:t>vida</a:t>
            </a:r>
            <a:r>
              <a:rPr lang="en-US" sz="2000" dirty="0"/>
              <a:t> das classes da </a:t>
            </a:r>
            <a:r>
              <a:rPr lang="en-US" sz="2000" dirty="0" err="1"/>
              <a:t>aplicação</a:t>
            </a:r>
            <a:endParaRPr lang="en-US" sz="2000" dirty="0"/>
          </a:p>
          <a:p>
            <a:pPr lvl="1"/>
            <a:r>
              <a:rPr lang="en-US" sz="2000" dirty="0" err="1"/>
              <a:t>Suporte</a:t>
            </a:r>
            <a:r>
              <a:rPr lang="en-US" sz="2000" dirty="0"/>
              <a:t> a multithread</a:t>
            </a:r>
          </a:p>
          <a:p>
            <a:pPr lvl="1"/>
            <a:r>
              <a:rPr lang="en-US" sz="2000" dirty="0"/>
              <a:t>APIs de </a:t>
            </a:r>
            <a:r>
              <a:rPr lang="en-US" sz="2000" dirty="0" err="1"/>
              <a:t>apoio</a:t>
            </a:r>
            <a:r>
              <a:rPr lang="en-US" sz="2000" dirty="0"/>
              <a:t> 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aplicação</a:t>
            </a:r>
            <a:r>
              <a:rPr lang="en-US" sz="2000" dirty="0"/>
              <a:t> </a:t>
            </a:r>
            <a:r>
              <a:rPr lang="en-US" sz="2000" dirty="0" err="1"/>
              <a:t>comercial</a:t>
            </a:r>
            <a:r>
              <a:rPr lang="en-US" sz="2000" dirty="0"/>
              <a:t> </a:t>
            </a:r>
            <a:r>
              <a:rPr lang="en-US" sz="2000" dirty="0" err="1"/>
              <a:t>comum</a:t>
            </a:r>
            <a:r>
              <a:rPr lang="en-US" sz="2000" dirty="0"/>
              <a:t> (Java EE)</a:t>
            </a:r>
          </a:p>
          <a:p>
            <a:pPr lvl="1"/>
            <a:r>
              <a:rPr lang="en-US" sz="2000" dirty="0"/>
              <a:t>Ex: Apache Tomcat, Glassfish, JBoss/</a:t>
            </a:r>
            <a:r>
              <a:rPr lang="en-US" sz="2000" dirty="0" err="1"/>
              <a:t>Wildfly</a:t>
            </a:r>
            <a:r>
              <a:rPr lang="en-US" sz="2000" dirty="0"/>
              <a:t>, </a:t>
            </a:r>
            <a:r>
              <a:rPr lang="en-US" sz="2000" dirty="0" err="1"/>
              <a:t>Websphere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A1E86-C0AA-4F74-B3DF-70FC89D2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0" y="5403056"/>
            <a:ext cx="1538932" cy="1093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E3042D-4812-41DB-AB5F-320B446CF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44" y="5542959"/>
            <a:ext cx="1632200" cy="813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9367A-E342-4C22-B169-E5222C9FE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196" y="5619270"/>
            <a:ext cx="2039191" cy="661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D008E3-9936-43F3-9E91-594C2E62C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639" y="5572635"/>
            <a:ext cx="1700033" cy="7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4AA9-CF29-4DDB-B8BA-75FBF0D0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Especificação</a:t>
            </a:r>
            <a:r>
              <a:rPr lang="en-US" dirty="0"/>
              <a:t> Java 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F93DE-DD5A-402B-97E3-EBBC2DCF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EE 8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941CEDE-64C0-47C6-A6FE-F98B59A26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84" b="3050"/>
          <a:stretch/>
        </p:blipFill>
        <p:spPr bwMode="auto">
          <a:xfrm>
            <a:off x="466725" y="2667000"/>
            <a:ext cx="818954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296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/</a:t>
            </a:r>
            <a:r>
              <a:rPr lang="en-US" dirty="0" err="1"/>
              <a:t>servidor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Arquitetura que divide a carga de trabalho de uma aplicação entre: </a:t>
            </a:r>
          </a:p>
          <a:p>
            <a:pPr marL="0" indent="0">
              <a:buNone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Servidor: fornece o recurso ou serviço. Geralmente são computadores de grande capacidade, que podem atender à demanda de vários clientes.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Cliente: consome os recursos fornecidos pelo servidor. Solicita uma requisição ao servidor e, enquanto esta é atendida pelo servidor, o cliente está livre para realizar outras tarefas.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E9FB-D627-48B8-8D9D-4B14A3D3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Um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atender</a:t>
            </a:r>
            <a:r>
              <a:rPr lang="en-US" dirty="0"/>
              <a:t> à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clientes</a:t>
            </a:r>
            <a:endParaRPr lang="en-US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instalar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máquina</a:t>
            </a:r>
            <a:r>
              <a:rPr lang="en-US" dirty="0"/>
              <a:t> </a:t>
            </a:r>
            <a:r>
              <a:rPr lang="en-US" dirty="0" err="1"/>
              <a:t>cliente</a:t>
            </a:r>
            <a:endParaRPr lang="en-US" dirty="0"/>
          </a:p>
          <a:p>
            <a:pPr lvl="1"/>
            <a:r>
              <a:rPr lang="en-US" dirty="0" err="1"/>
              <a:t>Transparência</a:t>
            </a:r>
            <a:endParaRPr lang="en-US" dirty="0"/>
          </a:p>
          <a:p>
            <a:pPr lvl="1"/>
            <a:r>
              <a:rPr lang="en-US" dirty="0" err="1"/>
              <a:t>Escalabilidade</a:t>
            </a:r>
            <a:endParaRPr lang="en-US" dirty="0"/>
          </a:p>
          <a:p>
            <a:pPr lvl="1"/>
            <a:r>
              <a:rPr lang="en-US" dirty="0" err="1"/>
              <a:t>Balanceamento</a:t>
            </a:r>
            <a:r>
              <a:rPr lang="en-US" dirty="0"/>
              <a:t> de </a:t>
            </a:r>
            <a:r>
              <a:rPr lang="en-US" dirty="0" err="1"/>
              <a:t>carga</a:t>
            </a:r>
            <a:endParaRPr lang="en-US" dirty="0"/>
          </a:p>
          <a:p>
            <a:pPr lvl="1"/>
            <a:r>
              <a:rPr lang="en-US" dirty="0" err="1"/>
              <a:t>Tolerância</a:t>
            </a:r>
            <a:r>
              <a:rPr lang="en-US" dirty="0"/>
              <a:t> a </a:t>
            </a:r>
            <a:r>
              <a:rPr lang="en-US" dirty="0" err="1"/>
              <a:t>falhas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3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E9FB-D627-48B8-8D9D-4B14A3D3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Desvantagens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sujeita</a:t>
            </a:r>
            <a:r>
              <a:rPr lang="en-US" dirty="0"/>
              <a:t> à </a:t>
            </a:r>
            <a:r>
              <a:rPr lang="en-US" dirty="0" err="1"/>
              <a:t>disponibilidade</a:t>
            </a:r>
            <a:r>
              <a:rPr lang="en-US" dirty="0"/>
              <a:t> do </a:t>
            </a:r>
            <a:r>
              <a:rPr lang="en-US" dirty="0" err="1"/>
              <a:t>servidor</a:t>
            </a:r>
            <a:r>
              <a:rPr lang="en-US" dirty="0"/>
              <a:t> e da rede de </a:t>
            </a:r>
            <a:r>
              <a:rPr lang="en-US" dirty="0" err="1"/>
              <a:t>comunicação</a:t>
            </a:r>
            <a:r>
              <a:rPr lang="en-US" dirty="0"/>
              <a:t> (internet) – </a:t>
            </a:r>
            <a:r>
              <a:rPr lang="en-US" dirty="0" err="1"/>
              <a:t>necessário</a:t>
            </a:r>
            <a:r>
              <a:rPr lang="en-US" dirty="0"/>
              <a:t> um </a:t>
            </a:r>
            <a:r>
              <a:rPr lang="en-US" dirty="0" err="1"/>
              <a:t>plano</a:t>
            </a:r>
            <a:r>
              <a:rPr lang="en-US" dirty="0"/>
              <a:t> de </a:t>
            </a:r>
            <a:r>
              <a:rPr lang="en-US" dirty="0" err="1"/>
              <a:t>tolerância</a:t>
            </a:r>
            <a:r>
              <a:rPr lang="en-US" dirty="0"/>
              <a:t> à </a:t>
            </a:r>
            <a:r>
              <a:rPr lang="en-US" dirty="0" err="1"/>
              <a:t>falhas</a:t>
            </a:r>
            <a:endParaRPr lang="en-US" dirty="0"/>
          </a:p>
          <a:p>
            <a:pPr lvl="1"/>
            <a:r>
              <a:rPr lang="en-US" dirty="0" err="1"/>
              <a:t>Aumento</a:t>
            </a:r>
            <a:r>
              <a:rPr lang="en-US" dirty="0"/>
              <a:t> da </a:t>
            </a:r>
            <a:r>
              <a:rPr lang="en-US" dirty="0" err="1"/>
              <a:t>complexidade</a:t>
            </a:r>
            <a:endParaRPr lang="en-US" dirty="0"/>
          </a:p>
          <a:p>
            <a:pPr lvl="1"/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de </a:t>
            </a:r>
            <a:r>
              <a:rPr lang="en-US" dirty="0" err="1"/>
              <a:t>falha</a:t>
            </a:r>
            <a:r>
              <a:rPr lang="en-US" dirty="0"/>
              <a:t> no </a:t>
            </a:r>
            <a:r>
              <a:rPr lang="en-US" dirty="0" err="1"/>
              <a:t>sistema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6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Um </a:t>
            </a:r>
            <a:r>
              <a:rPr lang="en-US" dirty="0" err="1"/>
              <a:t>servidor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web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 que 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/>
              <a:t>faz</a:t>
            </a:r>
            <a:r>
              <a:rPr lang="en-US" sz="2400" dirty="0"/>
              <a:t>?</a:t>
            </a:r>
          </a:p>
          <a:p>
            <a:pPr lvl="1"/>
            <a:r>
              <a:rPr lang="en-US" sz="2000" dirty="0" err="1"/>
              <a:t>Recebe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solicitação</a:t>
            </a:r>
            <a:r>
              <a:rPr lang="en-US" sz="2000" dirty="0"/>
              <a:t> e devolve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resposta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cliente</a:t>
            </a:r>
            <a:r>
              <a:rPr lang="en-US" sz="2000" dirty="0"/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AD945EB-E063-4693-8E56-59FB88F32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979297"/>
            <a:ext cx="694815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4">
            <a:extLst>
              <a:ext uri="{FF2B5EF4-FFF2-40B4-BE49-F238E27FC236}">
                <a16:creationId xmlns:a16="http://schemas.microsoft.com/office/drawing/2014/main" id="{14FF8738-F162-4ED7-9F47-D8BF410BA545}"/>
              </a:ext>
            </a:extLst>
          </p:cNvPr>
          <p:cNvSpPr txBox="1"/>
          <p:nvPr/>
        </p:nvSpPr>
        <p:spPr>
          <a:xfrm>
            <a:off x="4663008" y="6000328"/>
            <a:ext cx="409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i="1" dirty="0"/>
              <a:t>Fonte</a:t>
            </a:r>
            <a:r>
              <a:rPr lang="pt-BR" sz="1600" i="1" dirty="0"/>
              <a:t>: Use a Cabeça: </a:t>
            </a:r>
            <a:r>
              <a:rPr lang="pt-BR" sz="1600" i="1" dirty="0" err="1"/>
              <a:t>Servlets</a:t>
            </a:r>
            <a:r>
              <a:rPr lang="pt-BR" sz="1600" i="1" dirty="0"/>
              <a:t> &amp; JSP</a:t>
            </a:r>
          </a:p>
        </p:txBody>
      </p:sp>
    </p:spTree>
    <p:extLst>
      <p:ext uri="{BB962C8B-B14F-4D97-AF65-F5344CB8AC3E}">
        <p14:creationId xmlns:p14="http://schemas.microsoft.com/office/powerpoint/2010/main" val="90189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Um </a:t>
            </a:r>
            <a:r>
              <a:rPr lang="en-US" dirty="0" err="1"/>
              <a:t>cliente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web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400" dirty="0"/>
              <a:t>Qualquer navegador de internet (Chrome, Firefox, Safari) pode interagir com a aplicação no servidor, fazendo o papel de cliente (consumidor).</a:t>
            </a:r>
            <a:endParaRPr lang="en-US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B182B05-801F-4015-97DA-6C09B5DC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979297"/>
            <a:ext cx="694815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4">
            <a:extLst>
              <a:ext uri="{FF2B5EF4-FFF2-40B4-BE49-F238E27FC236}">
                <a16:creationId xmlns:a16="http://schemas.microsoft.com/office/drawing/2014/main" id="{22E59C5C-6311-40F6-9780-2A05E7ED0827}"/>
              </a:ext>
            </a:extLst>
          </p:cNvPr>
          <p:cNvSpPr txBox="1"/>
          <p:nvPr/>
        </p:nvSpPr>
        <p:spPr>
          <a:xfrm>
            <a:off x="4663008" y="6000328"/>
            <a:ext cx="409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i="1" dirty="0"/>
              <a:t>Fonte</a:t>
            </a:r>
            <a:r>
              <a:rPr lang="pt-BR" sz="1600" i="1" dirty="0"/>
              <a:t>: Use a Cabeça: </a:t>
            </a:r>
            <a:r>
              <a:rPr lang="pt-BR" sz="1600" i="1" dirty="0" err="1"/>
              <a:t>Servlets</a:t>
            </a:r>
            <a:r>
              <a:rPr lang="pt-BR" sz="1600" i="1" dirty="0"/>
              <a:t> &amp; JSP</a:t>
            </a:r>
          </a:p>
        </p:txBody>
      </p:sp>
    </p:spTree>
    <p:extLst>
      <p:ext uri="{BB962C8B-B14F-4D97-AF65-F5344CB8AC3E}">
        <p14:creationId xmlns:p14="http://schemas.microsoft.com/office/powerpoint/2010/main" val="278884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HTTP – (Protocolo de Transferência de Hipertexto)</a:t>
            </a:r>
          </a:p>
          <a:p>
            <a:pPr lvl="1">
              <a:spcBef>
                <a:spcPts val="1800"/>
              </a:spcBef>
              <a:spcAft>
                <a:spcPts val="600"/>
              </a:spcAft>
            </a:pPr>
            <a:r>
              <a:rPr lang="en-US" sz="1800" dirty="0"/>
              <a:t>É o </a:t>
            </a:r>
            <a:r>
              <a:rPr lang="en-US" sz="1800" dirty="0" err="1"/>
              <a:t>protocolo</a:t>
            </a:r>
            <a:r>
              <a:rPr lang="en-US" sz="1800" dirty="0"/>
              <a:t> de </a:t>
            </a:r>
            <a:r>
              <a:rPr lang="en-US" sz="1800" dirty="0" err="1"/>
              <a:t>comunicação</a:t>
            </a:r>
            <a:r>
              <a:rPr lang="en-US" sz="1800" dirty="0"/>
              <a:t> entre </a:t>
            </a:r>
            <a:r>
              <a:rPr lang="en-US" sz="1800" dirty="0" err="1"/>
              <a:t>clientes</a:t>
            </a:r>
            <a:r>
              <a:rPr lang="en-US" sz="1800" dirty="0"/>
              <a:t> e </a:t>
            </a:r>
            <a:r>
              <a:rPr lang="en-US" sz="1800" dirty="0" err="1"/>
              <a:t>servidores</a:t>
            </a:r>
            <a:r>
              <a:rPr lang="en-US" sz="1800" dirty="0"/>
              <a:t> de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aplicação</a:t>
            </a:r>
            <a:r>
              <a:rPr lang="en-US" sz="1800" dirty="0"/>
              <a:t> web</a:t>
            </a:r>
          </a:p>
          <a:p>
            <a:pPr lvl="1">
              <a:spcBef>
                <a:spcPts val="1800"/>
              </a:spcBef>
              <a:spcAft>
                <a:spcPts val="600"/>
              </a:spcAft>
            </a:pPr>
            <a:r>
              <a:rPr lang="en-US" sz="1800" dirty="0" err="1"/>
              <a:t>Permite</a:t>
            </a:r>
            <a:r>
              <a:rPr lang="en-US" sz="1800" dirty="0"/>
              <a:t> o </a:t>
            </a:r>
            <a:r>
              <a:rPr lang="en-US" sz="1800" dirty="0" err="1"/>
              <a:t>envio</a:t>
            </a:r>
            <a:r>
              <a:rPr lang="en-US" sz="1800" dirty="0"/>
              <a:t> de </a:t>
            </a:r>
            <a:r>
              <a:rPr lang="en-US" sz="1800" dirty="0" err="1"/>
              <a:t>requisições</a:t>
            </a:r>
            <a:r>
              <a:rPr lang="en-US" sz="1800" dirty="0"/>
              <a:t> (do </a:t>
            </a:r>
            <a:r>
              <a:rPr lang="en-US" sz="1800" dirty="0" err="1"/>
              <a:t>cliente</a:t>
            </a:r>
            <a:r>
              <a:rPr lang="en-US" sz="1800" dirty="0"/>
              <a:t> para o </a:t>
            </a:r>
            <a:r>
              <a:rPr lang="en-US" sz="1800" dirty="0" err="1"/>
              <a:t>servidor</a:t>
            </a:r>
            <a:r>
              <a:rPr lang="en-US" sz="1800" dirty="0"/>
              <a:t>) e de </a:t>
            </a:r>
            <a:r>
              <a:rPr lang="en-US" sz="1800" dirty="0" err="1"/>
              <a:t>respostas</a:t>
            </a:r>
            <a:r>
              <a:rPr lang="en-US" sz="1800" dirty="0"/>
              <a:t> (do </a:t>
            </a:r>
            <a:r>
              <a:rPr lang="en-US" sz="1800" dirty="0" err="1"/>
              <a:t>servidor</a:t>
            </a:r>
            <a:r>
              <a:rPr lang="en-US" sz="1800" dirty="0"/>
              <a:t> para o </a:t>
            </a:r>
            <a:r>
              <a:rPr lang="en-US" sz="1800" dirty="0" err="1"/>
              <a:t>cliente</a:t>
            </a:r>
            <a:r>
              <a:rPr lang="en-US" sz="1800" dirty="0"/>
              <a:t>)</a:t>
            </a:r>
          </a:p>
          <a:p>
            <a:pPr lvl="1">
              <a:spcBef>
                <a:spcPts val="1800"/>
              </a:spcBef>
              <a:spcAft>
                <a:spcPts val="600"/>
              </a:spcAft>
            </a:pPr>
            <a:r>
              <a:rPr lang="en-US" sz="1800" dirty="0"/>
              <a:t>A </a:t>
            </a:r>
            <a:r>
              <a:rPr lang="en-US" sz="1800" dirty="0" err="1"/>
              <a:t>requisição</a:t>
            </a:r>
            <a:r>
              <a:rPr lang="en-US" sz="1800" dirty="0"/>
              <a:t> </a:t>
            </a:r>
            <a:r>
              <a:rPr lang="en-US" sz="1800" dirty="0" err="1"/>
              <a:t>contém</a:t>
            </a:r>
            <a:r>
              <a:rPr lang="en-US" sz="1800" dirty="0"/>
              <a:t> </a:t>
            </a:r>
            <a:r>
              <a:rPr lang="en-US" sz="1800" dirty="0" err="1"/>
              <a:t>informações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: </a:t>
            </a:r>
            <a:r>
              <a:rPr lang="en-US" sz="1800" dirty="0" err="1"/>
              <a:t>identificação</a:t>
            </a:r>
            <a:r>
              <a:rPr lang="en-US" sz="1800" dirty="0"/>
              <a:t> do </a:t>
            </a:r>
            <a:r>
              <a:rPr lang="en-US" sz="1800" dirty="0" err="1"/>
              <a:t>cliente</a:t>
            </a:r>
            <a:r>
              <a:rPr lang="en-US" sz="1800" dirty="0"/>
              <a:t>, </a:t>
            </a:r>
            <a:r>
              <a:rPr lang="en-US" sz="1800" dirty="0" err="1"/>
              <a:t>método</a:t>
            </a:r>
            <a:r>
              <a:rPr lang="en-US" sz="1800" dirty="0"/>
              <a:t> de </a:t>
            </a:r>
            <a:r>
              <a:rPr lang="en-US" sz="1800" dirty="0" err="1"/>
              <a:t>comunicação</a:t>
            </a:r>
            <a:r>
              <a:rPr lang="en-US" sz="1800" dirty="0"/>
              <a:t> </a:t>
            </a:r>
            <a:r>
              <a:rPr lang="en-US" sz="1800" dirty="0" err="1"/>
              <a:t>utilizado</a:t>
            </a:r>
            <a:r>
              <a:rPr lang="en-US" sz="1800" dirty="0"/>
              <a:t>, </a:t>
            </a:r>
            <a:r>
              <a:rPr lang="en-US" sz="1800" dirty="0" err="1"/>
              <a:t>cabeçalhos</a:t>
            </a:r>
            <a:r>
              <a:rPr lang="en-US" sz="1800" dirty="0"/>
              <a:t> (</a:t>
            </a:r>
            <a:r>
              <a:rPr lang="en-US" sz="1800" dirty="0" err="1"/>
              <a:t>formato</a:t>
            </a:r>
            <a:r>
              <a:rPr lang="en-US" sz="1800" dirty="0"/>
              <a:t>, </a:t>
            </a:r>
            <a:r>
              <a:rPr lang="en-US" sz="1800" dirty="0" err="1"/>
              <a:t>segurança</a:t>
            </a:r>
            <a:r>
              <a:rPr lang="en-US" sz="1800" dirty="0"/>
              <a:t>), </a:t>
            </a:r>
            <a:r>
              <a:rPr lang="en-US" sz="1800" dirty="0" err="1"/>
              <a:t>parâmetros</a:t>
            </a:r>
            <a:r>
              <a:rPr lang="en-US" sz="1800" dirty="0"/>
              <a:t>, </a:t>
            </a:r>
            <a:r>
              <a:rPr lang="en-US" sz="1800" dirty="0" err="1"/>
              <a:t>corpo</a:t>
            </a:r>
            <a:r>
              <a:rPr lang="en-US" sz="1800" dirty="0"/>
              <a:t> da </a:t>
            </a:r>
            <a:r>
              <a:rPr lang="en-US" sz="1800" dirty="0" err="1"/>
              <a:t>mensagem</a:t>
            </a:r>
            <a:r>
              <a:rPr lang="en-US" sz="1800" dirty="0"/>
              <a:t>.</a:t>
            </a:r>
          </a:p>
          <a:p>
            <a:pPr lvl="1">
              <a:spcBef>
                <a:spcPts val="1800"/>
              </a:spcBef>
              <a:spcAft>
                <a:spcPts val="600"/>
              </a:spcAft>
            </a:pPr>
            <a:r>
              <a:rPr lang="en-US" sz="1800" dirty="0"/>
              <a:t>A </a:t>
            </a:r>
            <a:r>
              <a:rPr lang="en-US" sz="1800" dirty="0" err="1"/>
              <a:t>resposta</a:t>
            </a:r>
            <a:r>
              <a:rPr lang="en-US" sz="1800" dirty="0"/>
              <a:t> </a:t>
            </a:r>
            <a:r>
              <a:rPr lang="en-US" sz="1800" dirty="0" err="1"/>
              <a:t>possui</a:t>
            </a:r>
            <a:r>
              <a:rPr lang="en-US" sz="1800" dirty="0"/>
              <a:t> um </a:t>
            </a:r>
            <a:r>
              <a:rPr lang="en-US" sz="1800" dirty="0" err="1"/>
              <a:t>código</a:t>
            </a:r>
            <a:r>
              <a:rPr lang="en-US" sz="1800" dirty="0"/>
              <a:t> (</a:t>
            </a:r>
            <a:r>
              <a:rPr lang="en-US" sz="1800" dirty="0" err="1"/>
              <a:t>sucesso</a:t>
            </a:r>
            <a:r>
              <a:rPr lang="en-US" sz="1800" dirty="0"/>
              <a:t>, </a:t>
            </a:r>
            <a:r>
              <a:rPr lang="en-US" sz="1800" dirty="0" err="1"/>
              <a:t>falha</a:t>
            </a:r>
            <a:r>
              <a:rPr lang="en-US" sz="1800" dirty="0"/>
              <a:t>, </a:t>
            </a:r>
            <a:r>
              <a:rPr lang="en-US" sz="1800" dirty="0" err="1"/>
              <a:t>erro</a:t>
            </a:r>
            <a:r>
              <a:rPr lang="en-US" sz="1800" dirty="0"/>
              <a:t>) e o </a:t>
            </a:r>
            <a:r>
              <a:rPr lang="en-US" sz="1800" dirty="0" err="1"/>
              <a:t>corpo</a:t>
            </a:r>
            <a:r>
              <a:rPr lang="en-US" sz="1800" dirty="0"/>
              <a:t> da </a:t>
            </a:r>
            <a:r>
              <a:rPr lang="en-US" sz="1800" dirty="0" err="1"/>
              <a:t>resposta</a:t>
            </a:r>
            <a:r>
              <a:rPr lang="en-US" sz="1800" dirty="0"/>
              <a:t> (</a:t>
            </a:r>
            <a:r>
              <a:rPr lang="en-US" sz="1800" dirty="0" err="1"/>
              <a:t>conteúdo</a:t>
            </a:r>
            <a:r>
              <a:rPr lang="en-US" sz="1800" dirty="0"/>
              <a:t> </a:t>
            </a:r>
            <a:r>
              <a:rPr lang="en-US" sz="1800" dirty="0" err="1"/>
              <a:t>gerado</a:t>
            </a:r>
            <a:r>
              <a:rPr lang="en-US" sz="1800" dirty="0"/>
              <a:t> </a:t>
            </a:r>
            <a:r>
              <a:rPr lang="en-US" sz="1800" dirty="0" err="1"/>
              <a:t>pelo</a:t>
            </a:r>
            <a:r>
              <a:rPr lang="en-US" sz="1800" dirty="0"/>
              <a:t> </a:t>
            </a:r>
            <a:r>
              <a:rPr lang="en-US" sz="1800" dirty="0" err="1"/>
              <a:t>servidor</a:t>
            </a:r>
            <a:r>
              <a:rPr lang="en-US" sz="1800" dirty="0"/>
              <a:t> </a:t>
            </a:r>
            <a:r>
              <a:rPr lang="en-US" sz="1800" dirty="0" err="1"/>
              <a:t>após</a:t>
            </a:r>
            <a:r>
              <a:rPr lang="en-US" sz="1800" dirty="0"/>
              <a:t> o </a:t>
            </a:r>
            <a:r>
              <a:rPr lang="en-US" sz="1800" dirty="0" err="1"/>
              <a:t>processamento</a:t>
            </a:r>
            <a:r>
              <a:rPr lang="en-US" sz="1800" dirty="0"/>
              <a:t>)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732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2F1B4-F60F-4E3D-8D55-55FB47A6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4191000"/>
            <a:ext cx="4897326" cy="2667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082E58-9B8E-4025-8360-D1F4332BFE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39" b="45566"/>
          <a:stretch/>
        </p:blipFill>
        <p:spPr>
          <a:xfrm>
            <a:off x="3371850" y="4382967"/>
            <a:ext cx="5762625" cy="2475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do </a:t>
            </a:r>
            <a:r>
              <a:rPr lang="en-US" dirty="0" err="1"/>
              <a:t>protocolo</a:t>
            </a:r>
            <a:r>
              <a:rPr lang="en-US" dirty="0"/>
              <a:t>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GET</a:t>
            </a:r>
          </a:p>
          <a:p>
            <a:pPr lvl="1">
              <a:spcBef>
                <a:spcPts val="1800"/>
              </a:spcBef>
              <a:spcAft>
                <a:spcPts val="300"/>
              </a:spcAft>
            </a:pPr>
            <a:r>
              <a:rPr lang="en-US" sz="1800" dirty="0" err="1"/>
              <a:t>Método</a:t>
            </a:r>
            <a:r>
              <a:rPr lang="en-US" sz="1800" dirty="0"/>
              <a:t> </a:t>
            </a:r>
            <a:r>
              <a:rPr lang="en-US" sz="1800" dirty="0" err="1"/>
              <a:t>padrão</a:t>
            </a:r>
            <a:r>
              <a:rPr lang="en-US" sz="1800" dirty="0"/>
              <a:t> de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requisição</a:t>
            </a:r>
            <a:r>
              <a:rPr lang="en-US" sz="1800" dirty="0"/>
              <a:t> HTTP</a:t>
            </a:r>
          </a:p>
          <a:p>
            <a:pPr lvl="1">
              <a:spcBef>
                <a:spcPts val="1800"/>
              </a:spcBef>
              <a:spcAft>
                <a:spcPts val="300"/>
              </a:spcAft>
            </a:pP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parâmetros</a:t>
            </a:r>
            <a:r>
              <a:rPr lang="en-US" sz="1800" dirty="0"/>
              <a:t> </a:t>
            </a:r>
            <a:r>
              <a:rPr lang="en-US" sz="1800" dirty="0" err="1"/>
              <a:t>podem</a:t>
            </a:r>
            <a:r>
              <a:rPr lang="en-US" sz="1800" dirty="0"/>
              <a:t> ser </a:t>
            </a:r>
            <a:r>
              <a:rPr lang="en-US" sz="1800" dirty="0" err="1"/>
              <a:t>passados</a:t>
            </a:r>
            <a:r>
              <a:rPr lang="en-US" sz="1800" dirty="0"/>
              <a:t> pela URL, </a:t>
            </a:r>
            <a:r>
              <a:rPr lang="en-US" sz="1800" dirty="0" err="1"/>
              <a:t>inseridos</a:t>
            </a:r>
            <a:r>
              <a:rPr lang="en-US" sz="1800" dirty="0"/>
              <a:t> </a:t>
            </a:r>
            <a:r>
              <a:rPr lang="en-US" sz="1800" dirty="0" err="1"/>
              <a:t>após</a:t>
            </a:r>
            <a:r>
              <a:rPr lang="en-US" sz="1800" dirty="0"/>
              <a:t> o </a:t>
            </a:r>
            <a:r>
              <a:rPr lang="en-US" sz="1800" dirty="0" err="1"/>
              <a:t>símbolo</a:t>
            </a:r>
            <a:r>
              <a:rPr lang="en-US" sz="1800" dirty="0"/>
              <a:t> ? e </a:t>
            </a:r>
            <a:r>
              <a:rPr lang="en-US" sz="1800" dirty="0" err="1"/>
              <a:t>concatenados</a:t>
            </a:r>
            <a:r>
              <a:rPr lang="en-US" sz="1800" dirty="0"/>
              <a:t> com o </a:t>
            </a:r>
            <a:r>
              <a:rPr lang="en-US" sz="1800" dirty="0" err="1"/>
              <a:t>caracter</a:t>
            </a:r>
            <a:r>
              <a:rPr lang="en-US" sz="1800" dirty="0"/>
              <a:t> &amp;</a:t>
            </a:r>
          </a:p>
          <a:p>
            <a:pPr lvl="1">
              <a:spcBef>
                <a:spcPts val="1800"/>
              </a:spcBef>
              <a:spcAft>
                <a:spcPts val="300"/>
              </a:spcAft>
            </a:pPr>
            <a:r>
              <a:rPr lang="en-US" sz="1800" dirty="0" err="1"/>
              <a:t>Exemplo</a:t>
            </a:r>
            <a:r>
              <a:rPr lang="en-US" sz="1800" dirty="0"/>
              <a:t>:</a:t>
            </a:r>
            <a:endParaRPr lang="pt-B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5E330-1109-4FA9-84F5-2F3ABF6FC0D7}"/>
              </a:ext>
            </a:extLst>
          </p:cNvPr>
          <p:cNvSpPr/>
          <p:nvPr/>
        </p:nvSpPr>
        <p:spPr>
          <a:xfrm>
            <a:off x="5562599" y="4648200"/>
            <a:ext cx="31242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768125-A7AD-47BA-91B0-2AA6E38BAE79}"/>
              </a:ext>
            </a:extLst>
          </p:cNvPr>
          <p:cNvSpPr/>
          <p:nvPr/>
        </p:nvSpPr>
        <p:spPr>
          <a:xfrm>
            <a:off x="914400" y="5791200"/>
            <a:ext cx="990600" cy="434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9214B0-043C-46BE-BC84-B3F06EC1F18F}"/>
              </a:ext>
            </a:extLst>
          </p:cNvPr>
          <p:cNvCxnSpPr/>
          <p:nvPr/>
        </p:nvCxnSpPr>
        <p:spPr>
          <a:xfrm flipV="1">
            <a:off x="1905000" y="5029200"/>
            <a:ext cx="3657600" cy="914400"/>
          </a:xfrm>
          <a:prstGeom prst="straightConnector1">
            <a:avLst/>
          </a:prstGeom>
          <a:ln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do </a:t>
            </a:r>
            <a:r>
              <a:rPr lang="en-US" dirty="0" err="1"/>
              <a:t>protocolo</a:t>
            </a:r>
            <a:r>
              <a:rPr lang="en-US" dirty="0"/>
              <a:t>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POST</a:t>
            </a:r>
          </a:p>
          <a:p>
            <a:pPr lvl="1">
              <a:spcBef>
                <a:spcPts val="1200"/>
              </a:spcBef>
              <a:spcAft>
                <a:spcPts val="300"/>
              </a:spcAft>
            </a:pPr>
            <a:r>
              <a:rPr lang="en-US" sz="1800" dirty="0" err="1"/>
              <a:t>Permitem</a:t>
            </a:r>
            <a:r>
              <a:rPr lang="en-US" sz="1800" dirty="0"/>
              <a:t> a </a:t>
            </a:r>
            <a:r>
              <a:rPr lang="en-US" sz="1800" dirty="0" err="1"/>
              <a:t>passagem</a:t>
            </a:r>
            <a:r>
              <a:rPr lang="en-US" sz="1800" dirty="0"/>
              <a:t> de um volume de dados </a:t>
            </a:r>
            <a:r>
              <a:rPr lang="en-US" sz="1800" dirty="0" err="1"/>
              <a:t>maior</a:t>
            </a:r>
            <a:endParaRPr lang="en-US" sz="1800" dirty="0"/>
          </a:p>
          <a:p>
            <a:pPr lvl="1">
              <a:spcBef>
                <a:spcPts val="1200"/>
              </a:spcBef>
              <a:spcAft>
                <a:spcPts val="300"/>
              </a:spcAft>
            </a:pP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parâmetros</a:t>
            </a:r>
            <a:r>
              <a:rPr lang="en-US" sz="1800" dirty="0"/>
              <a:t> </a:t>
            </a:r>
            <a:r>
              <a:rPr lang="en-US" sz="1800" dirty="0" err="1"/>
              <a:t>passados</a:t>
            </a:r>
            <a:r>
              <a:rPr lang="en-US" sz="1800" dirty="0"/>
              <a:t> </a:t>
            </a:r>
            <a:r>
              <a:rPr lang="en-US" sz="1800" dirty="0" err="1"/>
              <a:t>ficam</a:t>
            </a:r>
            <a:r>
              <a:rPr lang="en-US" sz="1800" dirty="0"/>
              <a:t> “</a:t>
            </a:r>
            <a:r>
              <a:rPr lang="en-US" sz="1800" dirty="0" err="1"/>
              <a:t>ocultos</a:t>
            </a:r>
            <a:r>
              <a:rPr lang="en-US" sz="1800" dirty="0"/>
              <a:t>” da </a:t>
            </a:r>
            <a:r>
              <a:rPr lang="en-US" sz="1800" dirty="0" err="1"/>
              <a:t>visão</a:t>
            </a:r>
            <a:r>
              <a:rPr lang="en-US" sz="1800" dirty="0"/>
              <a:t> do </a:t>
            </a:r>
            <a:r>
              <a:rPr lang="en-US" sz="1800" dirty="0" err="1"/>
              <a:t>usuário</a:t>
            </a:r>
            <a:r>
              <a:rPr lang="en-US" sz="1800" dirty="0"/>
              <a:t> </a:t>
            </a:r>
            <a:r>
              <a:rPr lang="en-US" sz="1800" dirty="0" err="1"/>
              <a:t>leigo</a:t>
            </a:r>
            <a:endParaRPr lang="en-US" sz="1800" dirty="0"/>
          </a:p>
          <a:p>
            <a:pPr lvl="1">
              <a:spcBef>
                <a:spcPts val="1200"/>
              </a:spcBef>
              <a:spcAft>
                <a:spcPts val="300"/>
              </a:spcAft>
            </a:pPr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passar</a:t>
            </a:r>
            <a:r>
              <a:rPr lang="en-US" sz="1800" dirty="0"/>
              <a:t> </a:t>
            </a:r>
            <a:r>
              <a:rPr lang="en-US" sz="1800" dirty="0" err="1"/>
              <a:t>objetos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formatos</a:t>
            </a:r>
            <a:r>
              <a:rPr lang="en-US" sz="1800" dirty="0"/>
              <a:t>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complexos</a:t>
            </a:r>
            <a:r>
              <a:rPr lang="en-US" sz="1800" dirty="0"/>
              <a:t> (imagens, </a:t>
            </a:r>
            <a:r>
              <a:rPr lang="en-US" sz="1800" dirty="0" err="1"/>
              <a:t>arquivos</a:t>
            </a:r>
            <a:r>
              <a:rPr lang="en-US" sz="1800" dirty="0"/>
              <a:t>, xml, json)</a:t>
            </a:r>
          </a:p>
          <a:p>
            <a:pPr lvl="1">
              <a:spcBef>
                <a:spcPts val="1200"/>
              </a:spcBef>
              <a:spcAft>
                <a:spcPts val="300"/>
              </a:spcAft>
            </a:pPr>
            <a:r>
              <a:rPr lang="en-US" sz="1800" dirty="0" err="1"/>
              <a:t>Exemplo</a:t>
            </a:r>
            <a:r>
              <a:rPr lang="en-US" sz="1800" dirty="0"/>
              <a:t>:</a:t>
            </a:r>
            <a:endParaRPr lang="pt-B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7403A-4804-4A7F-9740-13C24C01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454475"/>
            <a:ext cx="7848600" cy="240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D587A3-3282-428D-9919-AE54E38307D3}"/>
              </a:ext>
            </a:extLst>
          </p:cNvPr>
          <p:cNvSpPr/>
          <p:nvPr/>
        </p:nvSpPr>
        <p:spPr>
          <a:xfrm>
            <a:off x="5562599" y="5897563"/>
            <a:ext cx="1066801" cy="350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A2DF1-C9D1-4D90-B101-A49FE724F03C}"/>
              </a:ext>
            </a:extLst>
          </p:cNvPr>
          <p:cNvSpPr/>
          <p:nvPr/>
        </p:nvSpPr>
        <p:spPr>
          <a:xfrm>
            <a:off x="3162298" y="5836444"/>
            <a:ext cx="1714502" cy="56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4447A0-22C7-486F-A47E-24EF923B9DA6}"/>
              </a:ext>
            </a:extLst>
          </p:cNvPr>
          <p:cNvCxnSpPr>
            <a:cxnSpLocks/>
          </p:cNvCxnSpPr>
          <p:nvPr/>
        </p:nvCxnSpPr>
        <p:spPr>
          <a:xfrm flipV="1">
            <a:off x="4419600" y="4953000"/>
            <a:ext cx="1524000" cy="1600200"/>
          </a:xfrm>
          <a:prstGeom prst="straightConnector1">
            <a:avLst/>
          </a:prstGeom>
          <a:ln>
            <a:solidFill>
              <a:srgbClr val="FF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79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UMC">
  <a:themeElements>
    <a:clrScheme name="umc">
      <a:dk1>
        <a:srgbClr val="000000"/>
      </a:dk1>
      <a:lt1>
        <a:sysClr val="window" lastClr="FFFFFF"/>
      </a:lt1>
      <a:dk2>
        <a:srgbClr val="4F81B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11530</TotalTime>
  <Words>617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TemaUMC</vt:lpstr>
      <vt:lpstr>Arquitetura cliente/servidor</vt:lpstr>
      <vt:lpstr>A arquitetura cliente/servidor</vt:lpstr>
      <vt:lpstr>Vantagens e desvantagens</vt:lpstr>
      <vt:lpstr>Vantagens e desvantagens</vt:lpstr>
      <vt:lpstr>Um servidor de aplicação web</vt:lpstr>
      <vt:lpstr>Um cliente de aplicação web</vt:lpstr>
      <vt:lpstr>Protocolo HTTP</vt:lpstr>
      <vt:lpstr>Métodos do protocolo HTTP</vt:lpstr>
      <vt:lpstr>Métodos do protocolo HTTP</vt:lpstr>
      <vt:lpstr>Métodos do protocolo HTTP</vt:lpstr>
      <vt:lpstr>E o HTTPS?</vt:lpstr>
      <vt:lpstr>HTML</vt:lpstr>
      <vt:lpstr>Servidor web vs servidor de aplicação</vt:lpstr>
      <vt:lpstr>Servidor web vs servidor de aplicação</vt:lpstr>
      <vt:lpstr>Especificação Java 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- Arquitetura Orientada a Serviços</dc:title>
  <dc:creator>Danielle</dc:creator>
  <cp:lastModifiedBy>DANIELLE GONCALVES PRADO AGUIAR MA</cp:lastModifiedBy>
  <cp:revision>158</cp:revision>
  <dcterms:created xsi:type="dcterms:W3CDTF">2012-04-30T23:29:31Z</dcterms:created>
  <dcterms:modified xsi:type="dcterms:W3CDTF">2019-02-12T13:20:10Z</dcterms:modified>
</cp:coreProperties>
</file>