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4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296" r:id="rId11"/>
    <p:sldId id="306" r:id="rId12"/>
    <p:sldId id="307" r:id="rId13"/>
    <p:sldId id="308" r:id="rId14"/>
    <p:sldId id="309" r:id="rId15"/>
    <p:sldId id="310" r:id="rId16"/>
    <p:sldId id="297" r:id="rId17"/>
    <p:sldId id="318" r:id="rId18"/>
    <p:sldId id="319" r:id="rId19"/>
    <p:sldId id="320" r:id="rId20"/>
    <p:sldId id="321" r:id="rId21"/>
    <p:sldId id="295" r:id="rId22"/>
    <p:sldId id="322" r:id="rId23"/>
    <p:sldId id="323" r:id="rId24"/>
    <p:sldId id="324" r:id="rId25"/>
    <p:sldId id="330" r:id="rId26"/>
    <p:sldId id="325" r:id="rId27"/>
    <p:sldId id="326" r:id="rId28"/>
    <p:sldId id="327" r:id="rId29"/>
    <p:sldId id="328" r:id="rId30"/>
    <p:sldId id="329" r:id="rId31"/>
    <p:sldId id="331" r:id="rId32"/>
    <p:sldId id="332" r:id="rId3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F0F"/>
    <a:srgbClr val="D6F2B0"/>
    <a:srgbClr val="FBEEB7"/>
    <a:srgbClr val="FFCC00"/>
    <a:srgbClr val="F9AB6B"/>
    <a:srgbClr val="F3A407"/>
    <a:srgbClr val="91E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2945" autoAdjust="0"/>
  </p:normalViewPr>
  <p:slideViewPr>
    <p:cSldViewPr>
      <p:cViewPr varScale="1">
        <p:scale>
          <a:sx n="80" d="100"/>
          <a:sy n="80" d="100"/>
        </p:scale>
        <p:origin x="153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2AEEF-6FB0-43D7-A10E-455FDAAEAE1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E9F4-C078-4D91-81EB-5F565308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28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08210-8CD5-4DDF-9A2D-F4DFF1FFB44C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8806D-5DB3-47DE-B747-272DDE0F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915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684213" y="38608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A813FC-D5C6-4423-88FB-C20E2A435DB6}" type="datetimeFigureOut">
              <a:rPr lang="pt-BR"/>
              <a:pPr>
                <a:defRPr/>
              </a:pPr>
              <a:t>19/02/2019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BA6975-E79C-4DC2-9EBF-30922B875C0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D8DF9-2B3A-4758-B0DC-56D43E09E57F}" type="datetimeFigureOut">
              <a:rPr lang="pt-BR"/>
              <a:pPr>
                <a:defRPr/>
              </a:pPr>
              <a:t>19/02/2019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4F5E-4E28-43EF-81CA-B90FB204CB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40E9F-620F-4C81-B972-BF33DB3AD6E0}" type="datetimeFigureOut">
              <a:rPr lang="pt-BR"/>
              <a:pPr>
                <a:defRPr/>
              </a:pPr>
              <a:t>19/02/2019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3D5CE-FABC-4C51-8740-466FD672585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C08C9-87C3-45B6-A2BD-74979EF26E7D}" type="datetimeFigureOut">
              <a:rPr lang="pt-BR"/>
              <a:pPr>
                <a:defRPr/>
              </a:pPr>
              <a:t>19/02/2019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78A80-37C2-4519-8E6F-32636FA76D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1818A-8228-4A62-B2CF-CE73D34236EF}" type="datetimeFigureOut">
              <a:rPr lang="pt-BR"/>
              <a:pPr>
                <a:defRPr/>
              </a:pPr>
              <a:t>19/02/2019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60B23-0C8C-40C6-A956-96480BC5338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C7DA8-0DA1-4070-864F-8AF50FB1DBCE}" type="datetimeFigureOut">
              <a:rPr lang="pt-BR"/>
              <a:pPr>
                <a:defRPr/>
              </a:pPr>
              <a:t>19/02/2019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821B2-783C-48AF-B27E-9CDADB69384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61B16-B5F9-459A-917E-C8DF46695858}" type="datetimeFigureOut">
              <a:rPr lang="pt-BR"/>
              <a:pPr>
                <a:defRPr/>
              </a:pPr>
              <a:t>19/02/2019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056C4-1A51-4B50-8EAD-6E8420DFC5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6450-1E6C-4CC9-9E37-B8693B6D9C17}" type="datetimeFigureOut">
              <a:rPr lang="pt-BR"/>
              <a:pPr>
                <a:defRPr/>
              </a:pPr>
              <a:t>19/02/2019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92857-E25A-483F-B8BF-778A73DBE3B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DA54A-31F0-4786-A1D0-D4943ECDF35D}" type="datetimeFigureOut">
              <a:rPr lang="pt-BR"/>
              <a:pPr>
                <a:defRPr/>
              </a:pPr>
              <a:t>19/02/2019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BC860-7426-44AE-B88E-0FD65D0211E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841F0-CD73-447D-B7CD-C9CFA6968ECA}" type="datetimeFigureOut">
              <a:rPr lang="pt-BR"/>
              <a:pPr>
                <a:defRPr/>
              </a:pPr>
              <a:t>19/02/2019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45D5E-5A6A-4BB9-9B19-5B42CAC3FDA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08820-4AE5-418E-B63A-5E8ED8E6D66E}" type="datetimeFigureOut">
              <a:rPr lang="pt-BR"/>
              <a:pPr>
                <a:defRPr/>
              </a:pPr>
              <a:t>19/02/2019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109A8-E25A-46AF-9AC4-9BA5E0D3A4D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1613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E1420B-59D4-426E-B745-D7BD6CAFE477}" type="datetimeFigureOut">
              <a:rPr lang="pt-BR"/>
              <a:pPr>
                <a:defRPr/>
              </a:pPr>
              <a:t>19/02/2019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D53618-3105-4FB1-A1C1-826BAFB5BD6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>
          <a:xfrm>
            <a:off x="684213" y="1828800"/>
            <a:ext cx="7772400" cy="1125538"/>
          </a:xfrm>
        </p:spPr>
        <p:txBody>
          <a:bodyPr/>
          <a:lstStyle/>
          <a:p>
            <a:pPr eaLnBrk="1" hangingPunct="1"/>
            <a:r>
              <a:rPr lang="pt-BR" sz="4000" dirty="0"/>
              <a:t>Servlets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684213" y="3068638"/>
            <a:ext cx="6400800" cy="2665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3200" dirty="0"/>
              <a:t>Aplicativos para Web</a:t>
            </a:r>
            <a:endParaRPr lang="pt-BR" sz="3100" dirty="0"/>
          </a:p>
          <a:p>
            <a:pPr eaLnBrk="1" hangingPunct="1">
              <a:lnSpc>
                <a:spcPct val="90000"/>
              </a:lnSpc>
            </a:pPr>
            <a:br>
              <a:rPr lang="pt-BR" sz="3100" dirty="0"/>
            </a:br>
            <a:r>
              <a:rPr lang="pt-BR" sz="2800" dirty="0"/>
              <a:t>Profa. Danielle Martin</a:t>
            </a:r>
          </a:p>
          <a:p>
            <a:pPr eaLnBrk="1" hangingPunct="1">
              <a:lnSpc>
                <a:spcPct val="90000"/>
              </a:lnSpc>
            </a:pPr>
            <a:r>
              <a:rPr lang="pt-BR" sz="1800" dirty="0"/>
              <a:t>Universidade de Mogi das Cruzes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Como o container </a:t>
            </a:r>
            <a:r>
              <a:rPr lang="en-US" dirty="0" err="1"/>
              <a:t>trata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requisição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E42758-2B10-4FE3-A85E-DAFC2B7C3A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787" y="2963069"/>
            <a:ext cx="72104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223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Como o container </a:t>
            </a:r>
            <a:r>
              <a:rPr lang="en-US" dirty="0" err="1"/>
              <a:t>trata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requisição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3591033-61B8-49B9-8037-B50E77986E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362" y="2667794"/>
            <a:ext cx="71532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500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Como o container </a:t>
            </a:r>
            <a:r>
              <a:rPr lang="en-US" dirty="0" err="1"/>
              <a:t>trata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requisição</a:t>
            </a: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1E715CD-6977-4B6B-A90A-56FE5FC258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" y="2663031"/>
            <a:ext cx="70485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555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Como o container </a:t>
            </a:r>
            <a:r>
              <a:rPr lang="en-US" dirty="0" err="1"/>
              <a:t>trata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requisição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DD12A38-5E97-4157-9944-FE121037AF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2" y="2453481"/>
            <a:ext cx="71913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529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Como o container </a:t>
            </a:r>
            <a:r>
              <a:rPr lang="en-US" dirty="0" err="1"/>
              <a:t>trata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requisição</a:t>
            </a: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8E1D99-45F4-42E8-B281-54171F5B9E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7" y="2615406"/>
            <a:ext cx="71342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6513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Como o container </a:t>
            </a:r>
            <a:r>
              <a:rPr lang="en-US" dirty="0" err="1"/>
              <a:t>trata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requisição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00DA98E-E249-454D-A9A9-10E3744398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2710656"/>
            <a:ext cx="70866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8524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Mapeamento</a:t>
            </a:r>
            <a:r>
              <a:rPr lang="en-US" dirty="0"/>
              <a:t> de URLs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E9FB-D627-48B8-8D9D-4B14A3D3C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Uma servlet </a:t>
            </a:r>
            <a:r>
              <a:rPr lang="en-US" sz="2400" dirty="0" err="1"/>
              <a:t>pode</a:t>
            </a:r>
            <a:r>
              <a:rPr lang="en-US" sz="2400" dirty="0"/>
              <a:t> ser </a:t>
            </a:r>
            <a:r>
              <a:rPr lang="en-US" sz="2400" dirty="0" err="1"/>
              <a:t>mapeada</a:t>
            </a:r>
            <a:r>
              <a:rPr lang="en-US" sz="2400" dirty="0"/>
              <a:t> a </a:t>
            </a:r>
            <a:r>
              <a:rPr lang="en-US" sz="2400" b="1" dirty="0" err="1"/>
              <a:t>uma</a:t>
            </a:r>
            <a:r>
              <a:rPr lang="en-US" sz="2400" b="1" dirty="0"/>
              <a:t> </a:t>
            </a:r>
            <a:r>
              <a:rPr lang="en-US" sz="2400" b="1" dirty="0" err="1"/>
              <a:t>ou</a:t>
            </a:r>
            <a:r>
              <a:rPr lang="en-US" sz="2400" b="1" dirty="0"/>
              <a:t> </a:t>
            </a:r>
            <a:r>
              <a:rPr lang="en-US" sz="2400" b="1" dirty="0" err="1"/>
              <a:t>mais</a:t>
            </a:r>
            <a:r>
              <a:rPr lang="en-US" sz="2400" b="1" dirty="0"/>
              <a:t> URLs</a:t>
            </a:r>
            <a:r>
              <a:rPr lang="en-US" sz="2400" dirty="0"/>
              <a:t>. </a:t>
            </a:r>
            <a:r>
              <a:rPr lang="en-US" sz="2400" dirty="0" err="1"/>
              <a:t>Esse</a:t>
            </a:r>
            <a:r>
              <a:rPr lang="en-US" sz="2400" dirty="0"/>
              <a:t> </a:t>
            </a:r>
            <a:r>
              <a:rPr lang="en-US" sz="2400" dirty="0" err="1"/>
              <a:t>mapeamento</a:t>
            </a:r>
            <a:r>
              <a:rPr lang="en-US" sz="2400" dirty="0"/>
              <a:t> define qual(is) URLs </a:t>
            </a:r>
            <a:r>
              <a:rPr lang="en-US" sz="2400" dirty="0" err="1"/>
              <a:t>devem</a:t>
            </a:r>
            <a:r>
              <a:rPr lang="en-US" sz="2400" dirty="0"/>
              <a:t> ser </a:t>
            </a:r>
            <a:r>
              <a:rPr lang="en-US" sz="2400" dirty="0" err="1"/>
              <a:t>acessadas</a:t>
            </a:r>
            <a:r>
              <a:rPr lang="en-US" sz="2400" dirty="0"/>
              <a:t> no </a:t>
            </a:r>
            <a:r>
              <a:rPr lang="en-US" sz="2400" dirty="0" err="1"/>
              <a:t>navegador</a:t>
            </a:r>
            <a:r>
              <a:rPr lang="en-US" sz="2400" dirty="0"/>
              <a:t> (browser) para </a:t>
            </a:r>
            <a:r>
              <a:rPr lang="en-US" sz="2400" dirty="0" err="1"/>
              <a:t>iniciar</a:t>
            </a:r>
            <a:r>
              <a:rPr lang="en-US" sz="2400" dirty="0"/>
              <a:t> a </a:t>
            </a:r>
            <a:r>
              <a:rPr lang="en-US" sz="2400" dirty="0" err="1"/>
              <a:t>execução</a:t>
            </a:r>
            <a:r>
              <a:rPr lang="en-US" sz="2400" dirty="0"/>
              <a:t> da </a:t>
            </a:r>
            <a:r>
              <a:rPr lang="en-US" sz="2400" dirty="0" err="1"/>
              <a:t>classe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O </a:t>
            </a:r>
            <a:r>
              <a:rPr lang="en-US" sz="2400" dirty="0" err="1"/>
              <a:t>mapeamento</a:t>
            </a: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 ser </a:t>
            </a:r>
            <a:r>
              <a:rPr lang="en-US" sz="2400" dirty="0" err="1"/>
              <a:t>feito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das </a:t>
            </a:r>
            <a:r>
              <a:rPr lang="en-US" sz="2400" dirty="0" err="1"/>
              <a:t>duas</a:t>
            </a:r>
            <a:r>
              <a:rPr lang="en-US" sz="2400" dirty="0"/>
              <a:t> </a:t>
            </a:r>
            <a:r>
              <a:rPr lang="en-US" sz="2400" dirty="0" err="1"/>
              <a:t>formas</a:t>
            </a:r>
            <a:r>
              <a:rPr lang="en-US" sz="2400" dirty="0"/>
              <a:t> </a:t>
            </a:r>
            <a:r>
              <a:rPr lang="en-US" sz="2400" dirty="0" err="1"/>
              <a:t>seguintes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Pela annotation @</a:t>
            </a:r>
            <a:r>
              <a:rPr lang="en-US" sz="2000" dirty="0" err="1"/>
              <a:t>WebServlet</a:t>
            </a:r>
            <a:endParaRPr lang="en-US" sz="2000" dirty="0"/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OU</a:t>
            </a:r>
          </a:p>
          <a:p>
            <a:pPr lvl="1"/>
            <a:r>
              <a:rPr lang="en-US" sz="2000" dirty="0" err="1"/>
              <a:t>Pelo</a:t>
            </a:r>
            <a:r>
              <a:rPr lang="en-US" sz="2000" dirty="0"/>
              <a:t> </a:t>
            </a:r>
            <a:r>
              <a:rPr lang="en-US" sz="2000" dirty="0" err="1"/>
              <a:t>arquivo</a:t>
            </a:r>
            <a:r>
              <a:rPr lang="en-US" sz="2000" dirty="0"/>
              <a:t> web.xml</a:t>
            </a:r>
          </a:p>
        </p:txBody>
      </p:sp>
    </p:spTree>
    <p:extLst>
      <p:ext uri="{BB962C8B-B14F-4D97-AF65-F5344CB8AC3E}">
        <p14:creationId xmlns:p14="http://schemas.microsoft.com/office/powerpoint/2010/main" val="3170368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Mapeando</a:t>
            </a:r>
            <a:r>
              <a:rPr lang="en-US" dirty="0"/>
              <a:t> URLs com annotation @</a:t>
            </a:r>
            <a:r>
              <a:rPr lang="en-US" dirty="0" err="1"/>
              <a:t>WebServlet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CF96AD-A5AD-4467-8603-35AF0E25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servlet </a:t>
            </a:r>
            <a:r>
              <a:rPr lang="en-US" sz="2000" dirty="0" err="1"/>
              <a:t>abaixo</a:t>
            </a:r>
            <a:r>
              <a:rPr lang="en-US" sz="2000" dirty="0"/>
              <a:t>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mapeada</a:t>
            </a:r>
            <a:r>
              <a:rPr lang="en-US" sz="2000" dirty="0"/>
              <a:t> para 3 URLs. </a:t>
            </a:r>
            <a:r>
              <a:rPr lang="en-US" sz="2000" dirty="0" err="1"/>
              <a:t>Qualquer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das 3 URLs </a:t>
            </a:r>
            <a:r>
              <a:rPr lang="en-US" sz="2000" dirty="0" err="1"/>
              <a:t>irá</a:t>
            </a:r>
            <a:r>
              <a:rPr lang="en-US" sz="2000" dirty="0"/>
              <a:t> </a:t>
            </a:r>
            <a:r>
              <a:rPr lang="en-US" sz="2000" dirty="0" err="1"/>
              <a:t>acionar</a:t>
            </a:r>
            <a:r>
              <a:rPr lang="en-US" sz="2000" dirty="0"/>
              <a:t> o </a:t>
            </a:r>
            <a:r>
              <a:rPr lang="en-US" sz="2000" dirty="0" err="1"/>
              <a:t>comportamento</a:t>
            </a:r>
            <a:r>
              <a:rPr lang="en-US" sz="2000" dirty="0"/>
              <a:t> </a:t>
            </a:r>
            <a:r>
              <a:rPr lang="en-US" sz="2000" dirty="0" err="1"/>
              <a:t>programado</a:t>
            </a:r>
            <a:r>
              <a:rPr lang="en-US" sz="2000" dirty="0"/>
              <a:t>.</a:t>
            </a:r>
          </a:p>
        </p:txBody>
      </p:sp>
      <p:pic>
        <p:nvPicPr>
          <p:cNvPr id="9" name="Content Placeholder 1">
            <a:extLst>
              <a:ext uri="{FF2B5EF4-FFF2-40B4-BE49-F238E27FC236}">
                <a16:creationId xmlns:a16="http://schemas.microsoft.com/office/drawing/2014/main" id="{72733166-0696-4371-BFEE-4BC41B705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90800"/>
            <a:ext cx="8229600" cy="381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7499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Mapeando</a:t>
            </a:r>
            <a:r>
              <a:rPr lang="en-US" dirty="0"/>
              <a:t> URLs com annotation @</a:t>
            </a:r>
            <a:r>
              <a:rPr lang="en-US" dirty="0" err="1"/>
              <a:t>WebServlet</a:t>
            </a:r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EE95D04-5AD9-42B3-9907-6EF20B2CB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840" b="4525"/>
          <a:stretch/>
        </p:blipFill>
        <p:spPr>
          <a:xfrm>
            <a:off x="457200" y="1295400"/>
            <a:ext cx="8229600" cy="1397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456A63-28C3-418D-B61B-8614A1FC4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1717"/>
            <a:ext cx="9144000" cy="1243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2C60C-F60D-4CB7-8CD5-4C2D229FC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8276"/>
            <a:ext cx="9144000" cy="1243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DC9D6E-F0C2-4E89-B3B6-5E84BFA77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14835"/>
            <a:ext cx="9144000" cy="12431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07842B-91FC-4FA3-8AF5-430B032EC60A}"/>
              </a:ext>
            </a:extLst>
          </p:cNvPr>
          <p:cNvSpPr/>
          <p:nvPr/>
        </p:nvSpPr>
        <p:spPr>
          <a:xfrm>
            <a:off x="2895600" y="1447800"/>
            <a:ext cx="1447800" cy="304800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5F26D9-DCA0-4EA4-A6E4-4AFDBA9D7C00}"/>
              </a:ext>
            </a:extLst>
          </p:cNvPr>
          <p:cNvSpPr/>
          <p:nvPr/>
        </p:nvSpPr>
        <p:spPr>
          <a:xfrm>
            <a:off x="4371974" y="1447800"/>
            <a:ext cx="1724025" cy="304800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073F14-9249-41F8-A03C-3012EAB3F4C1}"/>
              </a:ext>
            </a:extLst>
          </p:cNvPr>
          <p:cNvSpPr/>
          <p:nvPr/>
        </p:nvSpPr>
        <p:spPr>
          <a:xfrm>
            <a:off x="6153149" y="1447800"/>
            <a:ext cx="1847851" cy="304800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7A6AF8-3ADF-4CBB-9895-BF9A8B81EF92}"/>
              </a:ext>
            </a:extLst>
          </p:cNvPr>
          <p:cNvCxnSpPr/>
          <p:nvPr/>
        </p:nvCxnSpPr>
        <p:spPr>
          <a:xfrm>
            <a:off x="3886200" y="1752600"/>
            <a:ext cx="762000" cy="1600200"/>
          </a:xfrm>
          <a:prstGeom prst="straightConnector1">
            <a:avLst/>
          </a:prstGeom>
          <a:ln w="15875"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A4F538-6EC4-44E6-8CA4-22D910F0F9FC}"/>
              </a:ext>
            </a:extLst>
          </p:cNvPr>
          <p:cNvCxnSpPr>
            <a:cxnSpLocks/>
          </p:cNvCxnSpPr>
          <p:nvPr/>
        </p:nvCxnSpPr>
        <p:spPr>
          <a:xfrm flipH="1">
            <a:off x="5181600" y="1752600"/>
            <a:ext cx="9525" cy="2954186"/>
          </a:xfrm>
          <a:prstGeom prst="straightConnector1">
            <a:avLst/>
          </a:prstGeom>
          <a:ln w="15875"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23BB89-245C-4CDF-A2E9-D2DFEC5E1331}"/>
              </a:ext>
            </a:extLst>
          </p:cNvPr>
          <p:cNvCxnSpPr>
            <a:cxnSpLocks/>
          </p:cNvCxnSpPr>
          <p:nvPr/>
        </p:nvCxnSpPr>
        <p:spPr>
          <a:xfrm flipH="1">
            <a:off x="5376863" y="1752600"/>
            <a:ext cx="1690687" cy="4267200"/>
          </a:xfrm>
          <a:prstGeom prst="straightConnector1">
            <a:avLst/>
          </a:prstGeom>
          <a:ln w="15875"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019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Mapeando</a:t>
            </a:r>
            <a:r>
              <a:rPr lang="en-US" dirty="0"/>
              <a:t> URLs com </a:t>
            </a:r>
            <a:r>
              <a:rPr lang="en-US" dirty="0" err="1"/>
              <a:t>arquivo</a:t>
            </a:r>
            <a:r>
              <a:rPr lang="en-US" dirty="0"/>
              <a:t> web.xml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CF96AD-A5AD-4467-8603-35AF0E25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 web.xml (deployment descriptor) </a:t>
            </a:r>
            <a:r>
              <a:rPr lang="en-US" sz="2000" dirty="0" err="1"/>
              <a:t>possui</a:t>
            </a:r>
            <a:r>
              <a:rPr lang="en-US" sz="2000" dirty="0"/>
              <a:t> </a:t>
            </a:r>
            <a:r>
              <a:rPr lang="en-US" sz="2000" dirty="0" err="1"/>
              <a:t>todas</a:t>
            </a:r>
            <a:r>
              <a:rPr lang="en-US" sz="2000" dirty="0"/>
              <a:t> as </a:t>
            </a:r>
            <a:r>
              <a:rPr lang="en-US" sz="2000" dirty="0" err="1"/>
              <a:t>configurações</a:t>
            </a:r>
            <a:r>
              <a:rPr lang="en-US" sz="2000" dirty="0"/>
              <a:t> do </a:t>
            </a:r>
            <a:r>
              <a:rPr lang="en-US" sz="2000" dirty="0" err="1"/>
              <a:t>projeto</a:t>
            </a:r>
            <a:r>
              <a:rPr lang="en-US" sz="2000" dirty="0"/>
              <a:t> web que o container </a:t>
            </a:r>
            <a:r>
              <a:rPr lang="en-US" sz="2000" dirty="0" err="1"/>
              <a:t>precisa</a:t>
            </a:r>
            <a:r>
              <a:rPr lang="en-US" sz="2000" dirty="0"/>
              <a:t> </a:t>
            </a:r>
            <a:r>
              <a:rPr lang="en-US" sz="2000" dirty="0" err="1"/>
              <a:t>conhecer</a:t>
            </a:r>
            <a:r>
              <a:rPr lang="en-US" sz="2000" dirty="0"/>
              <a:t> para </a:t>
            </a:r>
            <a:r>
              <a:rPr lang="en-US" sz="2000" dirty="0" err="1"/>
              <a:t>publicar</a:t>
            </a:r>
            <a:r>
              <a:rPr lang="en-US" sz="2000" dirty="0"/>
              <a:t> a </a:t>
            </a:r>
            <a:r>
              <a:rPr lang="en-US" sz="2000" dirty="0" err="1"/>
              <a:t>aplicação</a:t>
            </a:r>
            <a:r>
              <a:rPr lang="en-US" sz="2000" dirty="0"/>
              <a:t>. Antes da </a:t>
            </a:r>
            <a:r>
              <a:rPr lang="en-US" sz="2000" dirty="0" err="1"/>
              <a:t>Especificação</a:t>
            </a:r>
            <a:r>
              <a:rPr lang="en-US" sz="2000" dirty="0"/>
              <a:t> servlet 3.0, </a:t>
            </a:r>
            <a:r>
              <a:rPr lang="en-US" sz="2000" dirty="0" err="1"/>
              <a:t>ele</a:t>
            </a:r>
            <a:r>
              <a:rPr lang="en-US" sz="2000" dirty="0"/>
              <a:t> era a </a:t>
            </a:r>
            <a:r>
              <a:rPr lang="en-US" sz="2000" dirty="0" err="1"/>
              <a:t>única</a:t>
            </a:r>
            <a:r>
              <a:rPr lang="en-US" sz="2000" dirty="0"/>
              <a:t> forma de </a:t>
            </a:r>
            <a:r>
              <a:rPr lang="en-US" sz="2000" dirty="0" err="1"/>
              <a:t>mapear</a:t>
            </a:r>
            <a:r>
              <a:rPr lang="en-US" sz="2000" dirty="0"/>
              <a:t> URLs para </a:t>
            </a:r>
            <a:r>
              <a:rPr lang="en-US" sz="2000" dirty="0" err="1"/>
              <a:t>uma</a:t>
            </a:r>
            <a:r>
              <a:rPr lang="en-US" sz="2000" dirty="0"/>
              <a:t> servlet.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63399F-D097-4EF3-9670-87846C47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3905758"/>
            <a:ext cx="6525876" cy="29125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943799-10E8-4E56-8479-7C98C4C48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569" y="3117102"/>
            <a:ext cx="6911013" cy="2753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2C0D18-935E-4380-A64F-A651AF203FDA}"/>
              </a:ext>
            </a:extLst>
          </p:cNvPr>
          <p:cNvSpPr txBox="1"/>
          <p:nvPr/>
        </p:nvSpPr>
        <p:spPr>
          <a:xfrm>
            <a:off x="609600" y="3216035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Não</a:t>
            </a:r>
            <a:r>
              <a:rPr lang="en-US" sz="1400" dirty="0">
                <a:solidFill>
                  <a:srgbClr val="FF0000"/>
                </a:solidFill>
              </a:rPr>
              <a:t> é </a:t>
            </a:r>
            <a:r>
              <a:rPr lang="en-US" sz="1400" dirty="0" err="1">
                <a:solidFill>
                  <a:srgbClr val="FF0000"/>
                </a:solidFill>
              </a:rPr>
              <a:t>necessário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usar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o @</a:t>
            </a:r>
            <a:r>
              <a:rPr lang="en-US" sz="1400" dirty="0" err="1">
                <a:solidFill>
                  <a:srgbClr val="FF0000"/>
                </a:solidFill>
              </a:rPr>
              <a:t>WebServlet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A0FFD7-5800-4314-B86C-1C289E6F5780}"/>
              </a:ext>
            </a:extLst>
          </p:cNvPr>
          <p:cNvCxnSpPr/>
          <p:nvPr/>
        </p:nvCxnSpPr>
        <p:spPr>
          <a:xfrm>
            <a:off x="1447800" y="3812983"/>
            <a:ext cx="0" cy="2057400"/>
          </a:xfrm>
          <a:prstGeom prst="straightConnector1">
            <a:avLst/>
          </a:prstGeom>
          <a:ln w="19050"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07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Servlets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/>
              <a:t>Servlets são classes Java que atendem e respondem a requisições HTTP.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Comunicam diretamente com o Container da aplicação para receber um objeto que mapeia a requisição recebida (request), e um objeto que mapeia a resposta a ser devolvida (response).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A servlet pode ser acionada através de URLs (rotas) mapeadas.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B3B6D3A-9513-49E2-A9B3-F841BDE7B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499" r="43448" b="5139"/>
          <a:stretch/>
        </p:blipFill>
        <p:spPr>
          <a:xfrm>
            <a:off x="1225006" y="1346559"/>
            <a:ext cx="6693988" cy="1243165"/>
          </a:xfrm>
          <a:prstGeom prst="rect">
            <a:avLst/>
          </a:prstGeom>
        </p:spPr>
      </p:pic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Mapeando</a:t>
            </a:r>
            <a:r>
              <a:rPr lang="en-US" dirty="0"/>
              <a:t> URLs com </a:t>
            </a:r>
            <a:r>
              <a:rPr lang="en-US" dirty="0" err="1"/>
              <a:t>arquivo</a:t>
            </a:r>
            <a:r>
              <a:rPr lang="en-US" dirty="0"/>
              <a:t> web.xml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56A63-28C3-418D-B61B-8614A1FC4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1717"/>
            <a:ext cx="9144000" cy="1243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2C60C-F60D-4CB7-8CD5-4C2D229FC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8276"/>
            <a:ext cx="9144000" cy="1243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DC9D6E-F0C2-4E89-B3B6-5E84BFA77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14835"/>
            <a:ext cx="9144000" cy="12431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07842B-91FC-4FA3-8AF5-430B032EC60A}"/>
              </a:ext>
            </a:extLst>
          </p:cNvPr>
          <p:cNvSpPr/>
          <p:nvPr/>
        </p:nvSpPr>
        <p:spPr>
          <a:xfrm>
            <a:off x="3886200" y="1694014"/>
            <a:ext cx="1690686" cy="259992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5F26D9-DCA0-4EA4-A6E4-4AFDBA9D7C00}"/>
              </a:ext>
            </a:extLst>
          </p:cNvPr>
          <p:cNvSpPr/>
          <p:nvPr/>
        </p:nvSpPr>
        <p:spPr>
          <a:xfrm>
            <a:off x="3886200" y="1931117"/>
            <a:ext cx="2124075" cy="259992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073F14-9249-41F8-A03C-3012EAB3F4C1}"/>
              </a:ext>
            </a:extLst>
          </p:cNvPr>
          <p:cNvSpPr/>
          <p:nvPr/>
        </p:nvSpPr>
        <p:spPr>
          <a:xfrm>
            <a:off x="3886200" y="2184221"/>
            <a:ext cx="2286000" cy="243991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7A6AF8-3ADF-4CBB-9895-BF9A8B81EF92}"/>
              </a:ext>
            </a:extLst>
          </p:cNvPr>
          <p:cNvCxnSpPr>
            <a:cxnSpLocks/>
          </p:cNvCxnSpPr>
          <p:nvPr/>
        </p:nvCxnSpPr>
        <p:spPr>
          <a:xfrm>
            <a:off x="4330156" y="1954006"/>
            <a:ext cx="318044" cy="1398794"/>
          </a:xfrm>
          <a:prstGeom prst="straightConnector1">
            <a:avLst/>
          </a:prstGeom>
          <a:ln w="15875"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A4F538-6EC4-44E6-8CA4-22D910F0F9FC}"/>
              </a:ext>
            </a:extLst>
          </p:cNvPr>
          <p:cNvCxnSpPr>
            <a:cxnSpLocks/>
          </p:cNvCxnSpPr>
          <p:nvPr/>
        </p:nvCxnSpPr>
        <p:spPr>
          <a:xfrm>
            <a:off x="5181600" y="2191109"/>
            <a:ext cx="1" cy="2515677"/>
          </a:xfrm>
          <a:prstGeom prst="straightConnector1">
            <a:avLst/>
          </a:prstGeom>
          <a:ln w="15875"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23BB89-245C-4CDF-A2E9-D2DFEC5E1331}"/>
              </a:ext>
            </a:extLst>
          </p:cNvPr>
          <p:cNvCxnSpPr>
            <a:cxnSpLocks/>
          </p:cNvCxnSpPr>
          <p:nvPr/>
        </p:nvCxnSpPr>
        <p:spPr>
          <a:xfrm flipH="1">
            <a:off x="5376864" y="2428212"/>
            <a:ext cx="414336" cy="3591588"/>
          </a:xfrm>
          <a:prstGeom prst="straightConnector1">
            <a:avLst/>
          </a:prstGeom>
          <a:ln w="15875"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29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Lendo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da </a:t>
            </a:r>
            <a:r>
              <a:rPr lang="en-US" dirty="0" err="1"/>
              <a:t>requisição</a:t>
            </a:r>
            <a:r>
              <a:rPr lang="en-US" dirty="0"/>
              <a:t> HTTP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84EEAAA-1513-4452-BE41-58546F6F9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400" dirty="0"/>
              <a:t>GET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73DF03-9670-4438-A936-A0AC1CB24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6" y="1931990"/>
            <a:ext cx="7410448" cy="48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93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Lendo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da </a:t>
            </a:r>
            <a:r>
              <a:rPr lang="en-US" dirty="0" err="1"/>
              <a:t>requisição</a:t>
            </a:r>
            <a:r>
              <a:rPr lang="en-US" dirty="0"/>
              <a:t> HTTP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84EEAAA-1513-4452-BE41-58546F6F9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400" dirty="0"/>
              <a:t>GET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73DF03-9670-4438-A936-A0AC1CB24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6" y="1931990"/>
            <a:ext cx="7410448" cy="48879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8976BB-82AE-4524-A435-9167F28271B1}"/>
              </a:ext>
            </a:extLst>
          </p:cNvPr>
          <p:cNvSpPr/>
          <p:nvPr/>
        </p:nvSpPr>
        <p:spPr>
          <a:xfrm>
            <a:off x="2209800" y="3429000"/>
            <a:ext cx="914400" cy="228600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9CD557-448B-431B-803B-F84332567F89}"/>
              </a:ext>
            </a:extLst>
          </p:cNvPr>
          <p:cNvSpPr/>
          <p:nvPr/>
        </p:nvSpPr>
        <p:spPr>
          <a:xfrm>
            <a:off x="2819400" y="5486400"/>
            <a:ext cx="914400" cy="228600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0EA67A7-3253-4E0E-A1BB-39F57E49ED0C}"/>
              </a:ext>
            </a:extLst>
          </p:cNvPr>
          <p:cNvCxnSpPr/>
          <p:nvPr/>
        </p:nvCxnSpPr>
        <p:spPr>
          <a:xfrm>
            <a:off x="2819400" y="3657600"/>
            <a:ext cx="304800" cy="1828800"/>
          </a:xfrm>
          <a:prstGeom prst="straightConnector1">
            <a:avLst/>
          </a:prstGeom>
          <a:ln w="19050"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581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Lendo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da </a:t>
            </a:r>
            <a:r>
              <a:rPr lang="en-US" dirty="0" err="1"/>
              <a:t>requisição</a:t>
            </a:r>
            <a:r>
              <a:rPr lang="en-US" dirty="0"/>
              <a:t> HTTP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84EEAAA-1513-4452-BE41-58546F6F9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400" dirty="0"/>
              <a:t>GET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73DF03-9670-4438-A936-A0AC1CB24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6" y="1931990"/>
            <a:ext cx="7410448" cy="48879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8976BB-82AE-4524-A435-9167F28271B1}"/>
              </a:ext>
            </a:extLst>
          </p:cNvPr>
          <p:cNvSpPr/>
          <p:nvPr/>
        </p:nvSpPr>
        <p:spPr>
          <a:xfrm>
            <a:off x="3124200" y="3429000"/>
            <a:ext cx="914400" cy="228600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9CD557-448B-431B-803B-F84332567F89}"/>
              </a:ext>
            </a:extLst>
          </p:cNvPr>
          <p:cNvSpPr/>
          <p:nvPr/>
        </p:nvSpPr>
        <p:spPr>
          <a:xfrm>
            <a:off x="2400300" y="6046790"/>
            <a:ext cx="571500" cy="228600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0EA67A7-3253-4E0E-A1BB-39F57E49ED0C}"/>
              </a:ext>
            </a:extLst>
          </p:cNvPr>
          <p:cNvCxnSpPr>
            <a:cxnSpLocks/>
          </p:cNvCxnSpPr>
          <p:nvPr/>
        </p:nvCxnSpPr>
        <p:spPr>
          <a:xfrm flipH="1">
            <a:off x="2819400" y="3669508"/>
            <a:ext cx="685800" cy="2377282"/>
          </a:xfrm>
          <a:prstGeom prst="straightConnector1">
            <a:avLst/>
          </a:prstGeom>
          <a:ln w="19050"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91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Lendo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da </a:t>
            </a:r>
            <a:r>
              <a:rPr lang="en-US" dirty="0" err="1"/>
              <a:t>requisição</a:t>
            </a:r>
            <a:r>
              <a:rPr lang="en-US" dirty="0"/>
              <a:t> HTTP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84EEAAA-1513-4452-BE41-58546F6F9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400" dirty="0"/>
              <a:t>GET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73DF03-9670-4438-A936-A0AC1CB24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6" y="1931990"/>
            <a:ext cx="7410448" cy="48879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8976BB-82AE-4524-A435-9167F28271B1}"/>
              </a:ext>
            </a:extLst>
          </p:cNvPr>
          <p:cNvSpPr/>
          <p:nvPr/>
        </p:nvSpPr>
        <p:spPr>
          <a:xfrm>
            <a:off x="3252788" y="3748881"/>
            <a:ext cx="1166812" cy="213519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9CD557-448B-431B-803B-F84332567F89}"/>
              </a:ext>
            </a:extLst>
          </p:cNvPr>
          <p:cNvSpPr/>
          <p:nvPr/>
        </p:nvSpPr>
        <p:spPr>
          <a:xfrm>
            <a:off x="2743200" y="6202364"/>
            <a:ext cx="2362200" cy="274636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0EA67A7-3253-4E0E-A1BB-39F57E49ED0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733800" y="3962400"/>
            <a:ext cx="102394" cy="2239964"/>
          </a:xfrm>
          <a:prstGeom prst="straightConnector1">
            <a:avLst/>
          </a:prstGeom>
          <a:ln w="19050"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465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Lendo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da </a:t>
            </a:r>
            <a:r>
              <a:rPr lang="en-US" dirty="0" err="1"/>
              <a:t>requisição</a:t>
            </a:r>
            <a:r>
              <a:rPr lang="en-US" dirty="0"/>
              <a:t> HTTP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84EEAAA-1513-4452-BE41-58546F6F9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400" dirty="0"/>
              <a:t>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29C88-61E4-49F8-B4F8-D4D75264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2438400"/>
            <a:ext cx="9144000" cy="1740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4CEDC6-9CF6-46E4-9F1A-D3A56FF6E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4488582"/>
            <a:ext cx="9144000" cy="174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97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C81F8A-959B-45DB-9FA9-13FF5A8B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845042"/>
            <a:ext cx="6972300" cy="5012958"/>
          </a:xfrm>
          <a:prstGeom prst="rect">
            <a:avLst/>
          </a:prstGeom>
        </p:spPr>
      </p:pic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Lendo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da </a:t>
            </a:r>
            <a:r>
              <a:rPr lang="en-US" dirty="0" err="1"/>
              <a:t>requisição</a:t>
            </a:r>
            <a:r>
              <a:rPr lang="en-US" dirty="0"/>
              <a:t> HTTP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84EEAAA-1513-4452-BE41-58546F6F9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400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756778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C81F8A-959B-45DB-9FA9-13FF5A8B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845042"/>
            <a:ext cx="6972300" cy="5012958"/>
          </a:xfrm>
          <a:prstGeom prst="rect">
            <a:avLst/>
          </a:prstGeom>
        </p:spPr>
      </p:pic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Lendo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da </a:t>
            </a:r>
            <a:r>
              <a:rPr lang="en-US" dirty="0" err="1"/>
              <a:t>requisição</a:t>
            </a:r>
            <a:r>
              <a:rPr lang="en-US" dirty="0"/>
              <a:t> HTTP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84EEAAA-1513-4452-BE41-58546F6F9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400" dirty="0"/>
              <a:t>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BE678-9C1A-43B1-9B7E-7715E7CF14C5}"/>
              </a:ext>
            </a:extLst>
          </p:cNvPr>
          <p:cNvSpPr/>
          <p:nvPr/>
        </p:nvSpPr>
        <p:spPr>
          <a:xfrm>
            <a:off x="2752725" y="3215481"/>
            <a:ext cx="1166812" cy="213519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EA6E4-E74B-44D2-A892-0C6CE608FBE0}"/>
              </a:ext>
            </a:extLst>
          </p:cNvPr>
          <p:cNvSpPr/>
          <p:nvPr/>
        </p:nvSpPr>
        <p:spPr>
          <a:xfrm>
            <a:off x="3048000" y="5349082"/>
            <a:ext cx="1345406" cy="213519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4EBFD7-AF22-456B-915D-2152745D8E6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336131" y="3429000"/>
            <a:ext cx="397669" cy="1920082"/>
          </a:xfrm>
          <a:prstGeom prst="straightConnector1">
            <a:avLst/>
          </a:prstGeom>
          <a:ln w="19050"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44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C81F8A-959B-45DB-9FA9-13FF5A8B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845042"/>
            <a:ext cx="6972300" cy="5012958"/>
          </a:xfrm>
          <a:prstGeom prst="rect">
            <a:avLst/>
          </a:prstGeom>
        </p:spPr>
      </p:pic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Lendo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da </a:t>
            </a:r>
            <a:r>
              <a:rPr lang="en-US" dirty="0" err="1"/>
              <a:t>requisição</a:t>
            </a:r>
            <a:r>
              <a:rPr lang="en-US" dirty="0"/>
              <a:t> HTTP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84EEAAA-1513-4452-BE41-58546F6F9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400" dirty="0"/>
              <a:t>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BE678-9C1A-43B1-9B7E-7715E7CF14C5}"/>
              </a:ext>
            </a:extLst>
          </p:cNvPr>
          <p:cNvSpPr/>
          <p:nvPr/>
        </p:nvSpPr>
        <p:spPr>
          <a:xfrm>
            <a:off x="3810000" y="3282155"/>
            <a:ext cx="1166812" cy="213519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EA6E4-E74B-44D2-A892-0C6CE608FBE0}"/>
              </a:ext>
            </a:extLst>
          </p:cNvPr>
          <p:cNvSpPr/>
          <p:nvPr/>
        </p:nvSpPr>
        <p:spPr>
          <a:xfrm>
            <a:off x="2514600" y="5912643"/>
            <a:ext cx="788194" cy="213520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4EBFD7-AF22-456B-915D-2152745D8E6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908697" y="3495674"/>
            <a:ext cx="1484709" cy="2416969"/>
          </a:xfrm>
          <a:prstGeom prst="straightConnector1">
            <a:avLst/>
          </a:prstGeom>
          <a:ln w="19050"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8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C81F8A-959B-45DB-9FA9-13FF5A8B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845042"/>
            <a:ext cx="6972300" cy="5012958"/>
          </a:xfrm>
          <a:prstGeom prst="rect">
            <a:avLst/>
          </a:prstGeom>
        </p:spPr>
      </p:pic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Lendo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da </a:t>
            </a:r>
            <a:r>
              <a:rPr lang="en-US" dirty="0" err="1"/>
              <a:t>requisição</a:t>
            </a:r>
            <a:r>
              <a:rPr lang="en-US" dirty="0"/>
              <a:t> HTTP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84EEAAA-1513-4452-BE41-58546F6F9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400" dirty="0"/>
              <a:t>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BE678-9C1A-43B1-9B7E-7715E7CF14C5}"/>
              </a:ext>
            </a:extLst>
          </p:cNvPr>
          <p:cNvSpPr/>
          <p:nvPr/>
        </p:nvSpPr>
        <p:spPr>
          <a:xfrm>
            <a:off x="3200400" y="3525837"/>
            <a:ext cx="1166812" cy="213519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EA6E4-E74B-44D2-A892-0C6CE608FBE0}"/>
              </a:ext>
            </a:extLst>
          </p:cNvPr>
          <p:cNvSpPr/>
          <p:nvPr/>
        </p:nvSpPr>
        <p:spPr>
          <a:xfrm>
            <a:off x="2743200" y="6019403"/>
            <a:ext cx="2209800" cy="213519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4EBFD7-AF22-456B-915D-2152745D8E6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783806" y="3739356"/>
            <a:ext cx="64294" cy="2280047"/>
          </a:xfrm>
          <a:prstGeom prst="straightConnector1">
            <a:avLst/>
          </a:prstGeom>
          <a:ln w="19050"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14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servlet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D801191-25C7-4401-A07F-2D2677DD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444274"/>
            <a:ext cx="8401050" cy="48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12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C81F8A-959B-45DB-9FA9-13FF5A8B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845042"/>
            <a:ext cx="6972300" cy="5012958"/>
          </a:xfrm>
          <a:prstGeom prst="rect">
            <a:avLst/>
          </a:prstGeom>
        </p:spPr>
      </p:pic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Lendo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da </a:t>
            </a:r>
            <a:r>
              <a:rPr lang="en-US" dirty="0" err="1"/>
              <a:t>requisição</a:t>
            </a:r>
            <a:r>
              <a:rPr lang="en-US" dirty="0"/>
              <a:t> HTTP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84EEAAA-1513-4452-BE41-58546F6F9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400" dirty="0"/>
              <a:t>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BE678-9C1A-43B1-9B7E-7715E7CF14C5}"/>
              </a:ext>
            </a:extLst>
          </p:cNvPr>
          <p:cNvSpPr/>
          <p:nvPr/>
        </p:nvSpPr>
        <p:spPr>
          <a:xfrm>
            <a:off x="3581400" y="3754437"/>
            <a:ext cx="1166812" cy="213519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EA6E4-E74B-44D2-A892-0C6CE608FBE0}"/>
              </a:ext>
            </a:extLst>
          </p:cNvPr>
          <p:cNvSpPr/>
          <p:nvPr/>
        </p:nvSpPr>
        <p:spPr>
          <a:xfrm>
            <a:off x="2819400" y="6165850"/>
            <a:ext cx="2209800" cy="213519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4EBFD7-AF22-456B-915D-2152745D8E6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924300" y="3967956"/>
            <a:ext cx="240506" cy="2197894"/>
          </a:xfrm>
          <a:prstGeom prst="straightConnector1">
            <a:avLst/>
          </a:prstGeom>
          <a:ln w="19050"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028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Lendo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da </a:t>
            </a:r>
            <a:r>
              <a:rPr lang="en-US" dirty="0" err="1"/>
              <a:t>requisição</a:t>
            </a:r>
            <a:r>
              <a:rPr lang="en-US" dirty="0"/>
              <a:t> HTTP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84EEAAA-1513-4452-BE41-58546F6F9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400" dirty="0"/>
              <a:t>POST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9BEBA-95AF-46F6-91D2-B851A2FA8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5662"/>
            <a:ext cx="9144000" cy="22705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B82BA1-43D3-4E5F-8129-29F2441F2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04918"/>
            <a:ext cx="9144000" cy="227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57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Estrutura</a:t>
            </a:r>
            <a:r>
              <a:rPr lang="en-US" dirty="0"/>
              <a:t> de um </a:t>
            </a:r>
            <a:r>
              <a:rPr lang="en-US" dirty="0" err="1"/>
              <a:t>projeto</a:t>
            </a:r>
            <a:r>
              <a:rPr lang="en-US" dirty="0"/>
              <a:t> web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87F4BD3-9105-4A47-91A7-4D596CCEE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28800"/>
            <a:ext cx="3543300" cy="3663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506595-E3A6-40B4-9134-D5D1F3D526C3}"/>
              </a:ext>
            </a:extLst>
          </p:cNvPr>
          <p:cNvSpPr txBox="1"/>
          <p:nvPr/>
        </p:nvSpPr>
        <p:spPr>
          <a:xfrm>
            <a:off x="4267200" y="2895600"/>
            <a:ext cx="426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Páginas</a:t>
            </a:r>
            <a:r>
              <a:rPr lang="en-US" sz="1400" dirty="0">
                <a:solidFill>
                  <a:srgbClr val="FF0000"/>
                </a:solidFill>
              </a:rPr>
              <a:t> web </a:t>
            </a:r>
            <a:r>
              <a:rPr lang="en-US" sz="1400" dirty="0" err="1">
                <a:solidFill>
                  <a:srgbClr val="FF0000"/>
                </a:solidFill>
              </a:rPr>
              <a:t>ficam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na</a:t>
            </a:r>
            <a:r>
              <a:rPr lang="en-US" sz="1400" dirty="0">
                <a:solidFill>
                  <a:srgbClr val="FF0000"/>
                </a:solidFill>
              </a:rPr>
              <a:t> pasta Web Pages. 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</a:rPr>
              <a:t>Arquivos</a:t>
            </a:r>
            <a:r>
              <a:rPr lang="en-US" sz="1400" dirty="0">
                <a:solidFill>
                  <a:srgbClr val="FF0000"/>
                </a:solidFill>
              </a:rPr>
              <a:t> CSS e JavaScript </a:t>
            </a:r>
            <a:r>
              <a:rPr lang="en-US" sz="1400" dirty="0" err="1">
                <a:solidFill>
                  <a:srgbClr val="FF0000"/>
                </a:solidFill>
              </a:rPr>
              <a:t>também</a:t>
            </a:r>
            <a:r>
              <a:rPr lang="en-US" sz="1400" dirty="0">
                <a:solidFill>
                  <a:srgbClr val="FF0000"/>
                </a:solidFill>
              </a:rPr>
              <a:t>. 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</a:rPr>
              <a:t>Podem</a:t>
            </a:r>
            <a:r>
              <a:rPr lang="en-US" sz="1400" dirty="0">
                <a:solidFill>
                  <a:srgbClr val="FF0000"/>
                </a:solidFill>
              </a:rPr>
              <a:t> ser </a:t>
            </a:r>
            <a:r>
              <a:rPr lang="en-US" sz="1400" dirty="0" err="1">
                <a:solidFill>
                  <a:srgbClr val="FF0000"/>
                </a:solidFill>
              </a:rPr>
              <a:t>criados</a:t>
            </a:r>
            <a:r>
              <a:rPr lang="en-US" sz="1400" dirty="0">
                <a:solidFill>
                  <a:srgbClr val="FF0000"/>
                </a:solidFill>
              </a:rPr>
              <a:t> sub </a:t>
            </a:r>
            <a:r>
              <a:rPr lang="en-US" sz="1400" dirty="0" err="1">
                <a:solidFill>
                  <a:srgbClr val="FF0000"/>
                </a:solidFill>
              </a:rPr>
              <a:t>diretórios</a:t>
            </a:r>
            <a:r>
              <a:rPr lang="en-US" sz="1400" dirty="0">
                <a:solidFill>
                  <a:srgbClr val="FF0000"/>
                </a:solidFill>
              </a:rPr>
              <a:t> para </a:t>
            </a:r>
            <a:r>
              <a:rPr lang="en-US" sz="1400" dirty="0" err="1">
                <a:solidFill>
                  <a:srgbClr val="FF0000"/>
                </a:solidFill>
              </a:rPr>
              <a:t>organização</a:t>
            </a:r>
            <a:r>
              <a:rPr lang="en-US" sz="1400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5B6121-4E45-4166-8A5A-B41C6626F70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514600" y="3200400"/>
            <a:ext cx="1752600" cy="64532"/>
          </a:xfrm>
          <a:prstGeom prst="straightConnector1">
            <a:avLst/>
          </a:prstGeom>
          <a:ln w="19050"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DE68CF-CFE5-49AB-B976-36DC08D29956}"/>
              </a:ext>
            </a:extLst>
          </p:cNvPr>
          <p:cNvSpPr txBox="1"/>
          <p:nvPr/>
        </p:nvSpPr>
        <p:spPr>
          <a:xfrm>
            <a:off x="4419600" y="1910318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O web.xml se </a:t>
            </a:r>
            <a:r>
              <a:rPr lang="en-US" sz="1400" dirty="0" err="1">
                <a:solidFill>
                  <a:srgbClr val="FF0000"/>
                </a:solidFill>
              </a:rPr>
              <a:t>existir</a:t>
            </a:r>
            <a:r>
              <a:rPr lang="en-US" sz="1400" dirty="0">
                <a:solidFill>
                  <a:srgbClr val="FF0000"/>
                </a:solidFill>
              </a:rPr>
              <a:t> no </a:t>
            </a:r>
            <a:r>
              <a:rPr lang="en-US" sz="1400" dirty="0" err="1">
                <a:solidFill>
                  <a:srgbClr val="FF0000"/>
                </a:solidFill>
              </a:rPr>
              <a:t>projeto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deve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ficar</a:t>
            </a:r>
            <a:r>
              <a:rPr lang="en-US" sz="1400" dirty="0">
                <a:solidFill>
                  <a:srgbClr val="FF0000"/>
                </a:solidFill>
              </a:rPr>
              <a:t> dentro da pasta WEB-INF, que </a:t>
            </a:r>
            <a:r>
              <a:rPr lang="en-US" sz="1400" dirty="0" err="1">
                <a:solidFill>
                  <a:srgbClr val="FF0000"/>
                </a:solidFill>
              </a:rPr>
              <a:t>tem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seu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acesso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restrito</a:t>
            </a:r>
            <a:r>
              <a:rPr lang="en-US" sz="1400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2F3C10-1525-4492-8E7D-7F0FBB28207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514600" y="2171928"/>
            <a:ext cx="1905000" cy="659140"/>
          </a:xfrm>
          <a:prstGeom prst="straightConnector1">
            <a:avLst/>
          </a:prstGeom>
          <a:ln w="19050"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04917-28C7-4068-81F3-77B88B3B8CA0}"/>
              </a:ext>
            </a:extLst>
          </p:cNvPr>
          <p:cNvSpPr txBox="1"/>
          <p:nvPr/>
        </p:nvSpPr>
        <p:spPr>
          <a:xfrm>
            <a:off x="4572000" y="4604949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Servlets </a:t>
            </a:r>
            <a:r>
              <a:rPr lang="en-US" sz="1400" dirty="0" err="1">
                <a:solidFill>
                  <a:srgbClr val="FF0000"/>
                </a:solidFill>
              </a:rPr>
              <a:t>são</a:t>
            </a:r>
            <a:r>
              <a:rPr lang="en-US" sz="1400" dirty="0">
                <a:solidFill>
                  <a:srgbClr val="FF0000"/>
                </a:solidFill>
              </a:rPr>
              <a:t> classes Java, </a:t>
            </a:r>
            <a:r>
              <a:rPr lang="en-US" sz="1400" dirty="0" err="1">
                <a:solidFill>
                  <a:srgbClr val="FF0000"/>
                </a:solidFill>
              </a:rPr>
              <a:t>devem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ficar</a:t>
            </a:r>
            <a:r>
              <a:rPr lang="en-US" sz="1400" dirty="0">
                <a:solidFill>
                  <a:srgbClr val="FF0000"/>
                </a:solidFill>
              </a:rPr>
              <a:t> dentro de Source Packages (</a:t>
            </a:r>
            <a:r>
              <a:rPr lang="en-US" sz="1400" dirty="0" err="1">
                <a:solidFill>
                  <a:srgbClr val="FF0000"/>
                </a:solidFill>
              </a:rPr>
              <a:t>Pacotes</a:t>
            </a:r>
            <a:r>
              <a:rPr lang="en-US" sz="1400" dirty="0">
                <a:solidFill>
                  <a:srgbClr val="FF0000"/>
                </a:solidFill>
              </a:rPr>
              <a:t> de Código </a:t>
            </a:r>
            <a:r>
              <a:rPr lang="en-US" sz="1400" dirty="0" err="1">
                <a:solidFill>
                  <a:srgbClr val="FF0000"/>
                </a:solidFill>
              </a:rPr>
              <a:t>fonte</a:t>
            </a:r>
            <a:r>
              <a:rPr lang="en-US" sz="1400" dirty="0">
                <a:solidFill>
                  <a:srgbClr val="FF0000"/>
                </a:solidFill>
              </a:rPr>
              <a:t>). É </a:t>
            </a:r>
            <a:r>
              <a:rPr lang="en-US" sz="1400" dirty="0" err="1">
                <a:solidFill>
                  <a:srgbClr val="FF0000"/>
                </a:solidFill>
              </a:rPr>
              <a:t>recomendado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criar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pacotes</a:t>
            </a:r>
            <a:r>
              <a:rPr lang="en-US" sz="1400" dirty="0">
                <a:solidFill>
                  <a:srgbClr val="FF0000"/>
                </a:solidFill>
              </a:rPr>
              <a:t> para </a:t>
            </a:r>
            <a:r>
              <a:rPr lang="en-US" sz="1400" dirty="0" err="1">
                <a:solidFill>
                  <a:srgbClr val="FF0000"/>
                </a:solidFill>
              </a:rPr>
              <a:t>separar</a:t>
            </a:r>
            <a:r>
              <a:rPr lang="en-US" sz="1400" dirty="0">
                <a:solidFill>
                  <a:srgbClr val="FF0000"/>
                </a:solidFill>
              </a:rPr>
              <a:t> as servlets das classes de </a:t>
            </a:r>
            <a:r>
              <a:rPr lang="en-US" sz="1400" dirty="0" err="1">
                <a:solidFill>
                  <a:srgbClr val="FF0000"/>
                </a:solidFill>
              </a:rPr>
              <a:t>modelo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ou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utilitárias</a:t>
            </a:r>
            <a:r>
              <a:rPr lang="en-US" sz="1400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BD9DA5-2CC1-4F97-AEA4-89C123593E3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257550" y="4497227"/>
            <a:ext cx="1314450" cy="584776"/>
          </a:xfrm>
          <a:prstGeom prst="straightConnector1">
            <a:avLst/>
          </a:prstGeom>
          <a:ln w="19050"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12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servlet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D801191-25C7-4401-A07F-2D2677DD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444274"/>
            <a:ext cx="8401050" cy="48378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EB301A-4345-4E75-836D-1E13CB3E655B}"/>
              </a:ext>
            </a:extLst>
          </p:cNvPr>
          <p:cNvSpPr/>
          <p:nvPr/>
        </p:nvSpPr>
        <p:spPr>
          <a:xfrm>
            <a:off x="3429000" y="4038600"/>
            <a:ext cx="1676400" cy="304800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02D65-210A-443E-8A11-4CA1DA67968A}"/>
              </a:ext>
            </a:extLst>
          </p:cNvPr>
          <p:cNvSpPr txBox="1"/>
          <p:nvPr/>
        </p:nvSpPr>
        <p:spPr>
          <a:xfrm>
            <a:off x="5086350" y="3570794"/>
            <a:ext cx="3308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Toda servlet </a:t>
            </a:r>
            <a:r>
              <a:rPr lang="en-US" sz="1600" dirty="0" err="1">
                <a:solidFill>
                  <a:srgbClr val="FF0000"/>
                </a:solidFill>
              </a:rPr>
              <a:t>herda</a:t>
            </a:r>
            <a:r>
              <a:rPr lang="en-US" sz="1600" dirty="0">
                <a:solidFill>
                  <a:srgbClr val="FF0000"/>
                </a:solidFill>
              </a:rPr>
              <a:t> da </a:t>
            </a:r>
            <a:r>
              <a:rPr lang="en-US" sz="1600" dirty="0" err="1">
                <a:solidFill>
                  <a:srgbClr val="FF0000"/>
                </a:solidFill>
              </a:rPr>
              <a:t>superclasse</a:t>
            </a:r>
            <a:endParaRPr lang="en-US" sz="1600" dirty="0">
              <a:solidFill>
                <a:srgbClr val="FF0000"/>
              </a:solidFill>
            </a:endParaRPr>
          </a:p>
          <a:p>
            <a:pPr algn="ctr"/>
            <a:r>
              <a:rPr lang="en-US" sz="1600" dirty="0" err="1">
                <a:solidFill>
                  <a:srgbClr val="FF0000"/>
                </a:solidFill>
              </a:rPr>
              <a:t>javax.servlet.HttpServlet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13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servlet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D801191-25C7-4401-A07F-2D2677DD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444274"/>
            <a:ext cx="8401050" cy="48378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EB301A-4345-4E75-836D-1E13CB3E655B}"/>
              </a:ext>
            </a:extLst>
          </p:cNvPr>
          <p:cNvSpPr/>
          <p:nvPr/>
        </p:nvSpPr>
        <p:spPr>
          <a:xfrm>
            <a:off x="838200" y="3850769"/>
            <a:ext cx="4057651" cy="304800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02D65-210A-443E-8A11-4CA1DA67968A}"/>
              </a:ext>
            </a:extLst>
          </p:cNvPr>
          <p:cNvSpPr txBox="1"/>
          <p:nvPr/>
        </p:nvSpPr>
        <p:spPr>
          <a:xfrm>
            <a:off x="3429000" y="3506120"/>
            <a:ext cx="459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Servlets </a:t>
            </a:r>
            <a:r>
              <a:rPr lang="en-US" sz="1600" dirty="0" err="1">
                <a:solidFill>
                  <a:srgbClr val="FF0000"/>
                </a:solidFill>
              </a:rPr>
              <a:t>são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mapeadas</a:t>
            </a:r>
            <a:r>
              <a:rPr lang="en-US" sz="1600" dirty="0">
                <a:solidFill>
                  <a:srgbClr val="FF0000"/>
                </a:solidFill>
              </a:rPr>
              <a:t> para </a:t>
            </a:r>
            <a:r>
              <a:rPr lang="en-US" sz="1600" dirty="0" err="1">
                <a:solidFill>
                  <a:srgbClr val="FF0000"/>
                </a:solidFill>
              </a:rPr>
              <a:t>uma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ou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mais</a:t>
            </a:r>
            <a:r>
              <a:rPr lang="en-US" sz="1600" dirty="0">
                <a:solidFill>
                  <a:srgbClr val="FF0000"/>
                </a:solidFill>
              </a:rPr>
              <a:t> URLs</a:t>
            </a:r>
          </a:p>
        </p:txBody>
      </p:sp>
    </p:spTree>
    <p:extLst>
      <p:ext uri="{BB962C8B-B14F-4D97-AF65-F5344CB8AC3E}">
        <p14:creationId xmlns:p14="http://schemas.microsoft.com/office/powerpoint/2010/main" val="390852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servlet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D801191-25C7-4401-A07F-2D2677DD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444274"/>
            <a:ext cx="8401050" cy="48378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EB301A-4345-4E75-836D-1E13CB3E655B}"/>
              </a:ext>
            </a:extLst>
          </p:cNvPr>
          <p:cNvSpPr/>
          <p:nvPr/>
        </p:nvSpPr>
        <p:spPr>
          <a:xfrm>
            <a:off x="1143000" y="4419600"/>
            <a:ext cx="7543800" cy="685800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02D65-210A-443E-8A11-4CA1DA67968A}"/>
              </a:ext>
            </a:extLst>
          </p:cNvPr>
          <p:cNvSpPr txBox="1"/>
          <p:nvPr/>
        </p:nvSpPr>
        <p:spPr>
          <a:xfrm>
            <a:off x="5375101" y="3733800"/>
            <a:ext cx="331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O </a:t>
            </a:r>
            <a:r>
              <a:rPr lang="en-US" sz="1600" dirty="0" err="1">
                <a:solidFill>
                  <a:srgbClr val="FF0000"/>
                </a:solidFill>
              </a:rPr>
              <a:t>método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doGet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atende</a:t>
            </a:r>
            <a:r>
              <a:rPr lang="en-US" sz="1600" dirty="0">
                <a:solidFill>
                  <a:srgbClr val="FF0000"/>
                </a:solidFill>
              </a:rPr>
              <a:t> a 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</a:rPr>
              <a:t>requisições</a:t>
            </a:r>
            <a:r>
              <a:rPr lang="en-US" sz="1600" dirty="0">
                <a:solidFill>
                  <a:srgbClr val="FF0000"/>
                </a:solidFill>
              </a:rPr>
              <a:t> HTTP de </a:t>
            </a:r>
            <a:r>
              <a:rPr lang="en-US" sz="1600" dirty="0" err="1">
                <a:solidFill>
                  <a:srgbClr val="FF0000"/>
                </a:solidFill>
              </a:rPr>
              <a:t>método</a:t>
            </a:r>
            <a:r>
              <a:rPr lang="en-US" sz="1600" dirty="0">
                <a:solidFill>
                  <a:srgbClr val="FF0000"/>
                </a:solidFill>
              </a:rPr>
              <a:t> GET</a:t>
            </a:r>
          </a:p>
        </p:txBody>
      </p:sp>
    </p:spTree>
    <p:extLst>
      <p:ext uri="{BB962C8B-B14F-4D97-AF65-F5344CB8AC3E}">
        <p14:creationId xmlns:p14="http://schemas.microsoft.com/office/powerpoint/2010/main" val="83863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servlet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D801191-25C7-4401-A07F-2D2677DD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444274"/>
            <a:ext cx="8401050" cy="48378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EB301A-4345-4E75-836D-1E13CB3E655B}"/>
              </a:ext>
            </a:extLst>
          </p:cNvPr>
          <p:cNvSpPr/>
          <p:nvPr/>
        </p:nvSpPr>
        <p:spPr>
          <a:xfrm>
            <a:off x="1143000" y="5257800"/>
            <a:ext cx="7543800" cy="914400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02D65-210A-443E-8A11-4CA1DA67968A}"/>
              </a:ext>
            </a:extLst>
          </p:cNvPr>
          <p:cNvSpPr txBox="1"/>
          <p:nvPr/>
        </p:nvSpPr>
        <p:spPr>
          <a:xfrm>
            <a:off x="4511826" y="6172200"/>
            <a:ext cx="3451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O </a:t>
            </a:r>
            <a:r>
              <a:rPr lang="en-US" sz="1600" dirty="0" err="1">
                <a:solidFill>
                  <a:srgbClr val="FF0000"/>
                </a:solidFill>
              </a:rPr>
              <a:t>método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doPost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atende</a:t>
            </a:r>
            <a:r>
              <a:rPr lang="en-US" sz="1600" dirty="0">
                <a:solidFill>
                  <a:srgbClr val="FF0000"/>
                </a:solidFill>
              </a:rPr>
              <a:t> a 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</a:rPr>
              <a:t>requisições</a:t>
            </a:r>
            <a:r>
              <a:rPr lang="en-US" sz="1600" dirty="0">
                <a:solidFill>
                  <a:srgbClr val="FF0000"/>
                </a:solidFill>
              </a:rPr>
              <a:t> HTTP de </a:t>
            </a:r>
            <a:r>
              <a:rPr lang="en-US" sz="1600" dirty="0" err="1">
                <a:solidFill>
                  <a:srgbClr val="FF0000"/>
                </a:solidFill>
              </a:rPr>
              <a:t>método</a:t>
            </a:r>
            <a:r>
              <a:rPr lang="en-US" sz="1600" dirty="0">
                <a:solidFill>
                  <a:srgbClr val="FF0000"/>
                </a:solidFill>
              </a:rPr>
              <a:t> POST</a:t>
            </a:r>
          </a:p>
        </p:txBody>
      </p:sp>
    </p:spTree>
    <p:extLst>
      <p:ext uri="{BB962C8B-B14F-4D97-AF65-F5344CB8AC3E}">
        <p14:creationId xmlns:p14="http://schemas.microsoft.com/office/powerpoint/2010/main" val="303007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servlet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D801191-25C7-4401-A07F-2D2677DD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444274"/>
            <a:ext cx="8401050" cy="48378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EB301A-4345-4E75-836D-1E13CB3E655B}"/>
              </a:ext>
            </a:extLst>
          </p:cNvPr>
          <p:cNvSpPr/>
          <p:nvPr/>
        </p:nvSpPr>
        <p:spPr>
          <a:xfrm>
            <a:off x="2743200" y="4572001"/>
            <a:ext cx="2057400" cy="228600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02D65-210A-443E-8A11-4CA1DA67968A}"/>
              </a:ext>
            </a:extLst>
          </p:cNvPr>
          <p:cNvSpPr txBox="1"/>
          <p:nvPr/>
        </p:nvSpPr>
        <p:spPr>
          <a:xfrm>
            <a:off x="5181600" y="3863182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O </a:t>
            </a:r>
            <a:r>
              <a:rPr lang="en-US" sz="1600" dirty="0" err="1">
                <a:solidFill>
                  <a:srgbClr val="FF0000"/>
                </a:solidFill>
              </a:rPr>
              <a:t>objeto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HttpServletRequest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representa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a </a:t>
            </a:r>
            <a:r>
              <a:rPr lang="en-US" sz="1600" dirty="0" err="1">
                <a:solidFill>
                  <a:srgbClr val="FF0000"/>
                </a:solidFill>
              </a:rPr>
              <a:t>requisição</a:t>
            </a:r>
            <a:r>
              <a:rPr lang="en-US" sz="1600" dirty="0">
                <a:solidFill>
                  <a:srgbClr val="FF0000"/>
                </a:solidFill>
              </a:rPr>
              <a:t> HTTP </a:t>
            </a:r>
            <a:r>
              <a:rPr lang="en-US" sz="1600" dirty="0" err="1">
                <a:solidFill>
                  <a:srgbClr val="FF0000"/>
                </a:solidFill>
              </a:rPr>
              <a:t>enviada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ao</a:t>
            </a:r>
            <a:r>
              <a:rPr lang="en-US" sz="1600" dirty="0">
                <a:solidFill>
                  <a:srgbClr val="FF0000"/>
                </a:solidFill>
              </a:rPr>
              <a:t> 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F3B3B2-94C7-41D0-BA04-D0049A9D56BB}"/>
              </a:ext>
            </a:extLst>
          </p:cNvPr>
          <p:cNvSpPr/>
          <p:nvPr/>
        </p:nvSpPr>
        <p:spPr>
          <a:xfrm>
            <a:off x="2819400" y="5407376"/>
            <a:ext cx="2057400" cy="228600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servlet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D801191-25C7-4401-A07F-2D2677DD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444274"/>
            <a:ext cx="8401050" cy="48378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EB301A-4345-4E75-836D-1E13CB3E655B}"/>
              </a:ext>
            </a:extLst>
          </p:cNvPr>
          <p:cNvSpPr/>
          <p:nvPr/>
        </p:nvSpPr>
        <p:spPr>
          <a:xfrm>
            <a:off x="4800600" y="4572001"/>
            <a:ext cx="2286000" cy="228600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02D65-210A-443E-8A11-4CA1DA67968A}"/>
              </a:ext>
            </a:extLst>
          </p:cNvPr>
          <p:cNvSpPr txBox="1"/>
          <p:nvPr/>
        </p:nvSpPr>
        <p:spPr>
          <a:xfrm>
            <a:off x="5102254" y="3620278"/>
            <a:ext cx="4051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O </a:t>
            </a:r>
            <a:r>
              <a:rPr lang="en-US" sz="1600" dirty="0" err="1">
                <a:solidFill>
                  <a:srgbClr val="FF0000"/>
                </a:solidFill>
              </a:rPr>
              <a:t>objeto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HttpServletResponse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representa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a </a:t>
            </a:r>
            <a:r>
              <a:rPr lang="en-US" sz="1600" dirty="0" err="1">
                <a:solidFill>
                  <a:srgbClr val="FF0000"/>
                </a:solidFill>
              </a:rPr>
              <a:t>resposta</a:t>
            </a:r>
            <a:r>
              <a:rPr lang="en-US" sz="1600" dirty="0">
                <a:solidFill>
                  <a:srgbClr val="FF0000"/>
                </a:solidFill>
              </a:rPr>
              <a:t> HTTP que </a:t>
            </a:r>
            <a:r>
              <a:rPr lang="en-US" sz="1600" dirty="0" err="1">
                <a:solidFill>
                  <a:srgbClr val="FF0000"/>
                </a:solidFill>
              </a:rPr>
              <a:t>será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devolvida</a:t>
            </a:r>
            <a:endParaRPr lang="en-US" sz="1600" dirty="0">
              <a:solidFill>
                <a:srgbClr val="FF0000"/>
              </a:solidFill>
            </a:endParaRP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ao</a:t>
            </a:r>
            <a:r>
              <a:rPr lang="en-US" sz="1600" dirty="0">
                <a:solidFill>
                  <a:srgbClr val="FF0000"/>
                </a:solidFill>
              </a:rPr>
              <a:t> 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F3B3B2-94C7-41D0-BA04-D0049A9D56BB}"/>
              </a:ext>
            </a:extLst>
          </p:cNvPr>
          <p:cNvSpPr/>
          <p:nvPr/>
        </p:nvSpPr>
        <p:spPr>
          <a:xfrm>
            <a:off x="4876800" y="5407376"/>
            <a:ext cx="2286000" cy="228600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72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UMC">
  <a:themeElements>
    <a:clrScheme name="umc">
      <a:dk1>
        <a:srgbClr val="000000"/>
      </a:dk1>
      <a:lt1>
        <a:sysClr val="window" lastClr="FFFFFF"/>
      </a:lt1>
      <a:dk2>
        <a:srgbClr val="4F81B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11618</TotalTime>
  <Words>492</Words>
  <Application>Microsoft Office PowerPoint</Application>
  <PresentationFormat>On-screen Show (4:3)</PresentationFormat>
  <Paragraphs>78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TemaUMC</vt:lpstr>
      <vt:lpstr>Servlets</vt:lpstr>
      <vt:lpstr>Servlets</vt:lpstr>
      <vt:lpstr>Exemplo de uma servlet</vt:lpstr>
      <vt:lpstr>Exemplo de uma servlet</vt:lpstr>
      <vt:lpstr>Exemplo de uma servlet</vt:lpstr>
      <vt:lpstr>Exemplo de uma servlet</vt:lpstr>
      <vt:lpstr>Exemplo de uma servlet</vt:lpstr>
      <vt:lpstr>Exemplo de uma servlet</vt:lpstr>
      <vt:lpstr>Exemplo de uma servlet</vt:lpstr>
      <vt:lpstr>Como o container trata uma requisição</vt:lpstr>
      <vt:lpstr>Como o container trata uma requisição</vt:lpstr>
      <vt:lpstr>Como o container trata uma requisição</vt:lpstr>
      <vt:lpstr>Como o container trata uma requisição</vt:lpstr>
      <vt:lpstr>Como o container trata uma requisição</vt:lpstr>
      <vt:lpstr>Como o container trata uma requisição</vt:lpstr>
      <vt:lpstr>Mapeamento de URLs em uma servlet</vt:lpstr>
      <vt:lpstr>Mapeando URLs com annotation @WebServlet</vt:lpstr>
      <vt:lpstr>Mapeando URLs com annotation @WebServlet</vt:lpstr>
      <vt:lpstr>Mapeando URLs com arquivo web.xml</vt:lpstr>
      <vt:lpstr>Mapeando URLs com arquivo web.xml</vt:lpstr>
      <vt:lpstr>Lendo parâmetros da requisição HTTP</vt:lpstr>
      <vt:lpstr>Lendo parâmetros da requisição HTTP</vt:lpstr>
      <vt:lpstr>Lendo parâmetros da requisição HTTP</vt:lpstr>
      <vt:lpstr>Lendo parâmetros da requisição HTTP</vt:lpstr>
      <vt:lpstr>Lendo parâmetros da requisição HTTP</vt:lpstr>
      <vt:lpstr>Lendo parâmetros da requisição HTTP</vt:lpstr>
      <vt:lpstr>Lendo parâmetros da requisição HTTP</vt:lpstr>
      <vt:lpstr>Lendo parâmetros da requisição HTTP</vt:lpstr>
      <vt:lpstr>Lendo parâmetros da requisição HTTP</vt:lpstr>
      <vt:lpstr>Lendo parâmetros da requisição HTTP</vt:lpstr>
      <vt:lpstr>Lendo parâmetros da requisição HTTP</vt:lpstr>
      <vt:lpstr>Estrutura de um projeto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- Arquitetura Orientada a Serviços</dc:title>
  <dc:creator>Danielle</dc:creator>
  <cp:lastModifiedBy>DANIELLE GONCALVES PRADO AGUIAR MA</cp:lastModifiedBy>
  <cp:revision>169</cp:revision>
  <dcterms:created xsi:type="dcterms:W3CDTF">2012-04-30T23:29:31Z</dcterms:created>
  <dcterms:modified xsi:type="dcterms:W3CDTF">2019-02-19T14:45:31Z</dcterms:modified>
</cp:coreProperties>
</file>