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3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9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62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2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82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98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8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7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2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5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9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0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36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6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B80FC27-2E6B-48B9-BE53-8A1D4E049C0C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A3EA2EF-3CB1-47C0-BEF0-0385AC4A9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8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3F3E8-F85C-48DE-8A3E-66D88CDB6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 jogos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21947-003A-4ED4-8739-D5140D13F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Paulo </a:t>
            </a:r>
            <a:r>
              <a:rPr lang="pt-BR" dirty="0" err="1"/>
              <a:t>josé</a:t>
            </a:r>
            <a:r>
              <a:rPr lang="pt-BR" dirty="0"/>
              <a:t> de </a:t>
            </a:r>
            <a:r>
              <a:rPr lang="pt-BR" dirty="0" err="1"/>
              <a:t>carlo</a:t>
            </a:r>
            <a:r>
              <a:rPr lang="pt-BR" dirty="0"/>
              <a:t> almeida</a:t>
            </a:r>
          </a:p>
        </p:txBody>
      </p:sp>
    </p:spTree>
    <p:extLst>
      <p:ext uri="{BB962C8B-B14F-4D97-AF65-F5344CB8AC3E}">
        <p14:creationId xmlns:p14="http://schemas.microsoft.com/office/powerpoint/2010/main" val="418209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DD1A-9EDF-4706-9D00-C1D93E2C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Jogos Sérios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36D0E-1B3A-4954-A453-D480FF0DE2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Jogos sérios são aqueles criados com um objetivo diferente de apenas entreter o jogador. Estes jogos</a:t>
            </a:r>
          </a:p>
          <a:p>
            <a:r>
              <a:rPr lang="pt-BR" dirty="0"/>
              <a:t>podem ser divididos em 4 categorias:</a:t>
            </a:r>
          </a:p>
          <a:p>
            <a:pPr lvl="1"/>
            <a:r>
              <a:rPr lang="pt-BR" dirty="0"/>
              <a:t> Jogo de ensino/Jogos para aprendizado</a:t>
            </a:r>
          </a:p>
          <a:p>
            <a:pPr lvl="1"/>
            <a:r>
              <a:rPr lang="pt-BR" dirty="0"/>
              <a:t> Simulador</a:t>
            </a:r>
          </a:p>
          <a:p>
            <a:pPr lvl="1"/>
            <a:r>
              <a:rPr lang="pt-BR" dirty="0"/>
              <a:t> Jogo com significado/Jogo para o bem</a:t>
            </a:r>
          </a:p>
          <a:p>
            <a:pPr lvl="1"/>
            <a:r>
              <a:rPr lang="pt-BR" dirty="0"/>
              <a:t> Jogo com propósito</a:t>
            </a:r>
          </a:p>
        </p:txBody>
      </p:sp>
    </p:spTree>
    <p:extLst>
      <p:ext uri="{BB962C8B-B14F-4D97-AF65-F5344CB8AC3E}">
        <p14:creationId xmlns:p14="http://schemas.microsoft.com/office/powerpoint/2010/main" val="312738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B5B6D-5B08-449F-AA41-001D61A6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B8FD5-2F29-4971-AA31-63ECCD746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536820"/>
          </a:xfrm>
        </p:spPr>
        <p:txBody>
          <a:bodyPr>
            <a:normAutofit/>
          </a:bodyPr>
          <a:lstStyle/>
          <a:p>
            <a:r>
              <a:rPr lang="pt-BR" dirty="0"/>
              <a:t>Por fim, temos os jogos que conhecemos em maior quantidade no cotidiano. Estes ainda podem ser divididos em jogos puramente para entretenimento e artísticos. </a:t>
            </a:r>
          </a:p>
          <a:p>
            <a:r>
              <a:rPr lang="pt-BR" dirty="0"/>
              <a:t>Os jogos artísticos são subjetivos, uma vez que definir a fronteira que separa estes dois tipos de jogos é tênue e normalmente dependente do ponto de vista de cada jogador. Como jogos artísticos podemos </a:t>
            </a:r>
          </a:p>
          <a:p>
            <a:r>
              <a:rPr lang="pt-BR" dirty="0"/>
              <a:t>citar </a:t>
            </a:r>
            <a:r>
              <a:rPr lang="pt-BR" dirty="0" err="1"/>
              <a:t>Proteus</a:t>
            </a:r>
            <a:r>
              <a:rPr lang="pt-BR" dirty="0"/>
              <a:t>, </a:t>
            </a:r>
            <a:r>
              <a:rPr lang="pt-BR" dirty="0" err="1"/>
              <a:t>Journey</a:t>
            </a:r>
            <a:r>
              <a:rPr lang="pt-BR" dirty="0"/>
              <a:t>, </a:t>
            </a:r>
            <a:r>
              <a:rPr lang="pt-BR" dirty="0" err="1"/>
              <a:t>Undertale</a:t>
            </a:r>
            <a:r>
              <a:rPr lang="pt-BR" dirty="0"/>
              <a:t> e o mais recente </a:t>
            </a:r>
            <a:r>
              <a:rPr lang="pt-BR" dirty="0" err="1"/>
              <a:t>Abzû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55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9A141-D153-4711-B89F-B0C578E6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Gêneros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9C3F4-5F6A-4B26-95AC-8926D11DDC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19076"/>
            <a:ext cx="10394707" cy="3755510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Video</a:t>
            </a:r>
            <a:r>
              <a:rPr lang="pt-BR" dirty="0"/>
              <a:t> Games existem a quase 70 anos e, ao longo de sua vida, inúmeros gêneros e subgêneros surgiram para que inovações de mecânicas, câmeras e jogabilidade pudessem ser generalizadas e títulos novos pudessem ser classificados de acordo com as inovações.</a:t>
            </a:r>
          </a:p>
          <a:p>
            <a:r>
              <a:rPr lang="pt-BR" dirty="0"/>
              <a:t>Atualmente podemos encontrar mais de 100 tipos de gêneros e subgêneros e jogos, a maioria nomeados por jogadores ou pelos próprios desenvolvedores. Abordaremos os gêneros mais conhecidos e seus subgêneros. </a:t>
            </a:r>
          </a:p>
          <a:p>
            <a:r>
              <a:rPr lang="pt-BR" dirty="0"/>
              <a:t>É salutar frisar que tanto a definição de quais gêneros são principais e quais são secundários quanto a qual gênero determinado subgênero pertence não são exatas, podendo variar de acordo com a fonte pesquisada e a opinião pessoal. Dito isso, serão apresentados os 10 gêneros principais e seus respectivos subgêneros:</a:t>
            </a:r>
          </a:p>
        </p:txBody>
      </p:sp>
    </p:spTree>
    <p:extLst>
      <p:ext uri="{BB962C8B-B14F-4D97-AF65-F5344CB8AC3E}">
        <p14:creationId xmlns:p14="http://schemas.microsoft.com/office/powerpoint/2010/main" val="13137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471F3-9932-4DD0-966F-8CEE8BB7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São eles: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ADDCE-5E21-40DF-9CD2-7FB112602A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1. Ação</a:t>
            </a:r>
          </a:p>
          <a:p>
            <a:r>
              <a:rPr lang="pt-BR" dirty="0"/>
              <a:t>2. Aventura</a:t>
            </a:r>
          </a:p>
          <a:p>
            <a:r>
              <a:rPr lang="pt-BR" dirty="0"/>
              <a:t>3. Luta</a:t>
            </a:r>
          </a:p>
          <a:p>
            <a:r>
              <a:rPr lang="pt-BR" dirty="0"/>
              <a:t>4. Corrida</a:t>
            </a:r>
          </a:p>
          <a:p>
            <a:r>
              <a:rPr lang="pt-BR" dirty="0"/>
              <a:t>5. Role-</a:t>
            </a:r>
            <a:r>
              <a:rPr lang="pt-BR" dirty="0" err="1"/>
              <a:t>playing</a:t>
            </a:r>
            <a:endParaRPr lang="pt-BR" dirty="0"/>
          </a:p>
          <a:p>
            <a:r>
              <a:rPr lang="pt-BR" dirty="0"/>
              <a:t>6. Simulação</a:t>
            </a:r>
          </a:p>
          <a:p>
            <a:r>
              <a:rPr lang="pt-BR" dirty="0"/>
              <a:t>7. Estratégia</a:t>
            </a:r>
          </a:p>
          <a:p>
            <a:r>
              <a:rPr lang="pt-BR" dirty="0"/>
              <a:t>8. Esportes</a:t>
            </a:r>
          </a:p>
          <a:p>
            <a:r>
              <a:rPr lang="pt-BR" dirty="0"/>
              <a:t>9. </a:t>
            </a:r>
            <a:r>
              <a:rPr lang="pt-BR" dirty="0" err="1"/>
              <a:t>Parlor</a:t>
            </a:r>
            <a:endParaRPr lang="pt-BR" dirty="0"/>
          </a:p>
          <a:p>
            <a:r>
              <a:rPr lang="pt-BR" dirty="0"/>
              <a:t>10. </a:t>
            </a:r>
            <a:r>
              <a:rPr lang="pt-BR" dirty="0" err="1"/>
              <a:t>Massive</a:t>
            </a:r>
            <a:r>
              <a:rPr lang="pt-BR" dirty="0"/>
              <a:t> Multiplayer Online (MMO)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4B566E-A621-4266-BCDD-12BC5DE61C8A}"/>
              </a:ext>
            </a:extLst>
          </p:cNvPr>
          <p:cNvSpPr txBox="1"/>
          <p:nvPr/>
        </p:nvSpPr>
        <p:spPr>
          <a:xfrm>
            <a:off x="5738070" y="1483415"/>
            <a:ext cx="498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Exercício:</a:t>
            </a:r>
          </a:p>
          <a:p>
            <a:r>
              <a:rPr lang="pt-BR" dirty="0"/>
              <a:t>Escolha um Gênero</a:t>
            </a:r>
          </a:p>
          <a:p>
            <a:pPr marL="342900" indent="-342900">
              <a:buAutoNum type="arabicPeriod"/>
            </a:pPr>
            <a:r>
              <a:rPr lang="pt-BR" dirty="0"/>
              <a:t>Cite um jogo</a:t>
            </a:r>
          </a:p>
          <a:p>
            <a:pPr marL="342900" indent="-342900">
              <a:buAutoNum type="arabicPeriod"/>
            </a:pPr>
            <a:r>
              <a:rPr lang="pt-BR" dirty="0"/>
              <a:t>Resuma a história do jogo</a:t>
            </a:r>
          </a:p>
        </p:txBody>
      </p:sp>
    </p:spTree>
    <p:extLst>
      <p:ext uri="{BB962C8B-B14F-4D97-AF65-F5344CB8AC3E}">
        <p14:creationId xmlns:p14="http://schemas.microsoft.com/office/powerpoint/2010/main" val="177609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1DB49-7992-42D9-A773-A9190FF7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Mãos a obra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428FA-7D1A-4F97-BE63-16966F36EF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85520"/>
            <a:ext cx="10394707" cy="378906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Recorte papeis em forma retangular</a:t>
            </a:r>
          </a:p>
          <a:p>
            <a:pPr lvl="1"/>
            <a:r>
              <a:rPr lang="pt-BR" dirty="0"/>
              <a:t>Cada membro do grupo deverá ter uma </a:t>
            </a:r>
            <a:br>
              <a:rPr lang="pt-BR" dirty="0"/>
            </a:br>
            <a:r>
              <a:rPr lang="pt-BR" dirty="0"/>
              <a:t>carta com o desenho de um personagem</a:t>
            </a:r>
            <a:br>
              <a:rPr lang="pt-BR" dirty="0"/>
            </a:br>
            <a:r>
              <a:rPr lang="pt-BR" dirty="0"/>
              <a:t> (40 minutos) – ponha um nome</a:t>
            </a:r>
          </a:p>
          <a:p>
            <a:r>
              <a:rPr lang="pt-BR" dirty="0"/>
              <a:t>Recorte mais 3 retângulos</a:t>
            </a:r>
          </a:p>
          <a:p>
            <a:r>
              <a:rPr lang="pt-BR" dirty="0"/>
              <a:t>Faça um desenho na parte superior</a:t>
            </a:r>
          </a:p>
          <a:p>
            <a:r>
              <a:rPr lang="pt-BR" dirty="0"/>
              <a:t>Na parte inferior será o golpe que a carta terá</a:t>
            </a:r>
          </a:p>
          <a:p>
            <a:r>
              <a:rPr lang="pt-BR" dirty="0"/>
              <a:t>O jogo precisará de um dado ou um gerador de números aleatórios de 1 a 6</a:t>
            </a:r>
            <a:br>
              <a:rPr lang="pt-BR" dirty="0"/>
            </a:br>
            <a:r>
              <a:rPr lang="pt-BR" dirty="0"/>
              <a:t>(90 minutos)</a:t>
            </a:r>
          </a:p>
          <a:p>
            <a:pPr lvl="1"/>
            <a:r>
              <a:rPr lang="pt-BR" dirty="0"/>
              <a:t>Se temos 35 alunos geraremos 35 personagens e 105 golpes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494FBE-171A-4F50-BAF3-D94BDF223719}"/>
              </a:ext>
            </a:extLst>
          </p:cNvPr>
          <p:cNvGrpSpPr/>
          <p:nvPr/>
        </p:nvGrpSpPr>
        <p:grpSpPr>
          <a:xfrm>
            <a:off x="8721054" y="461394"/>
            <a:ext cx="2785145" cy="3456264"/>
            <a:chOff x="7575259" y="1317072"/>
            <a:chExt cx="2785145" cy="345626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6D4DE50-2D41-4965-B761-85E706A9C3AE}"/>
                </a:ext>
              </a:extLst>
            </p:cNvPr>
            <p:cNvSpPr/>
            <p:nvPr/>
          </p:nvSpPr>
          <p:spPr>
            <a:xfrm>
              <a:off x="7575259" y="1317072"/>
              <a:ext cx="2785145" cy="345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978D1FC-98D5-436A-9A5D-7AAC9B093AB5}"/>
                </a:ext>
              </a:extLst>
            </p:cNvPr>
            <p:cNvSpPr/>
            <p:nvPr/>
          </p:nvSpPr>
          <p:spPr>
            <a:xfrm>
              <a:off x="7667538" y="1400961"/>
              <a:ext cx="2575420" cy="13179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24A7660-DBE4-4B34-9009-33EC60BCD8DA}"/>
                </a:ext>
              </a:extLst>
            </p:cNvPr>
            <p:cNvSpPr/>
            <p:nvPr/>
          </p:nvSpPr>
          <p:spPr>
            <a:xfrm>
              <a:off x="7667538" y="2802793"/>
              <a:ext cx="2575420" cy="18145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dirty="0"/>
                <a:t>1-3 Soco bem fraco </a:t>
              </a:r>
              <a:br>
                <a:rPr lang="pt-BR" dirty="0"/>
              </a:br>
              <a:r>
                <a:rPr lang="pt-BR" dirty="0"/>
                <a:t>       	</a:t>
              </a:r>
              <a:r>
                <a:rPr lang="pt-BR" dirty="0">
                  <a:solidFill>
                    <a:srgbClr val="FF0000"/>
                  </a:solidFill>
                </a:rPr>
                <a:t>(5 de dano)</a:t>
              </a:r>
            </a:p>
            <a:p>
              <a:r>
                <a:rPr lang="pt-BR" dirty="0"/>
                <a:t>4-5 Soco regular</a:t>
              </a:r>
              <a:br>
                <a:rPr lang="pt-BR" dirty="0"/>
              </a:br>
              <a:r>
                <a:rPr lang="pt-BR" dirty="0"/>
                <a:t>        	</a:t>
              </a:r>
              <a:r>
                <a:rPr lang="pt-BR" dirty="0">
                  <a:solidFill>
                    <a:srgbClr val="FF0000"/>
                  </a:solidFill>
                </a:rPr>
                <a:t>(7 de dano)</a:t>
              </a:r>
            </a:p>
            <a:p>
              <a:r>
                <a:rPr lang="pt-BR" dirty="0"/>
                <a:t>6- Soco forte </a:t>
              </a:r>
            </a:p>
            <a:p>
              <a:r>
                <a:rPr lang="pt-BR" dirty="0">
                  <a:solidFill>
                    <a:srgbClr val="FF0000"/>
                  </a:solidFill>
                </a:rPr>
                <a:t>	(10 de dano)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6D93BA49-A453-4E5A-8B59-48B81E76A56E}"/>
              </a:ext>
            </a:extLst>
          </p:cNvPr>
          <p:cNvSpPr/>
          <p:nvPr/>
        </p:nvSpPr>
        <p:spPr>
          <a:xfrm>
            <a:off x="5818463" y="461394"/>
            <a:ext cx="2785145" cy="34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BF9635-2252-4A27-855D-0B16247D9930}"/>
              </a:ext>
            </a:extLst>
          </p:cNvPr>
          <p:cNvSpPr/>
          <p:nvPr/>
        </p:nvSpPr>
        <p:spPr>
          <a:xfrm>
            <a:off x="5910742" y="545283"/>
            <a:ext cx="2575420" cy="3216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04E6AF-F88E-44B0-8FDE-01E31B6E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58" y="685800"/>
            <a:ext cx="1767246" cy="23845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0E5B8D-9C82-4A06-B7A1-E11A2076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51" y="599319"/>
            <a:ext cx="1738349" cy="124790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DE4E3D-D448-4BAF-8880-E743F850CA36}"/>
              </a:ext>
            </a:extLst>
          </p:cNvPr>
          <p:cNvSpPr txBox="1"/>
          <p:nvPr/>
        </p:nvSpPr>
        <p:spPr>
          <a:xfrm>
            <a:off x="6755383" y="3285651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LORD B</a:t>
            </a:r>
          </a:p>
        </p:txBody>
      </p:sp>
    </p:spTree>
    <p:extLst>
      <p:ext uri="{BB962C8B-B14F-4D97-AF65-F5344CB8AC3E}">
        <p14:creationId xmlns:p14="http://schemas.microsoft.com/office/powerpoint/2010/main" val="345746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58E9D-0846-420C-BD59-2BAE366F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98D00-5EA4-47B3-9B8C-270EBD4767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as regras</a:t>
            </a:r>
          </a:p>
          <a:p>
            <a:pPr lvl="1"/>
            <a:r>
              <a:rPr lang="pt-BR" dirty="0"/>
              <a:t>Apresentação dos personagens (somente 2)</a:t>
            </a:r>
          </a:p>
          <a:p>
            <a:pPr lvl="2"/>
            <a:r>
              <a:rPr lang="pt-BR" dirty="0"/>
              <a:t>O dado será usado para definir quem joga (os dois jogam e o maior ganha o direito de atacar)</a:t>
            </a:r>
          </a:p>
          <a:p>
            <a:pPr lvl="1"/>
            <a:r>
              <a:rPr lang="pt-BR" dirty="0"/>
              <a:t>Apresentar a carta de golpe</a:t>
            </a:r>
          </a:p>
          <a:p>
            <a:pPr lvl="2"/>
            <a:r>
              <a:rPr lang="pt-BR" dirty="0"/>
              <a:t>O dado definirá o quanto de energia será retirado do jogador adversário</a:t>
            </a:r>
          </a:p>
          <a:p>
            <a:pPr lvl="3"/>
            <a:r>
              <a:rPr lang="pt-BR" dirty="0"/>
              <a:t>(a energia começa com 100) e vai diminuindo a cada golpe</a:t>
            </a:r>
          </a:p>
          <a:p>
            <a:pPr lvl="3"/>
            <a:r>
              <a:rPr lang="pt-BR" dirty="0"/>
              <a:t>Quem esgotar primeiro será o perdedor.</a:t>
            </a:r>
          </a:p>
        </p:txBody>
      </p:sp>
    </p:spTree>
    <p:extLst>
      <p:ext uri="{BB962C8B-B14F-4D97-AF65-F5344CB8AC3E}">
        <p14:creationId xmlns:p14="http://schemas.microsoft.com/office/powerpoint/2010/main" val="129642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E280F-FC56-4949-84B8-9503637C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14BD4-1598-42B0-88EA-2F1D1BFD0A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Ninguém pode ver as cartas de ninguém e nem os personagens</a:t>
            </a:r>
          </a:p>
        </p:txBody>
      </p:sp>
    </p:spTree>
    <p:extLst>
      <p:ext uri="{BB962C8B-B14F-4D97-AF65-F5344CB8AC3E}">
        <p14:creationId xmlns:p14="http://schemas.microsoft.com/office/powerpoint/2010/main" val="67715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73617-A983-45D0-9BB4-E16DC3EE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35C54-C392-4E06-AADC-AB6D913BCE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77010"/>
            <a:ext cx="10394707" cy="3797576"/>
          </a:xfrm>
        </p:spPr>
        <p:txBody>
          <a:bodyPr>
            <a:normAutofit/>
          </a:bodyPr>
          <a:lstStyle/>
          <a:p>
            <a:r>
              <a:rPr lang="pt-BR" sz="3200" dirty="0"/>
              <a:t>Qual ponto forte das suas cartas</a:t>
            </a:r>
          </a:p>
          <a:p>
            <a:pPr lvl="1"/>
            <a:r>
              <a:rPr lang="pt-BR" sz="2800" dirty="0"/>
              <a:t>Desenho – Nome do Personagem – Golpes – Range de Dano</a:t>
            </a:r>
          </a:p>
          <a:p>
            <a:r>
              <a:rPr lang="pt-BR" sz="3200" dirty="0"/>
              <a:t>Ao que você atribui suas vitórias?</a:t>
            </a:r>
          </a:p>
          <a:p>
            <a:r>
              <a:rPr lang="pt-BR" sz="3200" dirty="0"/>
              <a:t>Ao que você atribui </a:t>
            </a:r>
            <a:r>
              <a:rPr lang="pt-BR" sz="3200"/>
              <a:t>suas derrotas?</a:t>
            </a:r>
            <a:endParaRPr lang="pt-BR" sz="3200" dirty="0"/>
          </a:p>
          <a:p>
            <a:r>
              <a:rPr lang="pt-BR" sz="3200" dirty="0"/>
              <a:t>Qual regra você gostaria de adicionar ao jogo?</a:t>
            </a:r>
          </a:p>
        </p:txBody>
      </p:sp>
    </p:spTree>
    <p:extLst>
      <p:ext uri="{BB962C8B-B14F-4D97-AF65-F5344CB8AC3E}">
        <p14:creationId xmlns:p14="http://schemas.microsoft.com/office/powerpoint/2010/main" val="160600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F936C-5E16-47DE-BEB2-785AA983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Battle</a:t>
            </a:r>
            <a:r>
              <a:rPr lang="pt-BR" dirty="0"/>
              <a:t> </a:t>
            </a:r>
            <a:r>
              <a:rPr lang="pt-BR" dirty="0" err="1"/>
              <a:t>royale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6797D-7E47-4E0D-A03E-795F85A938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78466"/>
            <a:ext cx="10394707" cy="389249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gênero </a:t>
            </a:r>
            <a:r>
              <a:rPr lang="pt-BR" dirty="0" err="1"/>
              <a:t>Battle</a:t>
            </a:r>
            <a:r>
              <a:rPr lang="pt-BR" dirty="0"/>
              <a:t> </a:t>
            </a:r>
            <a:r>
              <a:rPr lang="pt-BR" dirty="0" err="1"/>
              <a:t>Royale</a:t>
            </a:r>
            <a:r>
              <a:rPr lang="pt-BR" dirty="0"/>
              <a:t> é baseado no romance japonês de mesmo nome, de 1999. Há também uma adaptação cinematográfica da obra.</a:t>
            </a:r>
          </a:p>
          <a:p>
            <a:r>
              <a:rPr lang="pt-BR" dirty="0"/>
              <a:t>O </a:t>
            </a:r>
            <a:r>
              <a:rPr lang="pt-BR" dirty="0" err="1"/>
              <a:t>Battle</a:t>
            </a:r>
            <a:r>
              <a:rPr lang="pt-BR" dirty="0"/>
              <a:t> </a:t>
            </a:r>
            <a:r>
              <a:rPr lang="pt-BR" dirty="0" err="1"/>
              <a:t>Royale</a:t>
            </a:r>
            <a:r>
              <a:rPr lang="pt-BR" dirty="0"/>
              <a:t> consiste em uma mistura de três grandes elementos: sobrevivência no estilo </a:t>
            </a:r>
            <a:r>
              <a:rPr lang="pt-BR" dirty="0" err="1"/>
              <a:t>Last</a:t>
            </a:r>
            <a:r>
              <a:rPr lang="pt-BR" dirty="0"/>
              <a:t> Man </a:t>
            </a:r>
            <a:r>
              <a:rPr lang="pt-BR" dirty="0" err="1"/>
              <a:t>Standing</a:t>
            </a:r>
            <a:r>
              <a:rPr lang="pt-BR" dirty="0"/>
              <a:t> (último homem de pé), exploração e coleta de recursos e equipamentos. As partidas podem ser disputadas individualmente contra outros jogadores ou em pequenos esquadrões.</a:t>
            </a:r>
          </a:p>
          <a:p>
            <a:r>
              <a:rPr lang="pt-BR" dirty="0"/>
              <a:t>O objetivo é ser o último sobrevivente entre as dezenas (ou até centenas) de players em um mapa de grande escala. Chegando no local, os jogadores possuem nenhum ou poucos equipamentos e devem encontrá-los. Enquanto isso, há uma zona segura -- geralmente em formato de círculo -- que é constantemente reduzida para estimular o confronto entre os jogadores.</a:t>
            </a:r>
          </a:p>
          <a:p>
            <a:r>
              <a:rPr lang="pt-BR" dirty="0"/>
              <a:t>O gênero faz com que os jogadores utilizem o máximo de sua capacidade de improviso e tenham uma reação veloz aos acontecimentos. O final da partida acontece quando há apenas um jogador ou uma equipe sobrevivente. Apesar da alta notoriedade que </a:t>
            </a:r>
            <a:r>
              <a:rPr lang="pt-BR" dirty="0" err="1"/>
              <a:t>Battle</a:t>
            </a:r>
            <a:r>
              <a:rPr lang="pt-BR" dirty="0"/>
              <a:t> </a:t>
            </a:r>
            <a:r>
              <a:rPr lang="pt-BR" dirty="0" err="1"/>
              <a:t>Royale</a:t>
            </a:r>
            <a:r>
              <a:rPr lang="pt-BR" dirty="0"/>
              <a:t> adquiriu neste ano, o gênero não é novidade no mundo dos jogos. A origem veio principalmente de </a:t>
            </a:r>
            <a:r>
              <a:rPr lang="pt-BR" dirty="0" err="1"/>
              <a:t>mods</a:t>
            </a:r>
            <a:r>
              <a:rPr lang="pt-BR" dirty="0"/>
              <a:t> para jogos, como ARMA 2 (no modo </a:t>
            </a:r>
            <a:r>
              <a:rPr lang="pt-BR" dirty="0" err="1"/>
              <a:t>DayZ</a:t>
            </a:r>
            <a:r>
              <a:rPr lang="pt-BR" dirty="0"/>
              <a:t>) e H1Z1 (no modo King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Kill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80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036B-C502-418F-A22C-A2D779D3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campeonato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CE828-BBFC-4FFB-A7E3-23DB93565B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Pode-se fazer um campeonato estilo </a:t>
            </a:r>
            <a:r>
              <a:rPr lang="pt-BR" dirty="0" err="1"/>
              <a:t>battle</a:t>
            </a:r>
            <a:r>
              <a:rPr lang="pt-BR" dirty="0"/>
              <a:t> </a:t>
            </a:r>
            <a:r>
              <a:rPr lang="pt-BR" dirty="0" err="1"/>
              <a:t>royale</a:t>
            </a:r>
            <a:r>
              <a:rPr lang="pt-BR" dirty="0"/>
              <a:t> </a:t>
            </a:r>
          </a:p>
          <a:p>
            <a:r>
              <a:rPr lang="pt-BR" dirty="0"/>
              <a:t>cada grupo escolhe um jogador representante</a:t>
            </a:r>
          </a:p>
          <a:p>
            <a:r>
              <a:rPr lang="pt-BR" dirty="0"/>
              <a:t>desafia um oponente do outro grupo</a:t>
            </a:r>
          </a:p>
          <a:p>
            <a:r>
              <a:rPr lang="pt-BR" dirty="0"/>
              <a:t>Quem sobreviver vence</a:t>
            </a:r>
          </a:p>
        </p:txBody>
      </p:sp>
    </p:spTree>
    <p:extLst>
      <p:ext uri="{BB962C8B-B14F-4D97-AF65-F5344CB8AC3E}">
        <p14:creationId xmlns:p14="http://schemas.microsoft.com/office/powerpoint/2010/main" val="159327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60059-D36F-43EC-A53B-F6C46FD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CCD63-37F9-439E-9153-972B9E699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36102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Segundo Johan </a:t>
            </a:r>
            <a:r>
              <a:rPr lang="pt-BR" dirty="0" err="1"/>
              <a:t>Huizinga</a:t>
            </a:r>
            <a:r>
              <a:rPr lang="pt-BR" dirty="0"/>
              <a:t> jogo é: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8AF6A4-3251-4152-990A-9683397BD41D}"/>
              </a:ext>
            </a:extLst>
          </p:cNvPr>
          <p:cNvSpPr/>
          <p:nvPr/>
        </p:nvSpPr>
        <p:spPr>
          <a:xfrm>
            <a:off x="900418" y="2243908"/>
            <a:ext cx="10605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NimbusRomNo9L-Regu"/>
              </a:rPr>
              <a:t>“...Uma atividade livre, conscientemente tomada como “não-séria” e exterior à vida habitual, mas ao mesmo tempo capaz de absorver o jogador de maneira intensa e total.</a:t>
            </a:r>
          </a:p>
          <a:p>
            <a:r>
              <a:rPr lang="pt-BR" sz="2400" dirty="0">
                <a:latin typeface="NimbusRomNo9L-Regu"/>
              </a:rPr>
              <a:t>É uma atividade desligada de todo e qualquer interesse material, com a qual não se pode obter qualquer lucro, praticada dentro de limites espaciais e temporais próprios,</a:t>
            </a:r>
          </a:p>
          <a:p>
            <a:r>
              <a:rPr lang="pt-BR" sz="2400" dirty="0">
                <a:latin typeface="NimbusRomNo9L-Regu"/>
              </a:rPr>
              <a:t>segundo uma certa ordem e certas regras. Promove a formação de grupos sociais com tendência a rodearem-se de segredo e a sublinharem sua diferença em relação ao resto do mundo por meio de disfarces ou outros meios semelhantes.”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847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08809-0193-4948-9783-673E7D6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Já tem a sua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47E8B-2D77-4823-910F-200F518951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Segundo eu....</a:t>
            </a:r>
          </a:p>
        </p:txBody>
      </p:sp>
    </p:spTree>
    <p:extLst>
      <p:ext uri="{BB962C8B-B14F-4D97-AF65-F5344CB8AC3E}">
        <p14:creationId xmlns:p14="http://schemas.microsoft.com/office/powerpoint/2010/main" val="273651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6107-32CF-454F-B2FC-E2D02F8D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GAMES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5DAB4-D079-45BB-AECA-B2DCCBF215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27464"/>
            <a:ext cx="10394707" cy="37471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err="1"/>
              <a:t>Caillois</a:t>
            </a:r>
            <a:r>
              <a:rPr lang="pt-BR" dirty="0"/>
              <a:t> realizou categorizações importantes para jogos em sua obra. O autor</a:t>
            </a:r>
          </a:p>
          <a:p>
            <a:pPr marL="0" indent="0">
              <a:buNone/>
            </a:pPr>
            <a:r>
              <a:rPr lang="pt-BR" dirty="0"/>
              <a:t>dividiu os jogos em 4 diferentes categorias:</a:t>
            </a:r>
          </a:p>
          <a:p>
            <a:r>
              <a:rPr lang="pt-BR" dirty="0"/>
              <a:t> </a:t>
            </a:r>
            <a:r>
              <a:rPr lang="pt-BR" dirty="0" err="1"/>
              <a:t>Agon</a:t>
            </a:r>
            <a:r>
              <a:rPr lang="pt-BR" dirty="0"/>
              <a:t>, ou competição.</a:t>
            </a:r>
          </a:p>
          <a:p>
            <a:pPr lvl="1"/>
            <a:r>
              <a:rPr lang="pt-BR" dirty="0"/>
              <a:t>Exemplos: xadrez.</a:t>
            </a:r>
          </a:p>
          <a:p>
            <a:r>
              <a:rPr lang="pt-BR" dirty="0"/>
              <a:t> Alea, ou sorte.</a:t>
            </a:r>
          </a:p>
          <a:p>
            <a:pPr lvl="1"/>
            <a:r>
              <a:rPr lang="pt-BR" dirty="0"/>
              <a:t>Exemplos: roletas.</a:t>
            </a:r>
          </a:p>
          <a:p>
            <a:r>
              <a:rPr lang="pt-BR" dirty="0"/>
              <a:t> </a:t>
            </a:r>
            <a:r>
              <a:rPr lang="pt-BR" dirty="0" err="1"/>
              <a:t>Mimicry</a:t>
            </a:r>
            <a:r>
              <a:rPr lang="pt-BR" dirty="0"/>
              <a:t>, ou simulacro.</a:t>
            </a:r>
          </a:p>
          <a:p>
            <a:pPr lvl="1"/>
            <a:r>
              <a:rPr lang="pt-BR" dirty="0"/>
              <a:t> Exemplos: MMO-</a:t>
            </a:r>
            <a:r>
              <a:rPr lang="pt-BR" dirty="0" err="1"/>
              <a:t>RPGs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dirty="0" err="1"/>
              <a:t>Ilinx</a:t>
            </a:r>
            <a:r>
              <a:rPr lang="pt-BR" dirty="0"/>
              <a:t>, ou vertigem, no sentido de alteração de percepção.</a:t>
            </a:r>
          </a:p>
          <a:p>
            <a:pPr lvl="1"/>
            <a:r>
              <a:rPr lang="pt-BR" dirty="0"/>
              <a:t> Exemplo: andar em uma montanha-russa.</a:t>
            </a:r>
          </a:p>
        </p:txBody>
      </p:sp>
    </p:spTree>
    <p:extLst>
      <p:ext uri="{BB962C8B-B14F-4D97-AF65-F5344CB8AC3E}">
        <p14:creationId xmlns:p14="http://schemas.microsoft.com/office/powerpoint/2010/main" val="211797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6B37-4A06-4EF8-BAD5-A240BD5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significa jogar?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EB4A0-1A09-48BA-B1E8-B990CD65BF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78466"/>
            <a:ext cx="10394707" cy="35961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500" dirty="0"/>
              <a:t>Bernard </a:t>
            </a:r>
            <a:r>
              <a:rPr lang="pt-BR" sz="2500" dirty="0" err="1"/>
              <a:t>Suits</a:t>
            </a:r>
            <a:r>
              <a:rPr lang="pt-BR" sz="2500" dirty="0"/>
              <a:t> (1925-2007), um filósofo e professor na Universidade de Waterloo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800" dirty="0"/>
              <a:t>“Jogar um jogo é se engajar em uma atividade dirigida para causar um estado específico</a:t>
            </a:r>
          </a:p>
          <a:p>
            <a:pPr marL="0" indent="0" algn="ctr">
              <a:buNone/>
            </a:pPr>
            <a:r>
              <a:rPr lang="pt-BR" sz="3800" dirty="0"/>
              <a:t>de ocorrências, usando somente meios permitidos por regras, onde as regras proíbem</a:t>
            </a:r>
          </a:p>
          <a:p>
            <a:pPr marL="0" indent="0" algn="ctr">
              <a:buNone/>
            </a:pPr>
            <a:r>
              <a:rPr lang="pt-BR" sz="3800" dirty="0"/>
              <a:t>meios mais eficientes em favor de meios menos eficientes, e onde tais regras são aceitas</a:t>
            </a:r>
          </a:p>
          <a:p>
            <a:pPr marL="0" indent="0" algn="ctr">
              <a:buNone/>
            </a:pPr>
            <a:r>
              <a:rPr lang="pt-BR" sz="3800" dirty="0"/>
              <a:t>apenas porque elas tornam possíveis tal atividade.”</a:t>
            </a:r>
          </a:p>
        </p:txBody>
      </p:sp>
    </p:spTree>
    <p:extLst>
      <p:ext uri="{BB962C8B-B14F-4D97-AF65-F5344CB8AC3E}">
        <p14:creationId xmlns:p14="http://schemas.microsoft.com/office/powerpoint/2010/main" val="66743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F2A63-A1AC-4815-8F03-3A0DD498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Jesper</a:t>
            </a:r>
            <a:r>
              <a:rPr lang="pt-BR" dirty="0"/>
              <a:t> </a:t>
            </a:r>
            <a:r>
              <a:rPr lang="pt-BR" dirty="0" err="1"/>
              <a:t>Juul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EE4F5-25C5-4784-876F-40A296D593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004" y="1728132"/>
            <a:ext cx="11204195" cy="3646453"/>
          </a:xfrm>
        </p:spPr>
        <p:txBody>
          <a:bodyPr numCol="2">
            <a:normAutofit fontScale="92500"/>
          </a:bodyPr>
          <a:lstStyle/>
          <a:p>
            <a:r>
              <a:rPr lang="pt-BR" dirty="0"/>
              <a:t>1. Regras:</a:t>
            </a:r>
          </a:p>
          <a:p>
            <a:pPr lvl="1"/>
            <a:r>
              <a:rPr lang="pt-BR" dirty="0"/>
              <a:t> Jogos são baseados em regras.</a:t>
            </a:r>
          </a:p>
          <a:p>
            <a:r>
              <a:rPr lang="pt-BR" dirty="0"/>
              <a:t>2. Resultado variável e quantificável:</a:t>
            </a:r>
          </a:p>
          <a:p>
            <a:pPr lvl="1"/>
            <a:r>
              <a:rPr lang="pt-BR" dirty="0"/>
              <a:t> Jogos têm resultados quantificáveis e variáveis.</a:t>
            </a:r>
          </a:p>
          <a:p>
            <a:r>
              <a:rPr lang="pt-BR" dirty="0"/>
              <a:t>3. Valorização do resultado:</a:t>
            </a:r>
          </a:p>
          <a:p>
            <a:pPr lvl="1"/>
            <a:r>
              <a:rPr lang="pt-BR" dirty="0"/>
              <a:t> Aos diferentes resultados potenciais do jogo são assinalados valores diferentes, positivos ou negativos.</a:t>
            </a:r>
          </a:p>
          <a:p>
            <a:r>
              <a:rPr lang="pt-BR" dirty="0"/>
              <a:t>4. Esforço do jogador:</a:t>
            </a:r>
          </a:p>
          <a:p>
            <a:pPr lvl="1"/>
            <a:r>
              <a:rPr lang="pt-BR" dirty="0"/>
              <a:t> O jogador investe esforço, a fim de influenciar o resultado.</a:t>
            </a:r>
          </a:p>
          <a:p>
            <a:r>
              <a:rPr lang="pt-BR" dirty="0"/>
              <a:t>5. Vínculo do jogador ao resultado:</a:t>
            </a:r>
          </a:p>
          <a:p>
            <a:pPr lvl="1"/>
            <a:r>
              <a:rPr lang="pt-BR" dirty="0"/>
              <a:t> O jogador está (emocionalmente) vinculado ao resultado, no sentido de que ele será vencedor e ficará feliz quando obtiver resultados positivos, e perdedor e infeliz, se estes forem negativos.</a:t>
            </a:r>
          </a:p>
          <a:p>
            <a:r>
              <a:rPr lang="pt-BR" dirty="0"/>
              <a:t>6. Consequências negociáveis:</a:t>
            </a:r>
          </a:p>
          <a:p>
            <a:pPr lvl="1"/>
            <a:r>
              <a:rPr lang="pt-BR" dirty="0"/>
              <a:t>O mesmo jogo (o mesmo conjunto de regras) pode ser jogado com ou sem consequências na vida real.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99CED4-6BDF-45EE-8CA7-5BE9B413D60A}"/>
              </a:ext>
            </a:extLst>
          </p:cNvPr>
          <p:cNvSpPr/>
          <p:nvPr/>
        </p:nvSpPr>
        <p:spPr>
          <a:xfrm>
            <a:off x="5187192" y="6154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O autor, depois de profunda análise das obras de seus predecessores, propõe 6 pontos chave que definem um jogo. São eles:</a:t>
            </a:r>
          </a:p>
        </p:txBody>
      </p:sp>
    </p:spTree>
    <p:extLst>
      <p:ext uri="{BB962C8B-B14F-4D97-AF65-F5344CB8AC3E}">
        <p14:creationId xmlns:p14="http://schemas.microsoft.com/office/powerpoint/2010/main" val="234277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373AE-BF2C-43B9-81EC-88910389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DB9F3-40FF-4F2F-8C8D-B5A9E627EE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Se você é um amante de jogos, já deve saber que eles saíram, há muito tempo, da zona de exclusividade da indústria de entretenimento: existem jogos educativos, jogos para treinamento em empresas, para marketing de marcas, simuladores de carros em autoescolas, a famigerada gamificação...</a:t>
            </a:r>
          </a:p>
        </p:txBody>
      </p:sp>
    </p:spTree>
    <p:extLst>
      <p:ext uri="{BB962C8B-B14F-4D97-AF65-F5344CB8AC3E}">
        <p14:creationId xmlns:p14="http://schemas.microsoft.com/office/powerpoint/2010/main" val="5939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0023D-4C89-421E-A8E4-DB30898A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Inspirado em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AD8D7-174F-4EDE-B66E-003C98E092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Nessa categoria encontramos projetos que utilizam apenas ideias de jogos, mas nenhum elemento real</a:t>
            </a:r>
          </a:p>
          <a:p>
            <a:r>
              <a:rPr lang="pt-BR" dirty="0"/>
              <a:t>de um jogo. Ou seja, contém ligações com games, mas não contém nada que possa ser considerado</a:t>
            </a:r>
          </a:p>
          <a:p>
            <a:r>
              <a:rPr lang="pt-BR" dirty="0"/>
              <a:t>parte de um jogo, como mecânicas, dinâmicas, moedas, etc. Exemplos:</a:t>
            </a:r>
          </a:p>
          <a:p>
            <a:r>
              <a:rPr lang="pt-BR" dirty="0"/>
              <a:t> Interfaces de usuários que imitam aquelas de jogos</a:t>
            </a:r>
          </a:p>
          <a:p>
            <a:r>
              <a:rPr lang="pt-BR" dirty="0"/>
              <a:t> Designs ou criações artísticas inspirados em jogos</a:t>
            </a:r>
          </a:p>
          <a:p>
            <a:r>
              <a:rPr lang="pt-BR" dirty="0"/>
              <a:t> Escritas que assemelham-se com narrativas de jogos</a:t>
            </a:r>
          </a:p>
        </p:txBody>
      </p:sp>
    </p:spTree>
    <p:extLst>
      <p:ext uri="{BB962C8B-B14F-4D97-AF65-F5344CB8AC3E}">
        <p14:creationId xmlns:p14="http://schemas.microsoft.com/office/powerpoint/2010/main" val="59725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BDF66-10A4-4B79-8F98-B78329D1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Gamification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C6B24-CF17-44E9-8F57-FE8D0C7142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 </a:t>
            </a:r>
            <a:r>
              <a:rPr lang="pt-BR" sz="2400" dirty="0" err="1"/>
              <a:t>gameficação</a:t>
            </a:r>
            <a:r>
              <a:rPr lang="pt-BR" sz="2400" dirty="0"/>
              <a:t> é o uso de pensamentos e elementos de jogos em contextos fora de jogos. Note que aqui utilizamos elementos como mecânicas, troféus e afins, normalmente a fim de tornar uma atividade mais interessante ou mais competitiva, visando reforçar sua prática ou aumentar a produtividade de uma empresa, por exemplo. Este processo pode ocorrer de duas formas: intrínseca ou extrínseca.</a:t>
            </a:r>
          </a:p>
        </p:txBody>
      </p:sp>
    </p:spTree>
    <p:extLst>
      <p:ext uri="{BB962C8B-B14F-4D97-AF65-F5344CB8AC3E}">
        <p14:creationId xmlns:p14="http://schemas.microsoft.com/office/powerpoint/2010/main" val="130147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553</TotalTime>
  <Words>1345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Impact</vt:lpstr>
      <vt:lpstr>NimbusRomNo9L-Regu</vt:lpstr>
      <vt:lpstr>Evento Principal</vt:lpstr>
      <vt:lpstr>Introdução a jogos digitais</vt:lpstr>
      <vt:lpstr>O que é jogo</vt:lpstr>
      <vt:lpstr>Você Já tem a sua definição</vt:lpstr>
      <vt:lpstr>Categorias de GAMES</vt:lpstr>
      <vt:lpstr>O que significa jogar?</vt:lpstr>
      <vt:lpstr>Jesper Juul</vt:lpstr>
      <vt:lpstr>Tipo de Jogos</vt:lpstr>
      <vt:lpstr>Design Inspirado em Jogos</vt:lpstr>
      <vt:lpstr>Gamification</vt:lpstr>
      <vt:lpstr>Jogos Sérios</vt:lpstr>
      <vt:lpstr>jogo</vt:lpstr>
      <vt:lpstr>Gêneros</vt:lpstr>
      <vt:lpstr>São eles:</vt:lpstr>
      <vt:lpstr>Mãos a obra 01</vt:lpstr>
      <vt:lpstr>jogando</vt:lpstr>
      <vt:lpstr>regras</vt:lpstr>
      <vt:lpstr>Atividade</vt:lpstr>
      <vt:lpstr>Battle royale</vt:lpstr>
      <vt:lpstr>campeonato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jogos digitais</dc:title>
  <dc:creator>Paulo José de Carlo Almeida</dc:creator>
  <cp:lastModifiedBy>Aluno CMC</cp:lastModifiedBy>
  <cp:revision>45</cp:revision>
  <dcterms:created xsi:type="dcterms:W3CDTF">2019-02-22T15:51:23Z</dcterms:created>
  <dcterms:modified xsi:type="dcterms:W3CDTF">2019-03-02T14:20:26Z</dcterms:modified>
</cp:coreProperties>
</file>