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9" r:id="rId7"/>
    <p:sldId id="278" r:id="rId8"/>
    <p:sldId id="282" r:id="rId9"/>
    <p:sldId id="280" r:id="rId10"/>
    <p:sldId id="281" r:id="rId11"/>
    <p:sldId id="286" r:id="rId12"/>
    <p:sldId id="287" r:id="rId13"/>
    <p:sldId id="285" r:id="rId14"/>
    <p:sldId id="284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F2B0"/>
    <a:srgbClr val="FBEEB7"/>
    <a:srgbClr val="FFCC00"/>
    <a:srgbClr val="F9AB6B"/>
    <a:srgbClr val="F3A407"/>
    <a:srgbClr val="91E1CC"/>
    <a:srgbClr val="FF0F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86" d="100"/>
          <a:sy n="8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minhabiblioteca.com.br/" TargetMode="External"/><Relationship Id="rId2" Type="http://schemas.openxmlformats.org/officeDocument/2006/relationships/hyperlink" Target="http://pt.slideshare.net/vsenger/33-design-patterns-com-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aelum.com.br/apostila-java-web/" TargetMode="External"/><Relationship Id="rId4" Type="http://schemas.openxmlformats.org/officeDocument/2006/relationships/hyperlink" Target="http://www.casadocodigo.com.br/products/livro-design-patter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 a Padrões de Projeto</a:t>
            </a:r>
            <a:endParaRPr lang="pt-BR" sz="4000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Padrões de Projeto Orientado a Objetos</a:t>
            </a:r>
            <a:endParaRPr lang="pt-BR" sz="3100" dirty="0" smtClean="0"/>
          </a:p>
          <a:p>
            <a:pPr eaLnBrk="1" hangingPunct="1">
              <a:lnSpc>
                <a:spcPct val="90000"/>
              </a:lnSpc>
            </a:pPr>
            <a:r>
              <a:rPr lang="pt-BR" sz="3100"/>
              <a:t/>
            </a:r>
            <a:br>
              <a:rPr lang="pt-BR" sz="3100"/>
            </a:br>
            <a:r>
              <a:rPr lang="pt-BR" sz="2800" smtClean="0"/>
              <a:t>Profa. </a:t>
            </a:r>
            <a:r>
              <a:rPr lang="pt-BR" sz="2800" dirty="0"/>
              <a:t>Danielle </a:t>
            </a:r>
            <a:r>
              <a:rPr lang="pt-BR" sz="2800" dirty="0" smtClean="0"/>
              <a:t>Martin</a:t>
            </a:r>
            <a:endParaRPr lang="pt-BR" sz="2800" dirty="0"/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</a:t>
            </a:r>
            <a:r>
              <a:rPr lang="pt-BR" sz="1800" dirty="0" smtClean="0"/>
              <a:t>Cruzes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Java 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Java Enterprise Edition (Java EE </a:t>
            </a:r>
            <a:r>
              <a:rPr lang="en-US" sz="1800" dirty="0" err="1" smtClean="0"/>
              <a:t>ou</a:t>
            </a:r>
            <a:r>
              <a:rPr lang="en-US" sz="1800" dirty="0" smtClean="0"/>
              <a:t> J2EE) design patterns: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Business Delegate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Composite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Composite 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Access Object (DAO)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Fast Lane Reader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Front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Intercepting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Model-View-Controller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Service Locator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Session Facade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Transfer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Value List Handler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View Helper</a:t>
            </a:r>
          </a:p>
        </p:txBody>
      </p:sp>
      <p:pic>
        <p:nvPicPr>
          <p:cNvPr id="2052" name="Picture 4" descr="http://corej2eepatterns.com/images/CJP2Catalo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66387"/>
            <a:ext cx="4176464" cy="51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05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Conceitos da Orientação a Objetos em polimorfismo, aplicáveis a padrões de projetos:</a:t>
            </a:r>
          </a:p>
          <a:p>
            <a:pPr lvl="1"/>
            <a:r>
              <a:rPr lang="pt-BR" sz="2000" dirty="0" smtClean="0"/>
              <a:t>Herança</a:t>
            </a:r>
          </a:p>
          <a:p>
            <a:pPr lvl="1"/>
            <a:r>
              <a:rPr lang="pt-BR" sz="2000" dirty="0" smtClean="0"/>
              <a:t>Classes abstratas</a:t>
            </a:r>
          </a:p>
          <a:p>
            <a:pPr lvl="1"/>
            <a:r>
              <a:rPr lang="pt-BR" sz="2000" dirty="0" smtClean="0"/>
              <a:t>Interfaces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Introdução aos padrões de projeto</a:t>
            </a:r>
          </a:p>
          <a:p>
            <a:pPr lvl="1"/>
            <a:r>
              <a:rPr lang="pt-BR" sz="2000" dirty="0" smtClean="0"/>
              <a:t>Gang of Four (GoF)</a:t>
            </a:r>
          </a:p>
          <a:p>
            <a:pPr lvl="2"/>
            <a:r>
              <a:rPr lang="pt-BR" sz="1800" dirty="0" smtClean="0"/>
              <a:t>Creacionais</a:t>
            </a:r>
          </a:p>
          <a:p>
            <a:pPr lvl="2"/>
            <a:r>
              <a:rPr lang="pt-BR" sz="1800" dirty="0" smtClean="0"/>
              <a:t>Estruturais</a:t>
            </a:r>
          </a:p>
          <a:p>
            <a:pPr lvl="2"/>
            <a:r>
              <a:rPr lang="pt-BR" sz="1800" dirty="0" smtClean="0"/>
              <a:t>Comportamentais</a:t>
            </a:r>
          </a:p>
          <a:p>
            <a:pPr lvl="1"/>
            <a:r>
              <a:rPr lang="pt-BR" sz="2000" dirty="0" smtClean="0"/>
              <a:t>Java EE (Blueprints)</a:t>
            </a:r>
          </a:p>
          <a:p>
            <a:pPr lvl="1"/>
            <a:endParaRPr lang="pt-BR" sz="2000" dirty="0"/>
          </a:p>
          <a:p>
            <a:pPr marL="0" indent="0" algn="r">
              <a:buNone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xmlns="" val="40689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(continuação)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Padrões Java EE</a:t>
            </a:r>
          </a:p>
          <a:p>
            <a:pPr lvl="1"/>
            <a:r>
              <a:rPr lang="pt-BR" sz="2000" dirty="0" smtClean="0"/>
              <a:t>Padrão Model View Controller (MVC)</a:t>
            </a:r>
          </a:p>
          <a:p>
            <a:pPr lvl="1"/>
            <a:r>
              <a:rPr lang="pt-BR" sz="2000" dirty="0" smtClean="0"/>
              <a:t>Padrão Data Access Object (DAO)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Padrões GoF</a:t>
            </a:r>
          </a:p>
          <a:p>
            <a:pPr lvl="1"/>
            <a:r>
              <a:rPr lang="pt-BR" sz="2000" dirty="0" smtClean="0"/>
              <a:t>Padrão Strategy</a:t>
            </a:r>
          </a:p>
          <a:p>
            <a:pPr lvl="1"/>
            <a:r>
              <a:rPr lang="pt-BR" sz="2000" dirty="0" smtClean="0"/>
              <a:t>Padrão Template</a:t>
            </a:r>
          </a:p>
          <a:p>
            <a:pPr lvl="1"/>
            <a:r>
              <a:rPr lang="pt-BR" sz="2000" dirty="0" smtClean="0"/>
              <a:t>Padrão Factory</a:t>
            </a:r>
          </a:p>
          <a:p>
            <a:pPr lvl="1"/>
            <a:r>
              <a:rPr lang="pt-BR" sz="2000" dirty="0" smtClean="0"/>
              <a:t>Padrão Builder</a:t>
            </a:r>
          </a:p>
          <a:p>
            <a:pPr lvl="1"/>
            <a:r>
              <a:rPr lang="pt-BR" sz="2000" dirty="0" smtClean="0"/>
              <a:t>Padrão Facade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Aplicações práticas e estudos de caso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8728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Bibliografia Básica</a:t>
            </a:r>
            <a:endParaRPr lang="pt-BR" b="1" dirty="0"/>
          </a:p>
        </p:txBody>
      </p:sp>
      <p:pic>
        <p:nvPicPr>
          <p:cNvPr id="1026" name="Picture 2" descr="http://www.grupoa.com.br/uploads/imagensTitulo/fotoAmpliada_10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90446"/>
            <a:ext cx="2160240" cy="30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suba.s8.com.br/produtos/01/00/item/6596/9/6596936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124"/>
            <a:ext cx="3059822" cy="30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2.bp.blogspot.com/-Gp1tHzgqCVA/UC6OBVcU4gI/AAAAAAAACq0/MpLqPjODI9g/s1600/Nova%2BImag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73062"/>
            <a:ext cx="2160240" cy="3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613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33 Design Pattern Aplicados com </a:t>
            </a:r>
            <a:r>
              <a:rPr lang="pt-BR" sz="1800" dirty="0" smtClean="0"/>
              <a:t>Java.</a:t>
            </a:r>
          </a:p>
          <a:p>
            <a:pPr lvl="1"/>
            <a:r>
              <a:rPr lang="pt-BR" sz="1600" dirty="0" smtClean="0"/>
              <a:t>Disponível </a:t>
            </a:r>
            <a:r>
              <a:rPr lang="pt-BR" sz="1600" dirty="0"/>
              <a:t>em </a:t>
            </a:r>
            <a:r>
              <a:rPr lang="pt-BR" sz="1600" dirty="0">
                <a:hlinkClick r:id="rId2"/>
              </a:rPr>
              <a:t>http://</a:t>
            </a:r>
            <a:r>
              <a:rPr lang="pt-BR" sz="1600" dirty="0" smtClean="0">
                <a:hlinkClick r:id="rId2"/>
              </a:rPr>
              <a:t>pt.slideshare.net/vsenger/33-design-patterns-com-java</a:t>
            </a:r>
            <a:endParaRPr lang="pt-BR" sz="1600" dirty="0" smtClean="0"/>
          </a:p>
          <a:p>
            <a:pPr lvl="1"/>
            <a:endParaRPr lang="pt-BR" sz="1600" dirty="0"/>
          </a:p>
          <a:p>
            <a:r>
              <a:rPr lang="en-US" sz="1800" dirty="0" err="1"/>
              <a:t>Padrões</a:t>
            </a:r>
            <a:r>
              <a:rPr lang="en-US" sz="1800" dirty="0"/>
              <a:t> de </a:t>
            </a:r>
            <a:r>
              <a:rPr lang="en-US" sz="1800" dirty="0" err="1"/>
              <a:t>Projeto</a:t>
            </a:r>
            <a:r>
              <a:rPr lang="en-US" sz="1800" dirty="0"/>
              <a:t>: </a:t>
            </a:r>
            <a:r>
              <a:rPr lang="en-US" sz="1800" dirty="0" err="1"/>
              <a:t>Soluções</a:t>
            </a:r>
            <a:r>
              <a:rPr lang="en-US" sz="1800" dirty="0"/>
              <a:t> </a:t>
            </a:r>
            <a:r>
              <a:rPr lang="en-US" sz="1800" dirty="0" err="1"/>
              <a:t>reutilizáveis</a:t>
            </a:r>
            <a:r>
              <a:rPr lang="en-US" sz="1800" dirty="0"/>
              <a:t> de software </a:t>
            </a:r>
            <a:r>
              <a:rPr lang="en-US" sz="1800" dirty="0" err="1"/>
              <a:t>orientado</a:t>
            </a:r>
            <a:r>
              <a:rPr lang="en-US" sz="1800" dirty="0"/>
              <a:t> a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(</a:t>
            </a:r>
            <a:r>
              <a:rPr lang="pt-BR" sz="1800" dirty="0" smtClean="0"/>
              <a:t>GoF)</a:t>
            </a:r>
          </a:p>
          <a:p>
            <a:pPr lvl="1"/>
            <a:r>
              <a:rPr lang="pt-BR" sz="1600" dirty="0" smtClean="0"/>
              <a:t>Disponível em </a:t>
            </a:r>
            <a:r>
              <a:rPr lang="pt-BR" sz="1600" dirty="0" smtClean="0">
                <a:hlinkClick r:id="rId3"/>
              </a:rPr>
              <a:t>http</a:t>
            </a:r>
            <a:r>
              <a:rPr lang="pt-BR" sz="1600" dirty="0">
                <a:hlinkClick r:id="rId3"/>
              </a:rPr>
              <a:t>://online.minhabiblioteca.com.br/#/</a:t>
            </a:r>
            <a:r>
              <a:rPr lang="pt-BR" sz="1600" dirty="0" smtClean="0">
                <a:hlinkClick r:id="rId3"/>
              </a:rPr>
              <a:t>books/9788577800469</a:t>
            </a:r>
            <a:endParaRPr lang="pt-BR" sz="1600" dirty="0" smtClean="0"/>
          </a:p>
          <a:p>
            <a:pPr lvl="1"/>
            <a:endParaRPr lang="pt-BR" sz="1600" dirty="0"/>
          </a:p>
          <a:p>
            <a:r>
              <a:rPr lang="pt-BR" sz="1800" dirty="0"/>
              <a:t>Design Patterns com </a:t>
            </a:r>
            <a:r>
              <a:rPr lang="pt-BR" sz="1800" dirty="0" smtClean="0"/>
              <a:t>Java: </a:t>
            </a:r>
            <a:r>
              <a:rPr lang="pt-BR" sz="1800" dirty="0"/>
              <a:t>Projeto </a:t>
            </a:r>
            <a:r>
              <a:rPr lang="pt-BR" sz="1800" dirty="0" smtClean="0"/>
              <a:t>orientado </a:t>
            </a:r>
            <a:r>
              <a:rPr lang="pt-BR" sz="1800" dirty="0"/>
              <a:t>a </a:t>
            </a:r>
            <a:r>
              <a:rPr lang="pt-BR" sz="1800" dirty="0" smtClean="0"/>
              <a:t>objetos </a:t>
            </a:r>
            <a:r>
              <a:rPr lang="pt-BR" sz="1800" dirty="0"/>
              <a:t>guiado por padrões. </a:t>
            </a:r>
            <a:r>
              <a:rPr lang="pt-BR" sz="1800" dirty="0" smtClean="0"/>
              <a:t>Eduardo Guerra. Casa </a:t>
            </a:r>
            <a:r>
              <a:rPr lang="pt-BR" sz="1800" dirty="0"/>
              <a:t>do </a:t>
            </a:r>
            <a:r>
              <a:rPr lang="pt-BR" sz="1800" dirty="0" smtClean="0"/>
              <a:t>Código.</a:t>
            </a:r>
          </a:p>
          <a:p>
            <a:pPr lvl="1"/>
            <a:r>
              <a:rPr lang="pt-BR" sz="1600" dirty="0">
                <a:hlinkClick r:id="rId4"/>
              </a:rPr>
              <a:t>http://</a:t>
            </a:r>
            <a:r>
              <a:rPr lang="pt-BR" sz="1600" dirty="0" smtClean="0">
                <a:hlinkClick r:id="rId4"/>
              </a:rPr>
              <a:t>www.casadocodigo.com.br/products/livro-design-patterns</a:t>
            </a:r>
            <a:endParaRPr lang="pt-BR" sz="1600" dirty="0" smtClean="0"/>
          </a:p>
          <a:p>
            <a:pPr lvl="1"/>
            <a:endParaRPr lang="pt-BR" sz="1600" dirty="0"/>
          </a:p>
          <a:p>
            <a:r>
              <a:rPr lang="pt-BR" sz="1800" dirty="0"/>
              <a:t>Apostila Caelum do curso FJ-21: Java para Desenvolvimento </a:t>
            </a:r>
            <a:r>
              <a:rPr lang="pt-BR" sz="1800" dirty="0" smtClean="0"/>
              <a:t>Web</a:t>
            </a:r>
          </a:p>
          <a:p>
            <a:pPr lvl="1"/>
            <a:r>
              <a:rPr lang="pt-BR" sz="1600" dirty="0"/>
              <a:t>Disponível em </a:t>
            </a:r>
            <a:r>
              <a:rPr lang="pt-BR" sz="1600" dirty="0">
                <a:hlinkClick r:id="rId5"/>
              </a:rPr>
              <a:t>http://www.caelum.com.br/apostila-java-web</a:t>
            </a:r>
            <a:r>
              <a:rPr lang="pt-BR" sz="1600" dirty="0" smtClean="0">
                <a:hlinkClick r:id="rId5"/>
              </a:rPr>
              <a:t>/</a:t>
            </a:r>
            <a:endParaRPr lang="pt-BR" sz="1600" dirty="0" smtClean="0"/>
          </a:p>
          <a:p>
            <a:pPr lvl="1"/>
            <a:endParaRPr lang="pt-BR" sz="1600" dirty="0"/>
          </a:p>
          <a:p>
            <a:endParaRPr lang="pt-BR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9913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São </a:t>
            </a:r>
            <a:r>
              <a:rPr lang="en-US" sz="2400" dirty="0" err="1" smtClean="0"/>
              <a:t>soluções</a:t>
            </a:r>
            <a:r>
              <a:rPr lang="en-US" sz="2400" dirty="0" smtClean="0"/>
              <a:t>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estabelecidas</a:t>
            </a:r>
            <a:r>
              <a:rPr lang="en-US" sz="2400" dirty="0" smtClean="0"/>
              <a:t> e </a:t>
            </a:r>
            <a:r>
              <a:rPr lang="en-US" sz="2400" dirty="0" err="1" smtClean="0"/>
              <a:t>testadas</a:t>
            </a:r>
            <a:r>
              <a:rPr lang="en-US" sz="2400" dirty="0" smtClean="0"/>
              <a:t> para resolver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</a:t>
            </a:r>
            <a:r>
              <a:rPr lang="en-US" sz="2400" dirty="0" err="1" smtClean="0"/>
              <a:t>comumente</a:t>
            </a:r>
            <a:r>
              <a:rPr lang="en-US" sz="2400" dirty="0" smtClean="0"/>
              <a:t> </a:t>
            </a:r>
            <a:r>
              <a:rPr lang="en-US" sz="2400" dirty="0" err="1" smtClean="0"/>
              <a:t>encontrados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modelagem</a:t>
            </a:r>
            <a:r>
              <a:rPr lang="en-US" sz="2400" dirty="0" smtClean="0"/>
              <a:t> e </a:t>
            </a:r>
            <a:r>
              <a:rPr lang="en-US" sz="2400" dirty="0" err="1" smtClean="0"/>
              <a:t>desenvolvimento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orientado</a:t>
            </a:r>
            <a:r>
              <a:rPr lang="en-US" sz="2400" dirty="0" smtClean="0"/>
              <a:t> a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err="1" smtClean="0"/>
              <a:t>Objetivos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err="1" smtClean="0"/>
              <a:t>Economia</a:t>
            </a:r>
            <a:r>
              <a:rPr lang="en-US" sz="2000" dirty="0" smtClean="0"/>
              <a:t> de tempo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busca</a:t>
            </a:r>
            <a:r>
              <a:rPr lang="en-US" sz="2000" dirty="0" smtClean="0"/>
              <a:t> da </a:t>
            </a:r>
            <a:r>
              <a:rPr lang="en-US" sz="2000" dirty="0" err="1" smtClean="0"/>
              <a:t>solução</a:t>
            </a:r>
            <a:r>
              <a:rPr lang="en-US" sz="2000" dirty="0" smtClean="0"/>
              <a:t> ideal</a:t>
            </a:r>
          </a:p>
          <a:p>
            <a:pPr lvl="1"/>
            <a:r>
              <a:rPr lang="en-US" sz="2000" dirty="0" err="1" smtClean="0"/>
              <a:t>Aumentar</a:t>
            </a:r>
            <a:r>
              <a:rPr lang="en-US" sz="2000" dirty="0" smtClean="0"/>
              <a:t> a </a:t>
            </a:r>
            <a:r>
              <a:rPr lang="en-US" sz="2000" dirty="0" err="1" smtClean="0"/>
              <a:t>extensabilidade</a:t>
            </a:r>
            <a:r>
              <a:rPr lang="en-US" sz="2000" dirty="0" smtClean="0"/>
              <a:t> e </a:t>
            </a:r>
            <a:r>
              <a:rPr lang="en-US" sz="2000" dirty="0" err="1" smtClean="0"/>
              <a:t>reusabilidade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Analogia</a:t>
            </a:r>
            <a:r>
              <a:rPr lang="en-US" dirty="0" smtClean="0"/>
              <a:t>: </a:t>
            </a:r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1026" name="Picture 2" descr="http://www.hobbz.com/uploads/5bf94506c8baf210bafd192cce223e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33823"/>
            <a:ext cx="4047505" cy="40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74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Nem</a:t>
            </a:r>
            <a:r>
              <a:rPr lang="en-US" sz="2400" dirty="0" smtClean="0"/>
              <a:t> </a:t>
            </a:r>
            <a:r>
              <a:rPr lang="en-US" sz="2400" dirty="0" err="1" smtClean="0"/>
              <a:t>sempre</a:t>
            </a:r>
            <a:r>
              <a:rPr lang="en-US" sz="2400" dirty="0" smtClean="0"/>
              <a:t> saber a </a:t>
            </a:r>
            <a:r>
              <a:rPr lang="en-US" sz="2400" dirty="0" err="1" smtClean="0"/>
              <a:t>técnica</a:t>
            </a:r>
            <a:r>
              <a:rPr lang="en-US" sz="2400" dirty="0" smtClean="0"/>
              <a:t> para resolver o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é </a:t>
            </a:r>
            <a:r>
              <a:rPr lang="en-US" sz="2400" dirty="0" err="1" smtClean="0"/>
              <a:t>suficiente</a:t>
            </a:r>
            <a:r>
              <a:rPr lang="en-US" sz="2400" dirty="0" smtClean="0"/>
              <a:t>. </a:t>
            </a:r>
            <a:r>
              <a:rPr lang="en-US" sz="2400" dirty="0" err="1" smtClean="0"/>
              <a:t>Chegar</a:t>
            </a:r>
            <a:r>
              <a:rPr lang="en-US" sz="2400" dirty="0" smtClean="0"/>
              <a:t> à </a:t>
            </a:r>
            <a:r>
              <a:rPr lang="en-US" sz="2400" dirty="0" err="1" smtClean="0"/>
              <a:t>solução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levar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tempo do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esperado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996952"/>
            <a:ext cx="4572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97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 smtClean="0"/>
              <a:t>aplicar</a:t>
            </a:r>
            <a:r>
              <a:rPr lang="en-US" sz="2400" dirty="0" smtClean="0"/>
              <a:t> </a:t>
            </a:r>
            <a:r>
              <a:rPr lang="en-US" sz="2400" dirty="0" err="1" smtClean="0"/>
              <a:t>soluções</a:t>
            </a:r>
            <a:r>
              <a:rPr lang="en-US" sz="2400" dirty="0" smtClean="0"/>
              <a:t>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conhecidas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ajudam</a:t>
            </a:r>
            <a:r>
              <a:rPr lang="en-US" sz="2400" dirty="0" smtClean="0"/>
              <a:t> a </a:t>
            </a:r>
            <a:r>
              <a:rPr lang="en-US" sz="2400" dirty="0" err="1" smtClean="0"/>
              <a:t>chegar</a:t>
            </a:r>
            <a:r>
              <a:rPr lang="en-US" sz="2400" dirty="0" smtClean="0"/>
              <a:t> no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</a:t>
            </a:r>
            <a:r>
              <a:rPr lang="en-US" sz="2400" dirty="0" err="1" smtClean="0"/>
              <a:t>desejado</a:t>
            </a:r>
            <a:r>
              <a:rPr lang="en-US" sz="2400" dirty="0" smtClean="0"/>
              <a:t> com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facilidade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050" name="Picture 2" descr="http://41.media.tumblr.com/c67b6535e30c342d76340072b70fa0b7/tumblr_mwayutH5Wc1smjc77o1_128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21"/>
          <a:stretch/>
        </p:blipFill>
        <p:spPr bwMode="auto">
          <a:xfrm>
            <a:off x="35496" y="3356992"/>
            <a:ext cx="448055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41.media.tumblr.com/c67b6535e30c342d76340072b70fa0b7/tumblr_mwayutH5Wc1smjc77o1_128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166"/>
          <a:stretch/>
        </p:blipFill>
        <p:spPr bwMode="auto">
          <a:xfrm>
            <a:off x="4427984" y="2780928"/>
            <a:ext cx="4577312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63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essas</a:t>
            </a:r>
            <a:r>
              <a:rPr lang="en-US" sz="2400" dirty="0" smtClean="0"/>
              <a:t> </a:t>
            </a:r>
            <a:r>
              <a:rPr lang="en-US" sz="2400" dirty="0" err="1" smtClean="0"/>
              <a:t>soluções</a:t>
            </a:r>
            <a:r>
              <a:rPr lang="en-US" sz="2400" dirty="0" smtClean="0"/>
              <a:t>, </a:t>
            </a:r>
            <a:r>
              <a:rPr lang="en-US" sz="2400" dirty="0" err="1" smtClean="0"/>
              <a:t>às</a:t>
            </a:r>
            <a:r>
              <a:rPr lang="en-US" sz="2400" dirty="0" smtClean="0"/>
              <a:t> </a:t>
            </a:r>
            <a:r>
              <a:rPr lang="en-US" sz="2400" dirty="0" err="1" smtClean="0"/>
              <a:t>vezes</a:t>
            </a:r>
            <a:r>
              <a:rPr lang="en-US" sz="2400" dirty="0" smtClean="0"/>
              <a:t> </a:t>
            </a:r>
            <a:r>
              <a:rPr lang="en-US" sz="2400" dirty="0" err="1" smtClean="0"/>
              <a:t>caímos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tentação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apelar</a:t>
            </a:r>
            <a:r>
              <a:rPr lang="en-US" sz="2400" dirty="0" smtClean="0"/>
              <a:t> para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eficazes</a:t>
            </a:r>
            <a:r>
              <a:rPr lang="en-US" sz="2400" dirty="0" smtClean="0"/>
              <a:t> para </a:t>
            </a:r>
            <a:r>
              <a:rPr lang="en-US" sz="2400" dirty="0" err="1" smtClean="0"/>
              <a:t>cumprir</a:t>
            </a:r>
            <a:r>
              <a:rPr lang="en-US" sz="2400" dirty="0" smtClean="0"/>
              <a:t> um </a:t>
            </a:r>
            <a:r>
              <a:rPr lang="en-US" sz="2400" dirty="0" err="1" smtClean="0"/>
              <a:t>prazo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resolver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situação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parece</a:t>
            </a:r>
            <a:r>
              <a:rPr lang="en-US" sz="2400" dirty="0" smtClean="0"/>
              <a:t> </a:t>
            </a:r>
            <a:r>
              <a:rPr lang="en-US" sz="2400" dirty="0" err="1" smtClean="0"/>
              <a:t>impossível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912" y="3284984"/>
            <a:ext cx="4596176" cy="30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70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/>
              <a:t>Aplicando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analogia</a:t>
            </a:r>
            <a:r>
              <a:rPr lang="en-US" sz="2400" dirty="0"/>
              <a:t> à </a:t>
            </a:r>
            <a:r>
              <a:rPr lang="en-US" sz="2400" dirty="0" err="1"/>
              <a:t>programação</a:t>
            </a:r>
            <a:r>
              <a:rPr lang="en-US" sz="2400" dirty="0"/>
              <a:t> </a:t>
            </a:r>
            <a:r>
              <a:rPr lang="en-US" sz="2400" dirty="0" err="1"/>
              <a:t>orientada</a:t>
            </a:r>
            <a:r>
              <a:rPr lang="en-US" sz="2400" dirty="0"/>
              <a:t> a </a:t>
            </a:r>
            <a:r>
              <a:rPr lang="en-US" sz="2400" dirty="0" err="1"/>
              <a:t>objetos</a:t>
            </a:r>
            <a:r>
              <a:rPr lang="en-US" sz="2400" dirty="0"/>
              <a:t>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padrões</a:t>
            </a:r>
            <a:r>
              <a:rPr lang="en-US" sz="2400" dirty="0"/>
              <a:t> de </a:t>
            </a:r>
            <a:r>
              <a:rPr lang="en-US" sz="2400" dirty="0" err="1"/>
              <a:t>projeto</a:t>
            </a:r>
            <a:r>
              <a:rPr lang="en-US" sz="2400" dirty="0"/>
              <a:t> (design patterns) </a:t>
            </a:r>
            <a:r>
              <a:rPr lang="en-US" sz="2400" dirty="0" err="1"/>
              <a:t>irão</a:t>
            </a:r>
            <a:r>
              <a:rPr lang="en-US" sz="2400" dirty="0"/>
              <a:t> </a:t>
            </a:r>
            <a:r>
              <a:rPr lang="en-US" sz="2400" dirty="0" err="1"/>
              <a:t>prover</a:t>
            </a:r>
            <a:r>
              <a:rPr lang="en-US" sz="2400" dirty="0"/>
              <a:t> </a:t>
            </a:r>
            <a:r>
              <a:rPr lang="en-US" sz="2400" dirty="0" err="1"/>
              <a:t>soluções</a:t>
            </a:r>
            <a:r>
              <a:rPr lang="en-US" sz="2400" dirty="0"/>
              <a:t> </a:t>
            </a:r>
            <a:r>
              <a:rPr lang="en-US" sz="2400" dirty="0" err="1"/>
              <a:t>reconhecidas</a:t>
            </a:r>
            <a:r>
              <a:rPr lang="en-US" sz="2400" dirty="0"/>
              <a:t> no </a:t>
            </a:r>
            <a:r>
              <a:rPr lang="en-US" sz="2400" dirty="0" err="1"/>
              <a:t>mercado</a:t>
            </a:r>
            <a:r>
              <a:rPr lang="en-US" sz="2400" dirty="0"/>
              <a:t> para a </a:t>
            </a:r>
            <a:r>
              <a:rPr lang="en-US" sz="2400" dirty="0" err="1"/>
              <a:t>modelagem</a:t>
            </a:r>
            <a:r>
              <a:rPr lang="en-US" sz="2400" dirty="0"/>
              <a:t> de classes.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err="1"/>
              <a:t>maioria</a:t>
            </a:r>
            <a:r>
              <a:rPr lang="en-US" sz="2000" dirty="0"/>
              <a:t> deles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 smtClean="0"/>
              <a:t>técnicas</a:t>
            </a:r>
            <a:r>
              <a:rPr lang="en-US" sz="2000" dirty="0" smtClean="0"/>
              <a:t> e </a:t>
            </a:r>
            <a:r>
              <a:rPr lang="en-US" sz="2000" dirty="0" err="1" smtClean="0"/>
              <a:t>conceitos</a:t>
            </a:r>
            <a:r>
              <a:rPr lang="en-US" sz="2000" dirty="0"/>
              <a:t> </a:t>
            </a:r>
            <a:r>
              <a:rPr lang="en-US" sz="2000" dirty="0" smtClean="0"/>
              <a:t>da </a:t>
            </a:r>
            <a:r>
              <a:rPr lang="en-US" sz="2000" dirty="0" err="1" smtClean="0"/>
              <a:t>orientação</a:t>
            </a:r>
            <a:r>
              <a:rPr lang="en-US" sz="2000" dirty="0" smtClean="0"/>
              <a:t> a </a:t>
            </a:r>
            <a:r>
              <a:rPr lang="en-US" sz="2000" dirty="0" err="1" smtClean="0"/>
              <a:t>objetos</a:t>
            </a:r>
            <a:r>
              <a:rPr lang="en-US" sz="2000" dirty="0" smtClean="0"/>
              <a:t>: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 err="1" smtClean="0"/>
              <a:t>Composição</a:t>
            </a:r>
            <a:r>
              <a:rPr lang="en-US" sz="1800" dirty="0" smtClean="0"/>
              <a:t> e </a:t>
            </a:r>
            <a:r>
              <a:rPr lang="en-US" sz="1800" dirty="0" err="1" smtClean="0"/>
              <a:t>agregação</a:t>
            </a:r>
            <a:endParaRPr lang="en-US" sz="1800" dirty="0"/>
          </a:p>
          <a:p>
            <a:r>
              <a:rPr lang="en-US" sz="1800" dirty="0" err="1" smtClean="0"/>
              <a:t>Polimorfismo</a:t>
            </a:r>
            <a:endParaRPr lang="en-US" sz="1800" dirty="0" smtClean="0"/>
          </a:p>
          <a:p>
            <a:r>
              <a:rPr lang="en-US" sz="1800" dirty="0" err="1"/>
              <a:t>Herança</a:t>
            </a:r>
            <a:endParaRPr lang="en-US" sz="1800" dirty="0"/>
          </a:p>
          <a:p>
            <a:r>
              <a:rPr lang="en-US" sz="1800" dirty="0" smtClean="0"/>
              <a:t>Classes </a:t>
            </a:r>
            <a:r>
              <a:rPr lang="en-US" sz="1800" dirty="0" err="1" smtClean="0"/>
              <a:t>abstratas</a:t>
            </a:r>
            <a:endParaRPr lang="en-US" sz="1800" dirty="0" smtClean="0"/>
          </a:p>
          <a:p>
            <a:r>
              <a:rPr lang="en-US" sz="1800" dirty="0" smtClean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xmlns="" val="14594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– Gang of Four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600200"/>
            <a:ext cx="5050904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Padrões</a:t>
            </a:r>
            <a:r>
              <a:rPr lang="en-US" sz="2000" dirty="0" smtClean="0"/>
              <a:t> de </a:t>
            </a:r>
            <a:r>
              <a:rPr lang="en-US" sz="2000" dirty="0" err="1" smtClean="0"/>
              <a:t>Projeto</a:t>
            </a:r>
            <a:r>
              <a:rPr lang="en-US" sz="2000" dirty="0" smtClean="0"/>
              <a:t>: </a:t>
            </a:r>
            <a:r>
              <a:rPr lang="en-US" sz="2000" dirty="0" err="1" smtClean="0"/>
              <a:t>Soluções</a:t>
            </a:r>
            <a:r>
              <a:rPr lang="en-US" sz="2000" dirty="0" smtClean="0"/>
              <a:t> </a:t>
            </a:r>
            <a:r>
              <a:rPr lang="en-US" sz="2000" dirty="0" err="1" smtClean="0"/>
              <a:t>reutilizáveis</a:t>
            </a:r>
            <a:r>
              <a:rPr lang="en-US" sz="2000" dirty="0" smtClean="0"/>
              <a:t> de software </a:t>
            </a:r>
            <a:r>
              <a:rPr lang="en-US" sz="2000" dirty="0" err="1" smtClean="0"/>
              <a:t>orientado</a:t>
            </a:r>
            <a:r>
              <a:rPr lang="en-US" sz="2000" dirty="0" smtClean="0"/>
              <a:t> a </a:t>
            </a:r>
            <a:r>
              <a:rPr lang="en-US" sz="2000" dirty="0" err="1" smtClean="0"/>
              <a:t>objetos</a:t>
            </a:r>
            <a:endParaRPr lang="en-US" sz="20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Gang of four: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Erich Gamma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Richard Helm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Ralph Johnson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John </a:t>
            </a:r>
            <a:r>
              <a:rPr lang="en-US" sz="1600" dirty="0" err="1" smtClean="0"/>
              <a:t>Vlissides</a:t>
            </a: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Publicado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1994. </a:t>
            </a:r>
            <a:r>
              <a:rPr lang="en-US" sz="1800" dirty="0" err="1" smtClean="0"/>
              <a:t>Referência</a:t>
            </a:r>
            <a:r>
              <a:rPr lang="en-US" sz="1800" dirty="0" smtClean="0"/>
              <a:t> no </a:t>
            </a:r>
            <a:r>
              <a:rPr lang="en-US" sz="1800" dirty="0" err="1" smtClean="0"/>
              <a:t>assunto</a:t>
            </a:r>
            <a:r>
              <a:rPr lang="en-US" sz="1800" dirty="0" smtClean="0"/>
              <a:t> de design patterns.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http://2.bp.blogspot.com/-0hkhUI2jk_U/T7UtuMmGH4I/AAAAAAAAAEM/ciusNjA63H0/s1600/livro-padroes-de-projeto-2510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7680"/>
            <a:ext cx="29337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63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 err="1" smtClean="0"/>
              <a:t>tabela</a:t>
            </a:r>
            <a:r>
              <a:rPr lang="en-US" sz="2000" dirty="0" smtClean="0"/>
              <a:t> a </a:t>
            </a:r>
            <a:r>
              <a:rPr lang="en-US" sz="2000" dirty="0" err="1" smtClean="0"/>
              <a:t>seguir</a:t>
            </a:r>
            <a:r>
              <a:rPr lang="en-US" sz="2000" dirty="0" smtClean="0"/>
              <a:t> </a:t>
            </a:r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principais</a:t>
            </a:r>
            <a:r>
              <a:rPr lang="en-US" sz="2000" dirty="0" smtClean="0"/>
              <a:t> </a:t>
            </a:r>
            <a:r>
              <a:rPr lang="en-US" sz="2000" dirty="0" err="1" smtClean="0"/>
              <a:t>padrões</a:t>
            </a:r>
            <a:r>
              <a:rPr lang="en-US" sz="2000" dirty="0" smtClean="0"/>
              <a:t> de </a:t>
            </a:r>
            <a:r>
              <a:rPr lang="en-US" sz="2000" dirty="0" err="1" smtClean="0"/>
              <a:t>projeto</a:t>
            </a:r>
            <a:r>
              <a:rPr lang="en-US" sz="2000" dirty="0" smtClean="0"/>
              <a:t> (design patterns)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categorias</a:t>
            </a:r>
            <a:r>
              <a:rPr lang="en-US" sz="2000" dirty="0" smtClean="0"/>
              <a:t>, </a:t>
            </a:r>
            <a:r>
              <a:rPr lang="en-US" sz="2000" dirty="0" err="1" smtClean="0"/>
              <a:t>segundo</a:t>
            </a:r>
            <a:r>
              <a:rPr lang="en-US" sz="2000" dirty="0" smtClean="0"/>
              <a:t> </a:t>
            </a:r>
            <a:r>
              <a:rPr lang="en-US" sz="2000" dirty="0" err="1" smtClean="0"/>
              <a:t>GoF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9150473"/>
              </p:ext>
            </p:extLst>
          </p:nvPr>
        </p:nvGraphicFramePr>
        <p:xfrm>
          <a:off x="772886" y="2708920"/>
          <a:ext cx="7598228" cy="3235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810"/>
                <a:gridCol w="2088232"/>
                <a:gridCol w="2160240"/>
                <a:gridCol w="2286946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Criação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Estrutura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Comportamento</a:t>
                      </a:r>
                      <a:endParaRPr 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ysClr val="windowText" lastClr="000000"/>
                          </a:solidFill>
                        </a:rPr>
                        <a:t>Classe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Factory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Class Adapter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Interpreter</a:t>
                      </a:r>
                    </a:p>
                    <a:p>
                      <a:r>
                        <a:rPr lang="pt-BR" sz="1600" dirty="0" smtClean="0"/>
                        <a:t>Template Method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ysClr val="windowText" lastClr="000000"/>
                          </a:solidFill>
                        </a:rPr>
                        <a:t>Objeto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Abstract Factory</a:t>
                      </a:r>
                    </a:p>
                    <a:p>
                      <a:r>
                        <a:rPr lang="pt-BR" sz="1600" dirty="0" smtClean="0"/>
                        <a:t>Builder</a:t>
                      </a:r>
                    </a:p>
                    <a:p>
                      <a:r>
                        <a:rPr lang="pt-BR" sz="1600" dirty="0" smtClean="0"/>
                        <a:t>Prototype</a:t>
                      </a:r>
                    </a:p>
                    <a:p>
                      <a:r>
                        <a:rPr lang="pt-BR" sz="1600" dirty="0" smtClean="0"/>
                        <a:t>Singleton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Object Adapter</a:t>
                      </a:r>
                    </a:p>
                    <a:p>
                      <a:r>
                        <a:rPr lang="pt-BR" sz="1600" dirty="0" smtClean="0"/>
                        <a:t>Bridge</a:t>
                      </a:r>
                    </a:p>
                    <a:p>
                      <a:r>
                        <a:rPr lang="pt-BR" sz="1600" dirty="0" smtClean="0"/>
                        <a:t>Composite</a:t>
                      </a:r>
                    </a:p>
                    <a:p>
                      <a:r>
                        <a:rPr lang="pt-BR" sz="1600" dirty="0" smtClean="0"/>
                        <a:t>Decorator</a:t>
                      </a:r>
                    </a:p>
                    <a:p>
                      <a:r>
                        <a:rPr lang="pt-BR" sz="1600" dirty="0" smtClean="0"/>
                        <a:t>Facade</a:t>
                      </a:r>
                    </a:p>
                    <a:p>
                      <a:r>
                        <a:rPr lang="pt-BR" sz="1600" dirty="0" smtClean="0"/>
                        <a:t>Flyweight</a:t>
                      </a:r>
                    </a:p>
                    <a:p>
                      <a:r>
                        <a:rPr lang="pt-BR" sz="1600" dirty="0" smtClean="0"/>
                        <a:t>Proxy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Chain of Responsibility</a:t>
                      </a:r>
                    </a:p>
                    <a:p>
                      <a:r>
                        <a:rPr lang="pt-BR" sz="1600" dirty="0" smtClean="0"/>
                        <a:t>Command</a:t>
                      </a:r>
                    </a:p>
                    <a:p>
                      <a:r>
                        <a:rPr lang="pt-BR" sz="1600" dirty="0" smtClean="0"/>
                        <a:t>Iterator</a:t>
                      </a:r>
                    </a:p>
                    <a:p>
                      <a:r>
                        <a:rPr lang="pt-BR" sz="1600" dirty="0" smtClean="0"/>
                        <a:t>Mediator</a:t>
                      </a:r>
                    </a:p>
                    <a:p>
                      <a:r>
                        <a:rPr lang="pt-BR" sz="1600" dirty="0" smtClean="0"/>
                        <a:t>Memento</a:t>
                      </a:r>
                    </a:p>
                    <a:p>
                      <a:r>
                        <a:rPr lang="pt-BR" sz="1600" dirty="0" smtClean="0"/>
                        <a:t>Observer</a:t>
                      </a:r>
                    </a:p>
                    <a:p>
                      <a:r>
                        <a:rPr lang="pt-BR" sz="1600" dirty="0" smtClean="0"/>
                        <a:t>State</a:t>
                      </a:r>
                    </a:p>
                    <a:p>
                      <a:r>
                        <a:rPr lang="pt-BR" sz="1600" dirty="0" smtClean="0"/>
                        <a:t>Strategy</a:t>
                      </a:r>
                    </a:p>
                    <a:p>
                      <a:r>
                        <a:rPr lang="pt-BR" sz="1600" dirty="0" smtClean="0"/>
                        <a:t>Visitor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75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502</Words>
  <Application>Microsoft Office PowerPoint</Application>
  <PresentationFormat>Apresentação na tela 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TemaUMC</vt:lpstr>
      <vt:lpstr>Introdução a Padrões de Projeto</vt:lpstr>
      <vt:lpstr>O que são padrões de projeto?</vt:lpstr>
      <vt:lpstr>O que são padrões de projeto?</vt:lpstr>
      <vt:lpstr>O que são padrões de projeto?</vt:lpstr>
      <vt:lpstr>O que são padrões de projeto?</vt:lpstr>
      <vt:lpstr>O que são padrões de projeto?</vt:lpstr>
      <vt:lpstr>O que são padrões de projeto?</vt:lpstr>
      <vt:lpstr>Padrões de projeto – Gang of Four (GoF)</vt:lpstr>
      <vt:lpstr>Principais padrões de projeto</vt:lpstr>
      <vt:lpstr>Padrões de Projeto Java EE</vt:lpstr>
      <vt:lpstr>Ementa</vt:lpstr>
      <vt:lpstr>Ementa (continuação)</vt:lpstr>
      <vt:lpstr>Bibliografia Básica</vt:lpstr>
      <vt:lpstr>Outras 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Usuário do Windows</cp:lastModifiedBy>
  <cp:revision>89</cp:revision>
  <dcterms:created xsi:type="dcterms:W3CDTF">2012-04-30T23:29:31Z</dcterms:created>
  <dcterms:modified xsi:type="dcterms:W3CDTF">2017-02-05T16:11:30Z</dcterms:modified>
</cp:coreProperties>
</file>