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BEEC-B091-4D64-A602-D578F221C813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3A06-6815-4F16-9E4A-67583FCA81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55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BEEC-B091-4D64-A602-D578F221C813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3A06-6815-4F16-9E4A-67583FCA81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77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BEEC-B091-4D64-A602-D578F221C813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3A06-6815-4F16-9E4A-67583FCA815E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2173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BEEC-B091-4D64-A602-D578F221C813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3A06-6815-4F16-9E4A-67583FCA81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593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BEEC-B091-4D64-A602-D578F221C813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3A06-6815-4F16-9E4A-67583FCA815E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4905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BEEC-B091-4D64-A602-D578F221C813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3A06-6815-4F16-9E4A-67583FCA81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022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BEEC-B091-4D64-A602-D578F221C813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3A06-6815-4F16-9E4A-67583FCA81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348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BEEC-B091-4D64-A602-D578F221C813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3A06-6815-4F16-9E4A-67583FCA81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285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BEEC-B091-4D64-A602-D578F221C813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3A06-6815-4F16-9E4A-67583FCA81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49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BEEC-B091-4D64-A602-D578F221C813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3A06-6815-4F16-9E4A-67583FCA81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911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BEEC-B091-4D64-A602-D578F221C813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3A06-6815-4F16-9E4A-67583FCA81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57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BEEC-B091-4D64-A602-D578F221C813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3A06-6815-4F16-9E4A-67583FCA81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94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BEEC-B091-4D64-A602-D578F221C813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3A06-6815-4F16-9E4A-67583FCA81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5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BEEC-B091-4D64-A602-D578F221C813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3A06-6815-4F16-9E4A-67583FCA81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39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BEEC-B091-4D64-A602-D578F221C813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3A06-6815-4F16-9E4A-67583FCA81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45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BEEC-B091-4D64-A602-D578F221C813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3A06-6815-4F16-9E4A-67583FCA81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27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DBEEC-B091-4D64-A602-D578F221C813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563A06-6815-4F16-9E4A-67583FCA81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09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A1C0B-C7F7-4AD7-AE0D-16E78AC991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Padrões de Projeto 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E41C95-4B97-40B1-A7E0-5BB1CA2E7B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Paulo José de Carlo Almeida</a:t>
            </a:r>
          </a:p>
        </p:txBody>
      </p:sp>
    </p:spTree>
    <p:extLst>
      <p:ext uri="{BB962C8B-B14F-4D97-AF65-F5344CB8AC3E}">
        <p14:creationId xmlns:p14="http://schemas.microsoft.com/office/powerpoint/2010/main" val="3942734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0780B-464A-4E5F-8882-7BE3DF5F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 fim a DAO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852DFC-CA94-4A4E-9222-CB6384028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77" y="1466850"/>
            <a:ext cx="76581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40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76ABC941-8408-40AE-8A43-55F38359D5EF}"/>
              </a:ext>
            </a:extLst>
          </p:cNvPr>
          <p:cNvGrpSpPr/>
          <p:nvPr/>
        </p:nvGrpSpPr>
        <p:grpSpPr>
          <a:xfrm>
            <a:off x="5555578" y="2890938"/>
            <a:ext cx="2090789" cy="1320800"/>
            <a:chOff x="394283" y="1526796"/>
            <a:chExt cx="1484851" cy="132080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ADCC0089-73CF-4E26-A41A-4ED18BC515A0}"/>
                </a:ext>
              </a:extLst>
            </p:cNvPr>
            <p:cNvSpPr/>
            <p:nvPr/>
          </p:nvSpPr>
          <p:spPr>
            <a:xfrm>
              <a:off x="394283" y="1526796"/>
              <a:ext cx="1484851" cy="1320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>
                <a:ln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1F8E78C4-324C-42B6-BDF8-553A227CE3C9}"/>
                </a:ext>
              </a:extLst>
            </p:cNvPr>
            <p:cNvSpPr/>
            <p:nvPr/>
          </p:nvSpPr>
          <p:spPr>
            <a:xfrm>
              <a:off x="394283" y="1526796"/>
              <a:ext cx="1484851" cy="403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Tipo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5B3FD45E-DBBC-4212-9DF8-2F74546142E4}"/>
                </a:ext>
              </a:extLst>
            </p:cNvPr>
            <p:cNvSpPr/>
            <p:nvPr/>
          </p:nvSpPr>
          <p:spPr>
            <a:xfrm>
              <a:off x="394283" y="1930400"/>
              <a:ext cx="1484851" cy="403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600" dirty="0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lang="pt-BR" sz="1600" dirty="0" err="1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descricao</a:t>
              </a:r>
              <a:r>
                <a:rPr lang="pt-BR" sz="1600" dirty="0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pt-BR" sz="1600" dirty="0" err="1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endParaRPr lang="pt-BR" sz="1600" dirty="0">
                <a:ln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AE6943AB-2FE3-42DB-A2D8-702709FB09E8}"/>
              </a:ext>
            </a:extLst>
          </p:cNvPr>
          <p:cNvGrpSpPr/>
          <p:nvPr/>
        </p:nvGrpSpPr>
        <p:grpSpPr>
          <a:xfrm>
            <a:off x="3641182" y="389621"/>
            <a:ext cx="2090789" cy="2236131"/>
            <a:chOff x="394283" y="1526795"/>
            <a:chExt cx="1484851" cy="2236131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C9700ECF-AB5B-45D5-B494-DC2A43B8A720}"/>
                </a:ext>
              </a:extLst>
            </p:cNvPr>
            <p:cNvSpPr/>
            <p:nvPr/>
          </p:nvSpPr>
          <p:spPr>
            <a:xfrm>
              <a:off x="394283" y="1526795"/>
              <a:ext cx="1484851" cy="22361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endParaRPr lang="pt-BR" sz="1600" dirty="0">
                <a:ln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600" dirty="0">
                <a:ln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600" dirty="0">
                <a:ln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600" dirty="0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+ listar(Tipo)</a:t>
              </a:r>
            </a:p>
            <a:p>
              <a:r>
                <a:rPr lang="pt-BR" sz="1600" dirty="0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+ buscar(Tipo)</a:t>
              </a:r>
            </a:p>
            <a:p>
              <a:r>
                <a:rPr lang="pt-BR" sz="1600" dirty="0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+ alterar(Tipo)</a:t>
              </a:r>
            </a:p>
            <a:p>
              <a:r>
                <a:rPr lang="pt-BR" sz="1600" dirty="0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+ excluir(Tipo)</a:t>
              </a:r>
            </a:p>
            <a:p>
              <a:r>
                <a:rPr lang="pt-BR" sz="1600" dirty="0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+ cadastrar(Tipo)</a:t>
              </a:r>
            </a:p>
            <a:p>
              <a:pPr algn="ctr"/>
              <a:endParaRPr lang="pt-BR" sz="1600" dirty="0">
                <a:ln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AC6FCC0A-53D7-41AE-8DDB-5CF1B771B863}"/>
                </a:ext>
              </a:extLst>
            </p:cNvPr>
            <p:cNvSpPr/>
            <p:nvPr/>
          </p:nvSpPr>
          <p:spPr>
            <a:xfrm>
              <a:off x="394283" y="1526796"/>
              <a:ext cx="1484851" cy="403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ITipodao</a:t>
              </a:r>
              <a:endParaRPr lang="pt-BR" sz="1600" dirty="0">
                <a:ln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2523DEC5-5767-43CB-8877-EB86FD75E357}"/>
                </a:ext>
              </a:extLst>
            </p:cNvPr>
            <p:cNvSpPr/>
            <p:nvPr/>
          </p:nvSpPr>
          <p:spPr>
            <a:xfrm>
              <a:off x="394283" y="1930400"/>
              <a:ext cx="1484851" cy="403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 sz="1600" dirty="0">
                <a:ln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12B81ED1-811F-4645-A168-D5B0E8ABC3DD}"/>
              </a:ext>
            </a:extLst>
          </p:cNvPr>
          <p:cNvCxnSpPr>
            <a:cxnSpLocks/>
            <a:stCxn id="9" idx="3"/>
            <a:endCxn id="6" idx="0"/>
          </p:cNvCxnSpPr>
          <p:nvPr/>
        </p:nvCxnSpPr>
        <p:spPr>
          <a:xfrm>
            <a:off x="5731971" y="1507687"/>
            <a:ext cx="869002" cy="1383251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12A7D38-ED38-4715-BC54-EE08B94D85B4}"/>
              </a:ext>
            </a:extLst>
          </p:cNvPr>
          <p:cNvGrpSpPr/>
          <p:nvPr/>
        </p:nvGrpSpPr>
        <p:grpSpPr>
          <a:xfrm>
            <a:off x="7949336" y="637797"/>
            <a:ext cx="1484851" cy="1320800"/>
            <a:chOff x="394283" y="1526796"/>
            <a:chExt cx="1484851" cy="1320800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1E919E73-E17B-4293-AEB4-B6A3EE737DBA}"/>
                </a:ext>
              </a:extLst>
            </p:cNvPr>
            <p:cNvSpPr/>
            <p:nvPr/>
          </p:nvSpPr>
          <p:spPr>
            <a:xfrm>
              <a:off x="394283" y="1526796"/>
              <a:ext cx="1484851" cy="1320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>
                <a:ln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1D5B4DBC-1B09-4BA5-BFEE-6B8496DF4C17}"/>
                </a:ext>
              </a:extLst>
            </p:cNvPr>
            <p:cNvSpPr/>
            <p:nvPr/>
          </p:nvSpPr>
          <p:spPr>
            <a:xfrm>
              <a:off x="394283" y="1526796"/>
              <a:ext cx="1484851" cy="403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Objeto</a:t>
              </a: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AA34F7EE-5DDB-46FB-80F5-49E695102231}"/>
                </a:ext>
              </a:extLst>
            </p:cNvPr>
            <p:cNvSpPr/>
            <p:nvPr/>
          </p:nvSpPr>
          <p:spPr>
            <a:xfrm>
              <a:off x="394283" y="1930400"/>
              <a:ext cx="1484851" cy="403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600" dirty="0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- id: </a:t>
              </a:r>
              <a:r>
                <a:rPr lang="pt-BR" sz="1600" dirty="0" err="1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pt-BR" sz="1600" dirty="0">
                <a:ln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86A1DDF-6201-4E17-83F9-283F9A9BBCDF}"/>
              </a:ext>
            </a:extLst>
          </p:cNvPr>
          <p:cNvGrpSpPr/>
          <p:nvPr/>
        </p:nvGrpSpPr>
        <p:grpSpPr>
          <a:xfrm flipH="1">
            <a:off x="6829907" y="1855350"/>
            <a:ext cx="1174847" cy="1019743"/>
            <a:chOff x="7831040" y="1604146"/>
            <a:chExt cx="985543" cy="1019743"/>
          </a:xfrm>
        </p:grpSpPr>
        <p:sp>
          <p:nvSpPr>
            <p:cNvPr id="18" name="Triângulo isósceles 17">
              <a:extLst>
                <a:ext uri="{FF2B5EF4-FFF2-40B4-BE49-F238E27FC236}">
                  <a16:creationId xmlns:a16="http://schemas.microsoft.com/office/drawing/2014/main" id="{5287E1FE-26A5-41D5-A4B9-81EA971DF72A}"/>
                </a:ext>
              </a:extLst>
            </p:cNvPr>
            <p:cNvSpPr/>
            <p:nvPr/>
          </p:nvSpPr>
          <p:spPr>
            <a:xfrm rot="18609719">
              <a:off x="7762551" y="1672635"/>
              <a:ext cx="442317" cy="305339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356ABC75-5B12-4950-91D6-0A8D93AE3132}"/>
                </a:ext>
              </a:extLst>
            </p:cNvPr>
            <p:cNvCxnSpPr>
              <a:stCxn id="18" idx="3"/>
            </p:cNvCxnSpPr>
            <p:nvPr/>
          </p:nvCxnSpPr>
          <p:spPr>
            <a:xfrm>
              <a:off x="8100383" y="1942682"/>
              <a:ext cx="716200" cy="68120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C908E6D9-BA5F-4094-A045-8F8FB5A28A60}"/>
              </a:ext>
            </a:extLst>
          </p:cNvPr>
          <p:cNvGrpSpPr/>
          <p:nvPr/>
        </p:nvGrpSpPr>
        <p:grpSpPr>
          <a:xfrm>
            <a:off x="899381" y="3548541"/>
            <a:ext cx="2090789" cy="2323754"/>
            <a:chOff x="394283" y="1526796"/>
            <a:chExt cx="1484851" cy="2323754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DF8EB807-D715-4DC9-B448-105B05E157F9}"/>
                </a:ext>
              </a:extLst>
            </p:cNvPr>
            <p:cNvSpPr/>
            <p:nvPr/>
          </p:nvSpPr>
          <p:spPr>
            <a:xfrm>
              <a:off x="394283" y="2334004"/>
              <a:ext cx="1484851" cy="15165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r>
                <a:rPr lang="pt-BR" sz="1600" dirty="0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+ listar(Tipo)</a:t>
              </a:r>
            </a:p>
            <a:p>
              <a:r>
                <a:rPr lang="pt-BR" sz="1600" dirty="0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+ buscar(Tipo)</a:t>
              </a:r>
            </a:p>
            <a:p>
              <a:r>
                <a:rPr lang="pt-BR" sz="1600" dirty="0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+ alterar(Tipo)</a:t>
              </a:r>
            </a:p>
            <a:p>
              <a:r>
                <a:rPr lang="pt-BR" sz="1600" dirty="0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+ excluir(Tipo)</a:t>
              </a:r>
            </a:p>
            <a:p>
              <a:r>
                <a:rPr lang="pt-BR" sz="1600" dirty="0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+ cadastrar(Tipo)</a:t>
              </a:r>
            </a:p>
            <a:p>
              <a:pPr algn="ctr"/>
              <a:endParaRPr lang="pt-BR" sz="1600" dirty="0">
                <a:ln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695E093D-EC68-4D4A-BC57-E28C5FC866F4}"/>
                </a:ext>
              </a:extLst>
            </p:cNvPr>
            <p:cNvSpPr/>
            <p:nvPr/>
          </p:nvSpPr>
          <p:spPr>
            <a:xfrm>
              <a:off x="394283" y="1526796"/>
              <a:ext cx="1484851" cy="403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Tipodao</a:t>
              </a:r>
              <a:endParaRPr lang="pt-BR" sz="1600" dirty="0">
                <a:ln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988D3D61-4166-40C3-A0F7-4017550B8559}"/>
                </a:ext>
              </a:extLst>
            </p:cNvPr>
            <p:cNvSpPr/>
            <p:nvPr/>
          </p:nvSpPr>
          <p:spPr>
            <a:xfrm>
              <a:off x="394283" y="1930400"/>
              <a:ext cx="1484851" cy="403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 sz="1600" dirty="0">
                <a:ln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8A85A1EB-AD66-4048-91E4-392F0E23D5DF}"/>
              </a:ext>
            </a:extLst>
          </p:cNvPr>
          <p:cNvGrpSpPr/>
          <p:nvPr/>
        </p:nvGrpSpPr>
        <p:grpSpPr>
          <a:xfrm flipH="1">
            <a:off x="2510604" y="2519484"/>
            <a:ext cx="1174847" cy="1019743"/>
            <a:chOff x="7831040" y="1604146"/>
            <a:chExt cx="985543" cy="1019743"/>
          </a:xfrm>
        </p:grpSpPr>
        <p:sp>
          <p:nvSpPr>
            <p:cNvPr id="26" name="Triângulo isósceles 25">
              <a:extLst>
                <a:ext uri="{FF2B5EF4-FFF2-40B4-BE49-F238E27FC236}">
                  <a16:creationId xmlns:a16="http://schemas.microsoft.com/office/drawing/2014/main" id="{14BC81C1-1F00-4884-A9EA-3FA7A35F9DA7}"/>
                </a:ext>
              </a:extLst>
            </p:cNvPr>
            <p:cNvSpPr/>
            <p:nvPr/>
          </p:nvSpPr>
          <p:spPr>
            <a:xfrm rot="18609719">
              <a:off x="7762551" y="1672635"/>
              <a:ext cx="442317" cy="305339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93324720-CA9E-407E-8D3C-7F08207C2D79}"/>
                </a:ext>
              </a:extLst>
            </p:cNvPr>
            <p:cNvCxnSpPr>
              <a:stCxn id="26" idx="3"/>
            </p:cNvCxnSpPr>
            <p:nvPr/>
          </p:nvCxnSpPr>
          <p:spPr>
            <a:xfrm>
              <a:off x="8100383" y="1942682"/>
              <a:ext cx="716200" cy="68120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3599190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E99DD-B8CA-4260-88AD-A8C6B81E5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Cadastro (INSERT)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4AAC65C-4450-4531-B266-102B95B8A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018" y="1270000"/>
            <a:ext cx="73533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46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09176-27EE-4092-BF8E-C933711D5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Alteração (UPDATE)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72EC62-CE23-422D-9ECC-CFFCB37ED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772" y="1457463"/>
            <a:ext cx="73914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4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5812B-233E-4FA2-B751-A009E2441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Única (</a:t>
            </a:r>
            <a:r>
              <a:rPr lang="pt-BR" dirty="0" err="1"/>
              <a:t>Select</a:t>
            </a:r>
            <a:r>
              <a:rPr lang="pt-BR" dirty="0"/>
              <a:t> / </a:t>
            </a:r>
            <a:r>
              <a:rPr lang="pt-BR" dirty="0" err="1"/>
              <a:t>Where</a:t>
            </a:r>
            <a:r>
              <a:rPr lang="pt-BR" dirty="0"/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5EA5CC-EC97-47ED-9BA4-643A05863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12" y="1257300"/>
            <a:ext cx="730567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48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4673D-8038-4D4A-A8B2-F78F1BB6B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Exclusão (DELETE)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778714E-7322-4F60-8A18-27738752A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108" y="1363508"/>
            <a:ext cx="724852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78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70F4D-C8F0-4CA0-89F3-821728BC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370883" y="-251535"/>
            <a:ext cx="8596668" cy="1320800"/>
          </a:xfrm>
        </p:spPr>
        <p:txBody>
          <a:bodyPr/>
          <a:lstStyle/>
          <a:p>
            <a:r>
              <a:rPr lang="pt-BR" dirty="0"/>
              <a:t>Listar (</a:t>
            </a:r>
            <a:r>
              <a:rPr lang="pt-BR" dirty="0" err="1"/>
              <a:t>Select</a:t>
            </a:r>
            <a:r>
              <a:rPr lang="pt-BR" dirty="0"/>
              <a:t> / </a:t>
            </a:r>
            <a:r>
              <a:rPr lang="pt-BR" dirty="0" err="1"/>
              <a:t>Like</a:t>
            </a:r>
            <a:r>
              <a:rPr lang="pt-BR" dirty="0"/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4B76CF8-5E0C-4360-8FDD-9AE21041F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458" y="0"/>
            <a:ext cx="6487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9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2279A-C22A-40AB-8222-D5707BB5A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DAO (Data Access Object)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E6D877-66A4-4D53-8C15-8130E8E29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padrão Data Access Object (DAO) é usado para separar a camada de acesso a API ou de Operações, como banco de dados, da camada de serviço.</a:t>
            </a:r>
          </a:p>
          <a:p>
            <a:r>
              <a:rPr lang="pt-BR" dirty="0"/>
              <a:t>Interface do Data Access Object (DAO):</a:t>
            </a:r>
            <a:br>
              <a:rPr lang="pt-BR" dirty="0"/>
            </a:br>
            <a:r>
              <a:rPr lang="pt-BR" dirty="0"/>
              <a:t>– Essa interface define as operações padrões do padrão.</a:t>
            </a:r>
          </a:p>
          <a:p>
            <a:r>
              <a:rPr lang="pt-BR" dirty="0"/>
              <a:t>Classe concreta do Data Access Object (DAO):</a:t>
            </a:r>
            <a:br>
              <a:rPr lang="pt-BR" dirty="0"/>
            </a:br>
            <a:r>
              <a:rPr lang="pt-BR" dirty="0"/>
              <a:t>– Classe que implementa a interface acima. Esta classe é responsável por pegar os dados de uma fonte que pode ser um banco de dados, </a:t>
            </a:r>
            <a:r>
              <a:rPr lang="pt-BR" dirty="0" err="1"/>
              <a:t>xml</a:t>
            </a:r>
            <a:r>
              <a:rPr lang="pt-BR" dirty="0"/>
              <a:t> e qualquer outro tipo de mecanismo onde são guardados um conjunto de dados.</a:t>
            </a:r>
          </a:p>
          <a:p>
            <a:r>
              <a:rPr lang="pt-BR" dirty="0"/>
              <a:t>Objeto de valor (DTO ou TO):</a:t>
            </a:r>
            <a:br>
              <a:rPr lang="pt-BR" dirty="0"/>
            </a:br>
            <a:r>
              <a:rPr lang="pt-BR" dirty="0"/>
              <a:t>– É objeto simples Java (POJO) que contém métodos </a:t>
            </a:r>
            <a:r>
              <a:rPr lang="pt-BR" dirty="0" err="1"/>
              <a:t>get’s</a:t>
            </a:r>
            <a:r>
              <a:rPr lang="pt-BR" dirty="0"/>
              <a:t>/</a:t>
            </a:r>
            <a:r>
              <a:rPr lang="pt-BR" dirty="0" err="1"/>
              <a:t>set’s</a:t>
            </a:r>
            <a:r>
              <a:rPr lang="pt-BR" dirty="0"/>
              <a:t> para guardar dados recuperados usando a classe DAO.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330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7E7EC-0953-4550-B5A0-DC4EB4268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Esqueminha</a:t>
            </a:r>
            <a:endParaRPr lang="pt-BR" dirty="0"/>
          </a:p>
        </p:txBody>
      </p:sp>
      <p:pic>
        <p:nvPicPr>
          <p:cNvPr id="1026" name="Picture 2" descr="dao_pattern_uml_diagram">
            <a:extLst>
              <a:ext uri="{FF2B5EF4-FFF2-40B4-BE49-F238E27FC236}">
                <a16:creationId xmlns:a16="http://schemas.microsoft.com/office/drawing/2014/main" id="{2077B50D-CBA6-4580-976C-FAF2249BC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168" y="1846922"/>
            <a:ext cx="6798075" cy="466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00A42C96-4342-404E-A4D4-91C9BD538313}"/>
              </a:ext>
            </a:extLst>
          </p:cNvPr>
          <p:cNvGrpSpPr/>
          <p:nvPr/>
        </p:nvGrpSpPr>
        <p:grpSpPr>
          <a:xfrm>
            <a:off x="394283" y="1526796"/>
            <a:ext cx="1484851" cy="1320800"/>
            <a:chOff x="394283" y="1526796"/>
            <a:chExt cx="1484851" cy="1320800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3A1E4A92-59BE-4863-A91C-265576DF87AB}"/>
                </a:ext>
              </a:extLst>
            </p:cNvPr>
            <p:cNvSpPr/>
            <p:nvPr/>
          </p:nvSpPr>
          <p:spPr>
            <a:xfrm>
              <a:off x="394283" y="1526796"/>
              <a:ext cx="1484851" cy="1320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>
                <a:ln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DB9F11C5-1631-4839-AC08-B18868665514}"/>
                </a:ext>
              </a:extLst>
            </p:cNvPr>
            <p:cNvSpPr/>
            <p:nvPr/>
          </p:nvSpPr>
          <p:spPr>
            <a:xfrm>
              <a:off x="394283" y="1526796"/>
              <a:ext cx="1484851" cy="403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Objeto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DC7D085-2EA2-4BDE-B893-11796AE5D3E1}"/>
                </a:ext>
              </a:extLst>
            </p:cNvPr>
            <p:cNvSpPr/>
            <p:nvPr/>
          </p:nvSpPr>
          <p:spPr>
            <a:xfrm>
              <a:off x="394283" y="1930400"/>
              <a:ext cx="1484851" cy="403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600" dirty="0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Id: </a:t>
              </a:r>
              <a:r>
                <a:rPr lang="pt-BR" sz="1600" dirty="0" err="1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pt-BR" sz="1600" dirty="0">
                <a:ln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562FC220-9170-42DB-B190-C687C331F0DF}"/>
              </a:ext>
            </a:extLst>
          </p:cNvPr>
          <p:cNvSpPr/>
          <p:nvPr/>
        </p:nvSpPr>
        <p:spPr>
          <a:xfrm rot="16200000">
            <a:off x="1854810" y="1478148"/>
            <a:ext cx="452252" cy="40360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8D51DC8-5EA2-4F1C-A6C0-2311281F6D02}"/>
              </a:ext>
            </a:extLst>
          </p:cNvPr>
          <p:cNvCxnSpPr>
            <a:stCxn id="5" idx="3"/>
          </p:cNvCxnSpPr>
          <p:nvPr/>
        </p:nvCxnSpPr>
        <p:spPr>
          <a:xfrm flipV="1">
            <a:off x="2282738" y="1661020"/>
            <a:ext cx="635260" cy="18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23A7511-722F-43AC-AEAC-3C0CE07EEEC0}"/>
              </a:ext>
            </a:extLst>
          </p:cNvPr>
          <p:cNvCxnSpPr>
            <a:cxnSpLocks/>
          </p:cNvCxnSpPr>
          <p:nvPr/>
        </p:nvCxnSpPr>
        <p:spPr>
          <a:xfrm>
            <a:off x="2917998" y="1679949"/>
            <a:ext cx="0" cy="568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09937E2-A09F-47FC-8518-F9BCF22BC5C1}"/>
              </a:ext>
            </a:extLst>
          </p:cNvPr>
          <p:cNvSpPr txBox="1"/>
          <p:nvPr/>
        </p:nvSpPr>
        <p:spPr>
          <a:xfrm>
            <a:off x="4714613" y="788565"/>
            <a:ext cx="5165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Perceba que a classe Objeto esta ali somente</a:t>
            </a:r>
          </a:p>
          <a:p>
            <a:r>
              <a:rPr lang="pt-BR" dirty="0"/>
              <a:t>para passar o id para as classes modelo, no caso</a:t>
            </a:r>
          </a:p>
          <a:p>
            <a:r>
              <a:rPr lang="pt-BR" dirty="0"/>
              <a:t>a </a:t>
            </a:r>
            <a:r>
              <a:rPr lang="pt-BR" dirty="0" err="1"/>
              <a:t>Student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4735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6F5AC-9024-4B3A-A4D1-2B6591EB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Começando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D65412-50AF-4531-AA9E-1749B252A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305" y="2305050"/>
            <a:ext cx="3514725" cy="394335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6DDED993-BB9A-4521-BFAA-841BCA06F4AE}"/>
              </a:ext>
            </a:extLst>
          </p:cNvPr>
          <p:cNvGrpSpPr/>
          <p:nvPr/>
        </p:nvGrpSpPr>
        <p:grpSpPr>
          <a:xfrm>
            <a:off x="6733030" y="486562"/>
            <a:ext cx="1484851" cy="1320800"/>
            <a:chOff x="394283" y="1526796"/>
            <a:chExt cx="1484851" cy="132080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2C6EA858-8EF0-4546-98DC-5E4D5FEEBE35}"/>
                </a:ext>
              </a:extLst>
            </p:cNvPr>
            <p:cNvSpPr/>
            <p:nvPr/>
          </p:nvSpPr>
          <p:spPr>
            <a:xfrm>
              <a:off x="394283" y="1526796"/>
              <a:ext cx="1484851" cy="1320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>
                <a:ln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1BCF68EE-B22C-4B51-A61A-9F6036E9FB64}"/>
                </a:ext>
              </a:extLst>
            </p:cNvPr>
            <p:cNvSpPr/>
            <p:nvPr/>
          </p:nvSpPr>
          <p:spPr>
            <a:xfrm>
              <a:off x="394283" y="1526796"/>
              <a:ext cx="1484851" cy="403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Objeto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F1FBC3B3-8B79-4C64-B63F-85F94BB2C8FA}"/>
                </a:ext>
              </a:extLst>
            </p:cNvPr>
            <p:cNvSpPr/>
            <p:nvPr/>
          </p:nvSpPr>
          <p:spPr>
            <a:xfrm>
              <a:off x="394283" y="1930400"/>
              <a:ext cx="1484851" cy="403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600" dirty="0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Id: </a:t>
              </a:r>
              <a:r>
                <a:rPr lang="pt-BR" sz="1600" dirty="0" err="1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pt-BR" sz="1600" dirty="0">
                <a:ln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9941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A62D1-90B5-4833-835E-391DE965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E52ECE-41F3-454C-B471-774321A2E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300" y="1930400"/>
            <a:ext cx="4905375" cy="43815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103CECE0-4784-4D9C-A6DF-30B9F5DAD648}"/>
              </a:ext>
            </a:extLst>
          </p:cNvPr>
          <p:cNvGrpSpPr/>
          <p:nvPr/>
        </p:nvGrpSpPr>
        <p:grpSpPr>
          <a:xfrm>
            <a:off x="7261537" y="285226"/>
            <a:ext cx="1484851" cy="1320800"/>
            <a:chOff x="394283" y="1526796"/>
            <a:chExt cx="1484851" cy="132080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ADA6132B-03DD-4896-B51A-DEC3F52144B9}"/>
                </a:ext>
              </a:extLst>
            </p:cNvPr>
            <p:cNvSpPr/>
            <p:nvPr/>
          </p:nvSpPr>
          <p:spPr>
            <a:xfrm>
              <a:off x="394283" y="1526796"/>
              <a:ext cx="1484851" cy="1320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>
                <a:ln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119EE05F-496E-452D-812A-345FF01AF956}"/>
                </a:ext>
              </a:extLst>
            </p:cNvPr>
            <p:cNvSpPr/>
            <p:nvPr/>
          </p:nvSpPr>
          <p:spPr>
            <a:xfrm>
              <a:off x="394283" y="1526796"/>
              <a:ext cx="1484851" cy="403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Objeto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C8AD2FE-CB8B-4DAC-86A6-CC49FFC25B27}"/>
                </a:ext>
              </a:extLst>
            </p:cNvPr>
            <p:cNvSpPr/>
            <p:nvPr/>
          </p:nvSpPr>
          <p:spPr>
            <a:xfrm>
              <a:off x="394283" y="1930400"/>
              <a:ext cx="1484851" cy="403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600" dirty="0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Id: </a:t>
              </a:r>
              <a:r>
                <a:rPr lang="pt-BR" sz="1600" dirty="0" err="1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pt-BR" sz="1600" dirty="0">
                <a:ln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DA92694-0854-49DA-B589-1B5BDDFA0B95}"/>
              </a:ext>
            </a:extLst>
          </p:cNvPr>
          <p:cNvGrpSpPr/>
          <p:nvPr/>
        </p:nvGrpSpPr>
        <p:grpSpPr>
          <a:xfrm>
            <a:off x="7791442" y="2546990"/>
            <a:ext cx="2090789" cy="1320800"/>
            <a:chOff x="394283" y="1526796"/>
            <a:chExt cx="1484851" cy="132080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2D3C5733-CB32-4A8B-9B50-57E1AFEE00D5}"/>
                </a:ext>
              </a:extLst>
            </p:cNvPr>
            <p:cNvSpPr/>
            <p:nvPr/>
          </p:nvSpPr>
          <p:spPr>
            <a:xfrm>
              <a:off x="394283" y="1526796"/>
              <a:ext cx="1484851" cy="1320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>
                <a:ln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D8F8D818-0054-4504-93B3-185E791B7909}"/>
                </a:ext>
              </a:extLst>
            </p:cNvPr>
            <p:cNvSpPr/>
            <p:nvPr/>
          </p:nvSpPr>
          <p:spPr>
            <a:xfrm>
              <a:off x="394283" y="1526796"/>
              <a:ext cx="1484851" cy="403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Tipo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464C25E5-F7CF-41AB-8F37-471C8EE2F2E3}"/>
                </a:ext>
              </a:extLst>
            </p:cNvPr>
            <p:cNvSpPr/>
            <p:nvPr/>
          </p:nvSpPr>
          <p:spPr>
            <a:xfrm>
              <a:off x="394283" y="1930400"/>
              <a:ext cx="1484851" cy="403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600" dirty="0" err="1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descricao</a:t>
              </a:r>
              <a:r>
                <a:rPr lang="pt-BR" sz="1600" dirty="0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pt-BR" sz="1600" dirty="0" err="1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endParaRPr lang="pt-BR" sz="1600" dirty="0">
                <a:ln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B2CB6410-BF0D-4A19-A80C-7A989778FDF1}"/>
              </a:ext>
            </a:extLst>
          </p:cNvPr>
          <p:cNvGrpSpPr/>
          <p:nvPr/>
        </p:nvGrpSpPr>
        <p:grpSpPr>
          <a:xfrm>
            <a:off x="7818439" y="1566411"/>
            <a:ext cx="1018398" cy="980579"/>
            <a:chOff x="7818439" y="1566411"/>
            <a:chExt cx="1018398" cy="980579"/>
          </a:xfrm>
        </p:grpSpPr>
        <p:sp>
          <p:nvSpPr>
            <p:cNvPr id="3" name="Triângulo isósceles 2">
              <a:extLst>
                <a:ext uri="{FF2B5EF4-FFF2-40B4-BE49-F238E27FC236}">
                  <a16:creationId xmlns:a16="http://schemas.microsoft.com/office/drawing/2014/main" id="{81539A62-053A-4225-A294-CFD1B4834C7A}"/>
                </a:ext>
              </a:extLst>
            </p:cNvPr>
            <p:cNvSpPr/>
            <p:nvPr/>
          </p:nvSpPr>
          <p:spPr>
            <a:xfrm rot="19138620">
              <a:off x="7818439" y="1566411"/>
              <a:ext cx="371046" cy="363989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79BA303F-5A97-48AF-B3A4-6029277DACAF}"/>
                </a:ext>
              </a:extLst>
            </p:cNvPr>
            <p:cNvCxnSpPr>
              <a:stCxn id="3" idx="3"/>
              <a:endCxn id="11" idx="0"/>
            </p:cNvCxnSpPr>
            <p:nvPr/>
          </p:nvCxnSpPr>
          <p:spPr>
            <a:xfrm>
              <a:off x="8123416" y="1885711"/>
              <a:ext cx="713421" cy="66127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49033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2C728-7865-49F8-80EE-9E036B611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E16689A-87F4-45A2-B760-9154F8DE7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255" y="2225197"/>
            <a:ext cx="5963626" cy="3687331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EC4183CD-3219-4022-AEF3-518EB8E17CEF}"/>
              </a:ext>
            </a:extLst>
          </p:cNvPr>
          <p:cNvGrpSpPr/>
          <p:nvPr/>
        </p:nvGrpSpPr>
        <p:grpSpPr>
          <a:xfrm>
            <a:off x="8223277" y="2656047"/>
            <a:ext cx="2090789" cy="1320800"/>
            <a:chOff x="394283" y="1526796"/>
            <a:chExt cx="1484851" cy="132080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5DFE3F7-4FE7-42E5-BD5A-8A81FFAF4F0A}"/>
                </a:ext>
              </a:extLst>
            </p:cNvPr>
            <p:cNvSpPr/>
            <p:nvPr/>
          </p:nvSpPr>
          <p:spPr>
            <a:xfrm>
              <a:off x="394283" y="1526796"/>
              <a:ext cx="1484851" cy="1320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>
                <a:ln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D00016C3-54B1-4D20-A090-F765AF4FF089}"/>
                </a:ext>
              </a:extLst>
            </p:cNvPr>
            <p:cNvSpPr/>
            <p:nvPr/>
          </p:nvSpPr>
          <p:spPr>
            <a:xfrm>
              <a:off x="394283" y="1526796"/>
              <a:ext cx="1484851" cy="403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Tipo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CAE5D56E-CFDD-4162-A0B1-00CDC0E50FAA}"/>
                </a:ext>
              </a:extLst>
            </p:cNvPr>
            <p:cNvSpPr/>
            <p:nvPr/>
          </p:nvSpPr>
          <p:spPr>
            <a:xfrm>
              <a:off x="394283" y="1930400"/>
              <a:ext cx="1484851" cy="403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600" dirty="0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lang="pt-BR" sz="1600" dirty="0" err="1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descricao</a:t>
              </a:r>
              <a:r>
                <a:rPr lang="pt-BR" sz="1600" dirty="0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pt-BR" sz="1600" dirty="0" err="1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endParaRPr lang="pt-BR" sz="1600" dirty="0">
                <a:ln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DA0BEBCC-EA19-416E-8FEB-841F602A8F03}"/>
              </a:ext>
            </a:extLst>
          </p:cNvPr>
          <p:cNvGrpSpPr/>
          <p:nvPr/>
        </p:nvGrpSpPr>
        <p:grpSpPr>
          <a:xfrm>
            <a:off x="6308881" y="154730"/>
            <a:ext cx="2090789" cy="2236131"/>
            <a:chOff x="394283" y="1526795"/>
            <a:chExt cx="1484851" cy="2236131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ED6AA098-D2A7-47F4-AB58-511863F69009}"/>
                </a:ext>
              </a:extLst>
            </p:cNvPr>
            <p:cNvSpPr/>
            <p:nvPr/>
          </p:nvSpPr>
          <p:spPr>
            <a:xfrm>
              <a:off x="394283" y="1526795"/>
              <a:ext cx="1484851" cy="22361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endParaRPr lang="pt-BR" sz="1600" dirty="0">
                <a:ln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600" dirty="0">
                <a:ln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600" dirty="0">
                <a:ln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600" dirty="0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+ listar(Tipo)</a:t>
              </a:r>
            </a:p>
            <a:p>
              <a:r>
                <a:rPr lang="pt-BR" sz="1600" dirty="0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+ buscar(Tipo)</a:t>
              </a:r>
            </a:p>
            <a:p>
              <a:r>
                <a:rPr lang="pt-BR" sz="1600" dirty="0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+ alterar(Tipo)</a:t>
              </a:r>
            </a:p>
            <a:p>
              <a:r>
                <a:rPr lang="pt-BR" sz="1600" dirty="0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+ excluir(Tipo)</a:t>
              </a:r>
            </a:p>
            <a:p>
              <a:r>
                <a:rPr lang="pt-BR" sz="1600" dirty="0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+ cadastrar(Tipo)</a:t>
              </a:r>
            </a:p>
            <a:p>
              <a:pPr algn="ctr"/>
              <a:endParaRPr lang="pt-BR" sz="1600" dirty="0">
                <a:ln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B42CF2B6-CB1F-4DAC-A3B2-C1B7870FA615}"/>
                </a:ext>
              </a:extLst>
            </p:cNvPr>
            <p:cNvSpPr/>
            <p:nvPr/>
          </p:nvSpPr>
          <p:spPr>
            <a:xfrm>
              <a:off x="394283" y="1526796"/>
              <a:ext cx="1484851" cy="403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ITipodao</a:t>
              </a:r>
              <a:endParaRPr lang="pt-BR" sz="1600" dirty="0">
                <a:ln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C438CC43-F794-433A-BB58-42A10242DBD3}"/>
                </a:ext>
              </a:extLst>
            </p:cNvPr>
            <p:cNvSpPr/>
            <p:nvPr/>
          </p:nvSpPr>
          <p:spPr>
            <a:xfrm>
              <a:off x="394283" y="1930400"/>
              <a:ext cx="1484851" cy="403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 sz="1600" dirty="0">
                <a:ln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154F9A6B-9ECF-48A7-8031-77B4BB33A48B}"/>
              </a:ext>
            </a:extLst>
          </p:cNvPr>
          <p:cNvCxnSpPr>
            <a:cxnSpLocks/>
            <a:stCxn id="10" idx="3"/>
            <a:endCxn id="7" idx="0"/>
          </p:cNvCxnSpPr>
          <p:nvPr/>
        </p:nvCxnSpPr>
        <p:spPr>
          <a:xfrm>
            <a:off x="8399670" y="1272796"/>
            <a:ext cx="869002" cy="1383251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F225B849-D078-46CF-A2CE-C2BC293F655B}"/>
              </a:ext>
            </a:extLst>
          </p:cNvPr>
          <p:cNvGrpSpPr/>
          <p:nvPr/>
        </p:nvGrpSpPr>
        <p:grpSpPr>
          <a:xfrm>
            <a:off x="10029815" y="402906"/>
            <a:ext cx="1484851" cy="1320800"/>
            <a:chOff x="394283" y="1526796"/>
            <a:chExt cx="1484851" cy="1320800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6678B1-C493-4D82-BB0D-FB7ED90CF708}"/>
                </a:ext>
              </a:extLst>
            </p:cNvPr>
            <p:cNvSpPr/>
            <p:nvPr/>
          </p:nvSpPr>
          <p:spPr>
            <a:xfrm>
              <a:off x="394283" y="1526796"/>
              <a:ext cx="1484851" cy="1320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>
                <a:ln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11C04DC2-1BE0-475D-9D81-862980EAC139}"/>
                </a:ext>
              </a:extLst>
            </p:cNvPr>
            <p:cNvSpPr/>
            <p:nvPr/>
          </p:nvSpPr>
          <p:spPr>
            <a:xfrm>
              <a:off x="394283" y="1526796"/>
              <a:ext cx="1484851" cy="403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Objeto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61BDE0EB-91E5-4A52-8149-21270975A1B7}"/>
                </a:ext>
              </a:extLst>
            </p:cNvPr>
            <p:cNvSpPr/>
            <p:nvPr/>
          </p:nvSpPr>
          <p:spPr>
            <a:xfrm>
              <a:off x="394283" y="1930400"/>
              <a:ext cx="1484851" cy="403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600" dirty="0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- id: </a:t>
              </a:r>
              <a:r>
                <a:rPr lang="pt-BR" sz="1600" dirty="0" err="1">
                  <a:ln>
                    <a:solidFill>
                      <a:schemeClr val="tx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pt-BR" sz="1600" dirty="0">
                <a:ln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19A8963E-AEF0-46D4-BBE3-A97851E8F662}"/>
              </a:ext>
            </a:extLst>
          </p:cNvPr>
          <p:cNvGrpSpPr/>
          <p:nvPr/>
        </p:nvGrpSpPr>
        <p:grpSpPr>
          <a:xfrm flipH="1">
            <a:off x="9497606" y="1620459"/>
            <a:ext cx="1174847" cy="1019743"/>
            <a:chOff x="7831040" y="1604146"/>
            <a:chExt cx="985543" cy="1019743"/>
          </a:xfrm>
        </p:grpSpPr>
        <p:sp>
          <p:nvSpPr>
            <p:cNvPr id="20" name="Triângulo isósceles 19">
              <a:extLst>
                <a:ext uri="{FF2B5EF4-FFF2-40B4-BE49-F238E27FC236}">
                  <a16:creationId xmlns:a16="http://schemas.microsoft.com/office/drawing/2014/main" id="{233B1598-8C85-4B7A-93CB-C768DC0AFF5E}"/>
                </a:ext>
              </a:extLst>
            </p:cNvPr>
            <p:cNvSpPr/>
            <p:nvPr/>
          </p:nvSpPr>
          <p:spPr>
            <a:xfrm rot="18609719">
              <a:off x="7762551" y="1672635"/>
              <a:ext cx="442317" cy="305339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7969F44B-5CB5-4E6A-AEA7-FCFF4F612748}"/>
                </a:ext>
              </a:extLst>
            </p:cNvPr>
            <p:cNvCxnSpPr>
              <a:stCxn id="20" idx="3"/>
            </p:cNvCxnSpPr>
            <p:nvPr/>
          </p:nvCxnSpPr>
          <p:spPr>
            <a:xfrm>
              <a:off x="8100383" y="1942682"/>
              <a:ext cx="716200" cy="68120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644440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0078E-103E-4D06-8102-31CA378FE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Conexão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2B4DF6D-2C98-4BE6-82D6-86F8C1E1B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50" r="1761"/>
          <a:stretch/>
        </p:blipFill>
        <p:spPr>
          <a:xfrm>
            <a:off x="512461" y="1804958"/>
            <a:ext cx="9197266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8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1BA8D-1B89-4EE5-B436-CC4BA6A2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395922D-8387-4D43-9798-FDAD45B6E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765" y="1729990"/>
            <a:ext cx="52197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031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04776-F4F4-450A-924A-690ED77D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0892F30-8E6F-4362-8D70-ACF35E712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650" y="1855341"/>
            <a:ext cx="45434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633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233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Facetado</vt:lpstr>
      <vt:lpstr>Padrões de Projeto I</vt:lpstr>
      <vt:lpstr>DAO (Data Access Object)</vt:lpstr>
      <vt:lpstr>Esqueminha</vt:lpstr>
      <vt:lpstr>Começando</vt:lpstr>
      <vt:lpstr>Herança</vt:lpstr>
      <vt:lpstr>Interface</vt:lpstr>
      <vt:lpstr>Conexão</vt:lpstr>
      <vt:lpstr>Modelo</vt:lpstr>
      <vt:lpstr>Tabela</vt:lpstr>
      <vt:lpstr>Em fim a DAO</vt:lpstr>
      <vt:lpstr>Apresentação do PowerPoint</vt:lpstr>
      <vt:lpstr>Exemplo Cadastro (INSERT)</vt:lpstr>
      <vt:lpstr>Alteração (UPDATE)</vt:lpstr>
      <vt:lpstr>Consulta Única (Select / Where)</vt:lpstr>
      <vt:lpstr>Exclusão (DELETE)</vt:lpstr>
      <vt:lpstr>Listar (Select / Like)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 I</dc:title>
  <dc:creator>Paulo José de Carlo Almeida</dc:creator>
  <cp:lastModifiedBy>Paulo José de Carlo Almeida</cp:lastModifiedBy>
  <cp:revision>28</cp:revision>
  <dcterms:created xsi:type="dcterms:W3CDTF">2018-09-11T19:27:17Z</dcterms:created>
  <dcterms:modified xsi:type="dcterms:W3CDTF">2019-03-07T18:16:26Z</dcterms:modified>
</cp:coreProperties>
</file>