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12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347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4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546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54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96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7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5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8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3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4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0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60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BD3EE-75E8-4E18-BF17-432EA04F2C61}" type="datetimeFigureOut">
              <a:rPr lang="pt-BR" smtClean="0"/>
              <a:t>20/08/2018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ACC170-E570-4299-9FA1-6E146555D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1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45B10-6C4B-480E-9D85-3F8478987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Padrões de Projeto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66241E-FFB5-4515-912D-E8053109C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Paulo José de Carlo Almeida</a:t>
            </a:r>
          </a:p>
        </p:txBody>
      </p:sp>
    </p:spTree>
    <p:extLst>
      <p:ext uri="{BB962C8B-B14F-4D97-AF65-F5344CB8AC3E}">
        <p14:creationId xmlns:p14="http://schemas.microsoft.com/office/powerpoint/2010/main" val="320257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F9ED6-9EB8-4FA6-B08D-2076ACB4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258915D-6F5D-4219-A557-8481044C3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751" y="1270000"/>
            <a:ext cx="5609633" cy="53842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6CD89D-57D2-420C-858A-FDF11D2AC6C6}"/>
              </a:ext>
            </a:extLst>
          </p:cNvPr>
          <p:cNvSpPr txBox="1"/>
          <p:nvPr/>
        </p:nvSpPr>
        <p:spPr>
          <a:xfrm>
            <a:off x="7702062" y="1811215"/>
            <a:ext cx="2026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Usaremos</a:t>
            </a:r>
          </a:p>
          <a:p>
            <a:r>
              <a:rPr lang="pt-BR" dirty="0"/>
              <a:t>O Polimorfismo</a:t>
            </a:r>
          </a:p>
          <a:p>
            <a:r>
              <a:rPr lang="pt-BR" dirty="0"/>
              <a:t>Por Isso Tiramos o</a:t>
            </a:r>
          </a:p>
          <a:p>
            <a:r>
              <a:rPr lang="pt-BR" dirty="0"/>
              <a:t>Atributo </a:t>
            </a:r>
          </a:p>
          <a:p>
            <a:r>
              <a:rPr lang="pt-BR" dirty="0"/>
              <a:t>Tipo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670AD79-7693-4E36-9217-D6076FEBAD25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165231" y="2435469"/>
            <a:ext cx="4536831" cy="1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B6E43B-B743-4462-A242-098C65DCF445}"/>
              </a:ext>
            </a:extLst>
          </p:cNvPr>
          <p:cNvCxnSpPr>
            <a:cxnSpLocks/>
          </p:cNvCxnSpPr>
          <p:nvPr/>
        </p:nvCxnSpPr>
        <p:spPr>
          <a:xfrm flipH="1">
            <a:off x="4000500" y="3288543"/>
            <a:ext cx="3701562" cy="285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93775-0755-464B-A599-437E9FF1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77D0B6-D7DB-401B-A3F3-E43671A6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9" y="1503485"/>
            <a:ext cx="5898178" cy="5061804"/>
          </a:xfrm>
          <a:prstGeom prst="rect">
            <a:avLst/>
          </a:prstGeom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F57B7F23-6D89-4EC5-9B11-6519688B82B4}"/>
              </a:ext>
            </a:extLst>
          </p:cNvPr>
          <p:cNvSpPr/>
          <p:nvPr/>
        </p:nvSpPr>
        <p:spPr>
          <a:xfrm>
            <a:off x="6826867" y="4412938"/>
            <a:ext cx="694592" cy="1579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40E89B5-76A9-42A9-87AF-64D73E8B81E9}"/>
              </a:ext>
            </a:extLst>
          </p:cNvPr>
          <p:cNvCxnSpPr/>
          <p:nvPr/>
        </p:nvCxnSpPr>
        <p:spPr>
          <a:xfrm flipH="1">
            <a:off x="7609382" y="3964531"/>
            <a:ext cx="1370659" cy="123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m para emoji png">
            <a:extLst>
              <a:ext uri="{FF2B5EF4-FFF2-40B4-BE49-F238E27FC236}">
                <a16:creationId xmlns:a16="http://schemas.microsoft.com/office/drawing/2014/main" id="{58E73158-C8FF-4C46-A950-86EF6A3B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728" y="1281906"/>
            <a:ext cx="2965938" cy="29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00071B-6946-443D-84DE-FCDC28526E90}"/>
              </a:ext>
            </a:extLst>
          </p:cNvPr>
          <p:cNvSpPr txBox="1"/>
          <p:nvPr/>
        </p:nvSpPr>
        <p:spPr>
          <a:xfrm>
            <a:off x="6055354" y="1252416"/>
            <a:ext cx="313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Cadê o “if” que estava aqui?</a:t>
            </a:r>
            <a:br>
              <a:rPr lang="pt-BR" dirty="0"/>
            </a:br>
            <a:r>
              <a:rPr lang="pt-BR" dirty="0"/>
              <a:t>Sumiu!</a:t>
            </a:r>
          </a:p>
        </p:txBody>
      </p:sp>
    </p:spTree>
    <p:extLst>
      <p:ext uri="{BB962C8B-B14F-4D97-AF65-F5344CB8AC3E}">
        <p14:creationId xmlns:p14="http://schemas.microsoft.com/office/powerpoint/2010/main" val="277215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91601-EC24-4388-B519-6B5E27D8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F15B42-FB81-43DB-9DFF-5BA32DAA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0147"/>
            <a:ext cx="6096062" cy="21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8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C69B0-08BE-4B23-8047-FC7A0D95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B8C041-FEFF-433C-8034-17DFDA5E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1" y="1667608"/>
            <a:ext cx="4686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5668D-BF5E-4147-8163-97EB630F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2948"/>
            <a:ext cx="10320378" cy="1320800"/>
          </a:xfrm>
        </p:spPr>
        <p:txBody>
          <a:bodyPr/>
          <a:lstStyle/>
          <a:p>
            <a:r>
              <a:rPr lang="pt-BR" dirty="0"/>
              <a:t>Sendo assim.</a:t>
            </a:r>
            <a:br>
              <a:rPr lang="pt-BR" dirty="0"/>
            </a:br>
            <a:r>
              <a:rPr lang="pt-BR" dirty="0"/>
              <a:t>Polimorfismo com Interface.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B8514E75-1559-4590-8C13-8546B37EA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01" t="10969" r="45193" b="74751"/>
          <a:stretch/>
        </p:blipFill>
        <p:spPr>
          <a:xfrm>
            <a:off x="3163631" y="1682772"/>
            <a:ext cx="4848696" cy="1384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3C3DB6-BAFC-4EE1-A220-4E54CF1B0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" r="5579"/>
          <a:stretch/>
        </p:blipFill>
        <p:spPr>
          <a:xfrm>
            <a:off x="452288" y="4512481"/>
            <a:ext cx="4848696" cy="1813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CCB3F1-116B-4731-A70F-379C088A3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412" y="4629970"/>
            <a:ext cx="46863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ECA185B-720A-469E-B421-38BA37E5F67D}"/>
              </a:ext>
            </a:extLst>
          </p:cNvPr>
          <p:cNvGrpSpPr/>
          <p:nvPr/>
        </p:nvGrpSpPr>
        <p:grpSpPr>
          <a:xfrm rot="2853265">
            <a:off x="2634702" y="2760746"/>
            <a:ext cx="665404" cy="2097944"/>
            <a:chOff x="1134208" y="1688123"/>
            <a:chExt cx="492369" cy="1361830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5267C585-DD1D-4048-AA0D-1FD059A8147B}"/>
                </a:ext>
              </a:extLst>
            </p:cNvPr>
            <p:cNvSpPr/>
            <p:nvPr/>
          </p:nvSpPr>
          <p:spPr>
            <a:xfrm>
              <a:off x="1134208" y="1688123"/>
              <a:ext cx="492369" cy="536331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FB2E80A-85CB-4AB8-B0CA-1C39383B1252}"/>
                </a:ext>
              </a:extLst>
            </p:cNvPr>
            <p:cNvCxnSpPr/>
            <p:nvPr/>
          </p:nvCxnSpPr>
          <p:spPr>
            <a:xfrm>
              <a:off x="1380066" y="2224454"/>
              <a:ext cx="0" cy="8254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A53032A-CAB8-4855-A5B3-84099FFAFAFB}"/>
              </a:ext>
            </a:extLst>
          </p:cNvPr>
          <p:cNvGrpSpPr/>
          <p:nvPr/>
        </p:nvGrpSpPr>
        <p:grpSpPr>
          <a:xfrm rot="19141042">
            <a:off x="7738491" y="2928638"/>
            <a:ext cx="649315" cy="1952531"/>
            <a:chOff x="1134208" y="1688123"/>
            <a:chExt cx="492369" cy="1361830"/>
          </a:xfrm>
        </p:grpSpPr>
        <p:sp>
          <p:nvSpPr>
            <p:cNvPr id="15" name="Triângulo isósceles 14">
              <a:extLst>
                <a:ext uri="{FF2B5EF4-FFF2-40B4-BE49-F238E27FC236}">
                  <a16:creationId xmlns:a16="http://schemas.microsoft.com/office/drawing/2014/main" id="{4C6C5C6C-C4E0-44DA-8291-0816C96CFEF4}"/>
                </a:ext>
              </a:extLst>
            </p:cNvPr>
            <p:cNvSpPr/>
            <p:nvPr/>
          </p:nvSpPr>
          <p:spPr>
            <a:xfrm>
              <a:off x="1134208" y="1688123"/>
              <a:ext cx="492369" cy="536331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0042729-BDDD-4178-9662-01EB3F74DD4D}"/>
                </a:ext>
              </a:extLst>
            </p:cNvPr>
            <p:cNvCxnSpPr/>
            <p:nvPr/>
          </p:nvCxnSpPr>
          <p:spPr>
            <a:xfrm>
              <a:off x="1380066" y="2224454"/>
              <a:ext cx="0" cy="8254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7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AFEFECF-C743-4395-8005-81359F90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E Agora? Resolveu?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7C44018-FCB9-4402-8B6F-65E4DB3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t-BR" dirty="0"/>
              <a:t>Claro que resolve!</a:t>
            </a:r>
          </a:p>
          <a:p>
            <a:r>
              <a:rPr lang="pt-BR" dirty="0"/>
              <a:t>Pode ser feito de maneira diferente?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O resultado seria diferente?</a:t>
            </a:r>
          </a:p>
          <a:p>
            <a:r>
              <a:rPr lang="pt-BR" dirty="0"/>
              <a:t>Não, porém ficaria claro que você </a:t>
            </a:r>
            <a:r>
              <a:rPr lang="pt-BR" dirty="0">
                <a:solidFill>
                  <a:srgbClr val="00B050"/>
                </a:solidFill>
              </a:rPr>
              <a:t>manja muito de ENUM </a:t>
            </a:r>
            <a:r>
              <a:rPr lang="pt-BR">
                <a:solidFill>
                  <a:srgbClr val="00B050"/>
                </a:solidFill>
              </a:rPr>
              <a:t>e de Orientação </a:t>
            </a:r>
            <a:r>
              <a:rPr lang="pt-BR" dirty="0">
                <a:solidFill>
                  <a:srgbClr val="00B050"/>
                </a:solidFill>
              </a:rPr>
              <a:t>a Objetos.</a:t>
            </a:r>
          </a:p>
          <a:p>
            <a:r>
              <a:rPr lang="pt-BR" dirty="0">
                <a:solidFill>
                  <a:srgbClr val="00B050"/>
                </a:solidFill>
              </a:rPr>
              <a:t>E ficou sem IF...</a:t>
            </a:r>
          </a:p>
        </p:txBody>
      </p:sp>
    </p:spTree>
    <p:extLst>
      <p:ext uri="{BB962C8B-B14F-4D97-AF65-F5344CB8AC3E}">
        <p14:creationId xmlns:p14="http://schemas.microsoft.com/office/powerpoint/2010/main" val="111471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CEEAC-C208-4EDC-8CC7-0E513D58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Cálculo do Frete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BB871E-F6F0-4241-8A01-C05CEA11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59" y="1538655"/>
            <a:ext cx="5531278" cy="5090379"/>
          </a:xfrm>
          <a:prstGeom prst="rect">
            <a:avLst/>
          </a:prstGeom>
        </p:spPr>
      </p:pic>
      <p:sp>
        <p:nvSpPr>
          <p:cNvPr id="9" name="Chave Direita 8">
            <a:extLst>
              <a:ext uri="{FF2B5EF4-FFF2-40B4-BE49-F238E27FC236}">
                <a16:creationId xmlns:a16="http://schemas.microsoft.com/office/drawing/2014/main" id="{377D0BD5-6F29-4722-B808-E41EC76E7CFC}"/>
              </a:ext>
            </a:extLst>
          </p:cNvPr>
          <p:cNvSpPr/>
          <p:nvPr/>
        </p:nvSpPr>
        <p:spPr>
          <a:xfrm>
            <a:off x="4528039" y="4229100"/>
            <a:ext cx="694592" cy="1805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Resultado de imagem para emoji">
            <a:extLst>
              <a:ext uri="{FF2B5EF4-FFF2-40B4-BE49-F238E27FC236}">
                <a16:creationId xmlns:a16="http://schemas.microsoft.com/office/drawing/2014/main" id="{85BF8A50-EE25-4D6F-9279-9994843A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226" y="171645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099B281-1BA0-4405-A2AD-F5F8C6D74DB0}"/>
              </a:ext>
            </a:extLst>
          </p:cNvPr>
          <p:cNvCxnSpPr/>
          <p:nvPr/>
        </p:nvCxnSpPr>
        <p:spPr>
          <a:xfrm flipH="1">
            <a:off x="5387878" y="3871061"/>
            <a:ext cx="1370659" cy="123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3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C72A4-25B5-4B42-BDD8-604F3C52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Cálculo do Frete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16C174D-5FB5-4078-8DF5-F6E840E51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52" y="1488281"/>
            <a:ext cx="4198240" cy="5164208"/>
          </a:xfrm>
          <a:prstGeom prst="rect">
            <a:avLst/>
          </a:prstGeom>
        </p:spPr>
      </p:pic>
      <p:sp>
        <p:nvSpPr>
          <p:cNvPr id="5" name="Chave Direita 4">
            <a:extLst>
              <a:ext uri="{FF2B5EF4-FFF2-40B4-BE49-F238E27FC236}">
                <a16:creationId xmlns:a16="http://schemas.microsoft.com/office/drawing/2014/main" id="{3934B675-ABF8-4AF6-9610-CE015736B32D}"/>
              </a:ext>
            </a:extLst>
          </p:cNvPr>
          <p:cNvSpPr/>
          <p:nvPr/>
        </p:nvSpPr>
        <p:spPr>
          <a:xfrm>
            <a:off x="3859823" y="4668715"/>
            <a:ext cx="694592" cy="1579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emoji">
            <a:extLst>
              <a:ext uri="{FF2B5EF4-FFF2-40B4-BE49-F238E27FC236}">
                <a16:creationId xmlns:a16="http://schemas.microsoft.com/office/drawing/2014/main" id="{9B986DAA-C330-46C8-B292-37D84111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2" y="200544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8F85603-E734-4217-B54A-B5DADAA1607D}"/>
              </a:ext>
            </a:extLst>
          </p:cNvPr>
          <p:cNvCxnSpPr/>
          <p:nvPr/>
        </p:nvCxnSpPr>
        <p:spPr>
          <a:xfrm flipH="1">
            <a:off x="4642338" y="4220308"/>
            <a:ext cx="1370659" cy="123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2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5EECC-0E02-4C9B-8293-A367CB15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 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15B05-EDBD-4F4E-9226-9959AD18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Claro que resolve!</a:t>
            </a:r>
          </a:p>
          <a:p>
            <a:r>
              <a:rPr lang="pt-BR" dirty="0"/>
              <a:t>Pode ser feito de maneira diferente?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O resultado seria diferente?</a:t>
            </a:r>
          </a:p>
          <a:p>
            <a:r>
              <a:rPr lang="pt-BR" dirty="0"/>
              <a:t>Não, porém ficaria claro que </a:t>
            </a:r>
            <a:r>
              <a:rPr lang="pt-BR" dirty="0">
                <a:solidFill>
                  <a:srgbClr val="FF0000"/>
                </a:solidFill>
              </a:rPr>
              <a:t>você não entende de ENUM e nada de 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6931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91BA-9F62-4E7D-B0C5-D5C37CAA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ENUM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8E843C-8269-4406-918E-E7BB223D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389184"/>
            <a:ext cx="8992648" cy="5240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As enum representam um conjunto fixo de valores, de uma forma mais ou menos auto documentada. Tornam o código mais explícito, mais legível, e menos vulnerável a erros de programação.</a:t>
            </a:r>
          </a:p>
          <a:p>
            <a:pPr marL="0" indent="0">
              <a:buNone/>
            </a:pPr>
            <a:r>
              <a:rPr lang="pt-BR" dirty="0"/>
              <a:t>Uma alternativa comum, é usar-se String ou int para valores constantes. As enum trazem algumas vantagens em relação a estes tipos: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O compilador não permite erros tipográficos, como podem acontecer com literais de strings.</a:t>
            </a:r>
          </a:p>
          <a:p>
            <a:pPr lvl="1"/>
            <a:r>
              <a:rPr lang="pt-BR" dirty="0"/>
              <a:t>O compilador não permite valores que estejam fora do conjunto enumerado, que é uma consequência das enumerações serem tipos elas próprias.</a:t>
            </a:r>
          </a:p>
          <a:p>
            <a:pPr lvl="1"/>
            <a:r>
              <a:rPr lang="pt-BR" dirty="0"/>
              <a:t>Não é necessário escrever pré-condições, ou testes manuais, para assegurar que o argumento de um método está dentro da gama de valores aceite.</a:t>
            </a:r>
          </a:p>
          <a:p>
            <a:pPr lvl="1"/>
            <a:r>
              <a:rPr lang="pt-BR" dirty="0"/>
              <a:t>O invariante de tipo é gratuito, novamente porque as enumerações são tipos, e definem à partida os valores válidos.</a:t>
            </a:r>
          </a:p>
          <a:p>
            <a:pPr lvl="1"/>
            <a:r>
              <a:rPr lang="pt-BR" dirty="0"/>
              <a:t>Enumerações podem definir comportamento (métodos) para as suas constantes, como em qualquer classe habitual.</a:t>
            </a:r>
          </a:p>
          <a:p>
            <a:pPr lvl="1"/>
            <a:r>
              <a:rPr lang="pt-BR" dirty="0"/>
              <a:t>As constantes de uma enumeração podem especializar o seu comportamento: cada constante pode ter a sua própria definição de um método.</a:t>
            </a:r>
          </a:p>
          <a:p>
            <a:pPr lvl="1"/>
            <a:r>
              <a:rPr lang="pt-BR" dirty="0"/>
              <a:t>Podem igualmente ser usadas em switch.</a:t>
            </a:r>
          </a:p>
        </p:txBody>
      </p:sp>
    </p:spTree>
    <p:extLst>
      <p:ext uri="{BB962C8B-B14F-4D97-AF65-F5344CB8AC3E}">
        <p14:creationId xmlns:p14="http://schemas.microsoft.com/office/powerpoint/2010/main" val="197690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AE160-7CF1-4D14-983F-10D12E80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1D63E13-6DF1-4978-B506-5B012FC5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66" y="1433147"/>
            <a:ext cx="2878373" cy="22652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EE275A-62C3-4F10-9D90-0AF912386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09" y="241056"/>
            <a:ext cx="6467475" cy="653415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F97547C-BEC9-4129-BF20-AB29070E8863}"/>
              </a:ext>
            </a:extLst>
          </p:cNvPr>
          <p:cNvCxnSpPr/>
          <p:nvPr/>
        </p:nvCxnSpPr>
        <p:spPr>
          <a:xfrm>
            <a:off x="2145323" y="2822331"/>
            <a:ext cx="4484077" cy="134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257CAA0-0E6F-479D-BB99-F6AA30FF0AB3}"/>
              </a:ext>
            </a:extLst>
          </p:cNvPr>
          <p:cNvCxnSpPr/>
          <p:nvPr/>
        </p:nvCxnSpPr>
        <p:spPr>
          <a:xfrm>
            <a:off x="1811215" y="3042138"/>
            <a:ext cx="5319347" cy="182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AC8848EC-FD82-4FA9-8273-AB7B9E76A4E2}"/>
              </a:ext>
            </a:extLst>
          </p:cNvPr>
          <p:cNvSpPr/>
          <p:nvPr/>
        </p:nvSpPr>
        <p:spPr>
          <a:xfrm>
            <a:off x="8537698" y="3996104"/>
            <a:ext cx="694592" cy="1579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emoji">
            <a:extLst>
              <a:ext uri="{FF2B5EF4-FFF2-40B4-BE49-F238E27FC236}">
                <a16:creationId xmlns:a16="http://schemas.microsoft.com/office/drawing/2014/main" id="{E7519488-82C9-49F6-9043-6B9F3466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46E8E8B-B2ED-4A2D-BA3C-E5156DAD30B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274002" y="2286000"/>
            <a:ext cx="1774998" cy="241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9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5BA28-7BC2-4911-BC80-CC9762B8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BDE1BB3-7967-4E52-AA25-2D2279F0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6" y="1433147"/>
            <a:ext cx="2878373" cy="22652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1D33E2-5255-4B2B-85B1-4A4DE6DD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271" y="325314"/>
            <a:ext cx="5105459" cy="642717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0B5777E-7E12-4E73-986F-F227530CDB57}"/>
              </a:ext>
            </a:extLst>
          </p:cNvPr>
          <p:cNvCxnSpPr>
            <a:cxnSpLocks/>
          </p:cNvCxnSpPr>
          <p:nvPr/>
        </p:nvCxnSpPr>
        <p:spPr>
          <a:xfrm>
            <a:off x="1996923" y="2866290"/>
            <a:ext cx="4914905" cy="184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0B9995A-12A3-4730-9B8E-36744046E1D0}"/>
              </a:ext>
            </a:extLst>
          </p:cNvPr>
          <p:cNvCxnSpPr>
            <a:cxnSpLocks/>
          </p:cNvCxnSpPr>
          <p:nvPr/>
        </p:nvCxnSpPr>
        <p:spPr>
          <a:xfrm>
            <a:off x="1849136" y="3049369"/>
            <a:ext cx="5422102" cy="237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F89C53DA-71BA-44D1-A2C3-846B982A3237}"/>
              </a:ext>
            </a:extLst>
          </p:cNvPr>
          <p:cNvSpPr/>
          <p:nvPr/>
        </p:nvSpPr>
        <p:spPr>
          <a:xfrm>
            <a:off x="7561384" y="4386561"/>
            <a:ext cx="694592" cy="1579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emoji">
            <a:extLst>
              <a:ext uri="{FF2B5EF4-FFF2-40B4-BE49-F238E27FC236}">
                <a16:creationId xmlns:a16="http://schemas.microsoft.com/office/drawing/2014/main" id="{53C8FA03-4BCF-4DFE-9297-9C2C8C49E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063" y="172329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409BED1-FDCE-4CDD-B927-77F6638173EE}"/>
              </a:ext>
            </a:extLst>
          </p:cNvPr>
          <p:cNvCxnSpPr/>
          <p:nvPr/>
        </p:nvCxnSpPr>
        <p:spPr>
          <a:xfrm flipH="1">
            <a:off x="8343899" y="3938154"/>
            <a:ext cx="1370659" cy="123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BEE59-C4E5-43E8-851E-A8D505E6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Agora? Resolveu?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0D34C89-8352-484C-B11C-98F2B97E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pt-BR" dirty="0"/>
              <a:t>Claro que resolve!</a:t>
            </a:r>
          </a:p>
          <a:p>
            <a:r>
              <a:rPr lang="pt-BR" dirty="0"/>
              <a:t>Pode ser feito de maneira diferente?</a:t>
            </a:r>
          </a:p>
          <a:p>
            <a:r>
              <a:rPr lang="pt-BR" dirty="0"/>
              <a:t>Sim</a:t>
            </a:r>
          </a:p>
          <a:p>
            <a:r>
              <a:rPr lang="pt-BR" dirty="0"/>
              <a:t>O resultado seria diferente?</a:t>
            </a:r>
          </a:p>
          <a:p>
            <a:r>
              <a:rPr lang="pt-BR" dirty="0"/>
              <a:t>Não, porém ficaria claro que você </a:t>
            </a:r>
            <a:r>
              <a:rPr lang="pt-BR" dirty="0">
                <a:solidFill>
                  <a:srgbClr val="00B050"/>
                </a:solidFill>
              </a:rPr>
              <a:t>entende de ENUM, </a:t>
            </a:r>
            <a:r>
              <a:rPr lang="pt-BR" dirty="0">
                <a:solidFill>
                  <a:srgbClr val="FF0000"/>
                </a:solidFill>
              </a:rPr>
              <a:t>mas Orientação a Objetos está faltando muito.</a:t>
            </a:r>
          </a:p>
        </p:txBody>
      </p:sp>
    </p:spTree>
    <p:extLst>
      <p:ext uri="{BB962C8B-B14F-4D97-AF65-F5344CB8AC3E}">
        <p14:creationId xmlns:p14="http://schemas.microsoft.com/office/powerpoint/2010/main" val="394429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F673A-DE8D-4A30-931E-7F5BB5AD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ENUM </a:t>
            </a:r>
            <a:r>
              <a:rPr lang="pt-BR" dirty="0" err="1"/>
              <a:t>Factory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5BD75A-5A4E-447D-97FD-FD63774E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5" y="1432414"/>
            <a:ext cx="6172200" cy="413385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0012B65-7F0C-4B27-B4DF-3A1D0D587C2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791809" y="4927601"/>
            <a:ext cx="3232312" cy="31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7AA4C3-B07A-405B-9B43-03B8E321557F}"/>
              </a:ext>
            </a:extLst>
          </p:cNvPr>
          <p:cNvSpPr txBox="1"/>
          <p:nvPr/>
        </p:nvSpPr>
        <p:spPr>
          <a:xfrm>
            <a:off x="8024121" y="4087691"/>
            <a:ext cx="2652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</a:t>
            </a:r>
          </a:p>
          <a:p>
            <a:r>
              <a:rPr lang="pt-BR" dirty="0"/>
              <a:t>Usar o método</a:t>
            </a:r>
          </a:p>
          <a:p>
            <a:r>
              <a:rPr lang="pt-BR" dirty="0">
                <a:solidFill>
                  <a:srgbClr val="FF0000"/>
                </a:solidFill>
              </a:rPr>
              <a:t>obterFrete()</a:t>
            </a:r>
          </a:p>
          <a:p>
            <a:r>
              <a:rPr lang="pt-BR" dirty="0"/>
              <a:t>A partir de um</a:t>
            </a:r>
            <a:br>
              <a:rPr lang="pt-BR" dirty="0"/>
            </a:br>
            <a:r>
              <a:rPr lang="pt-BR" dirty="0"/>
              <a:t>dos valores do ENUM</a:t>
            </a:r>
            <a:br>
              <a:rPr lang="pt-BR" dirty="0"/>
            </a:br>
            <a:r>
              <a:rPr lang="pt-BR" dirty="0"/>
              <a:t>será devolvido </a:t>
            </a:r>
          </a:p>
          <a:p>
            <a:r>
              <a:rPr lang="pt-BR" dirty="0"/>
              <a:t>Um Objeto do Tipo que </a:t>
            </a:r>
          </a:p>
          <a:p>
            <a:r>
              <a:rPr lang="pt-BR" dirty="0"/>
              <a:t>Precisaremos.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F11233-61B5-41FC-AA50-D40C35947A2D}"/>
              </a:ext>
            </a:extLst>
          </p:cNvPr>
          <p:cNvSpPr txBox="1"/>
          <p:nvPr/>
        </p:nvSpPr>
        <p:spPr>
          <a:xfrm>
            <a:off x="5846885" y="2475955"/>
            <a:ext cx="4753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Perceba que estamos usando</a:t>
            </a:r>
          </a:p>
          <a:p>
            <a:r>
              <a:rPr lang="pt-BR" dirty="0"/>
              <a:t>A mesma premissa de Classe Abstrata,</a:t>
            </a:r>
            <a:br>
              <a:rPr lang="pt-BR" dirty="0"/>
            </a:br>
            <a:r>
              <a:rPr lang="pt-BR" dirty="0"/>
              <a:t>ou seja, implementar os métodos abstratos.</a:t>
            </a:r>
            <a:br>
              <a:rPr lang="pt-BR" dirty="0"/>
            </a:b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FF0F9F8-BDEF-4859-8202-230507DB16A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776388" y="2995525"/>
            <a:ext cx="1070497" cy="8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B93A649-F9DD-40C6-AC7C-C0B748C6B497}"/>
              </a:ext>
            </a:extLst>
          </p:cNvPr>
          <p:cNvCxnSpPr/>
          <p:nvPr/>
        </p:nvCxnSpPr>
        <p:spPr>
          <a:xfrm flipH="1">
            <a:off x="4642338" y="3323492"/>
            <a:ext cx="1204547" cy="6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53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398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Facetado</vt:lpstr>
      <vt:lpstr>Padrões de Projeto I</vt:lpstr>
      <vt:lpstr>Exemplo de Cálculo do Frete</vt:lpstr>
      <vt:lpstr>Exemplo de Cálculo do Frete</vt:lpstr>
      <vt:lpstr>Resolve o Problema</vt:lpstr>
      <vt:lpstr>Usando o ENUM</vt:lpstr>
      <vt:lpstr>Usando ENUM</vt:lpstr>
      <vt:lpstr>Usando ENUM</vt:lpstr>
      <vt:lpstr>E Agora? Resolveu?</vt:lpstr>
      <vt:lpstr>Usando ENUM Factory</vt:lpstr>
      <vt:lpstr>Usando ENUM Factory</vt:lpstr>
      <vt:lpstr>Usando ENUM Factory</vt:lpstr>
      <vt:lpstr>Usando ENUM Factory</vt:lpstr>
      <vt:lpstr>Usando ENUM Factory</vt:lpstr>
      <vt:lpstr>Sendo assim. Polimorfismo com Interface.</vt:lpstr>
      <vt:lpstr>E Agora? Resolveu?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I</dc:title>
  <dc:creator>Paulo José de Carlo Almeida</dc:creator>
  <cp:lastModifiedBy>Paulo José de Carlo Almeida</cp:lastModifiedBy>
  <cp:revision>35</cp:revision>
  <dcterms:created xsi:type="dcterms:W3CDTF">2018-08-20T19:22:53Z</dcterms:created>
  <dcterms:modified xsi:type="dcterms:W3CDTF">2018-08-20T20:55:39Z</dcterms:modified>
</cp:coreProperties>
</file>