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0" r:id="rId9"/>
    <p:sldId id="269" r:id="rId10"/>
    <p:sldId id="261" r:id="rId11"/>
    <p:sldId id="270" r:id="rId12"/>
    <p:sldId id="271" r:id="rId13"/>
    <p:sldId id="262" r:id="rId14"/>
    <p:sldId id="273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1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2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35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8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84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93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5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7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79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5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4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17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2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5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44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61C-A3F5-42B4-8A58-579BBD4F37AD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1A22BC-0CC5-409E-8DC5-5A5F100BF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0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ardopires.net.br/2013/04/orientacao-a-objeto-solid/" TargetMode="External"/><Relationship Id="rId2" Type="http://schemas.openxmlformats.org/officeDocument/2006/relationships/hyperlink" Target="https://medium.com/thiago-aragao/solid-princ%C3%ADpios-da-programa%C3%A7%C3%A3o-orientada-a-objetos-ba7e31d8fb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eomomento.com.br/uml-diagrama-de-clas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duardopires.net.br/2013/05/single-responsibility-principle-sr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tidigital.com.br/wp-content/uploads/2015/10/SOLI1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84AA-C9AC-4132-A691-55F49FA43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 Orientado aos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C0F552-1AE7-4968-A0DA-74C183B33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170230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67C26-B929-4BBF-8523-8CF1CA1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“I”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Sigla ISP - </a:t>
            </a:r>
            <a:r>
              <a:rPr lang="pt-BR" sz="2400" dirty="0"/>
              <a:t>Interface </a:t>
            </a:r>
            <a:r>
              <a:rPr lang="pt-BR" sz="2400" dirty="0" err="1"/>
              <a:t>segregation</a:t>
            </a:r>
            <a:r>
              <a:rPr lang="pt-BR" sz="2400" dirty="0"/>
              <a:t> </a:t>
            </a:r>
            <a:r>
              <a:rPr lang="pt-BR" sz="2400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98E27-F218-403D-99A5-84B3EFCB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2400"/>
            <a:ext cx="8596668" cy="3880773"/>
          </a:xfrm>
        </p:spPr>
        <p:txBody>
          <a:bodyPr/>
          <a:lstStyle/>
          <a:p>
            <a:r>
              <a:rPr lang="pt-BR" dirty="0"/>
              <a:t>Princípio da Segregação da Interface</a:t>
            </a:r>
          </a:p>
          <a:p>
            <a:pPr lvl="1"/>
            <a:r>
              <a:rPr lang="pt-BR" dirty="0"/>
              <a:t>Muitas interfaces específicas são melhores do que uma interface única.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9578AF-6483-4185-AFB7-0FFE60E4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50722"/>
            <a:ext cx="5715000" cy="4476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61AEFA-D31A-4E7B-BCEB-FEA7F037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84" y="2273300"/>
            <a:ext cx="5743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6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9FB9F47-F871-4B99-B3BE-149A86BF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t-BR" dirty="0"/>
              <a:t>Continuação ISP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EF76B-9A73-4954-A7B0-E8615567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/>
              <a:t>Nos temos aqui 4 classes, a classe abstrata </a:t>
            </a:r>
            <a:r>
              <a:rPr lang="pt-BR" sz="1700" b="1"/>
              <a:t>Funcionário</a:t>
            </a:r>
            <a:r>
              <a:rPr lang="pt-BR" sz="1700"/>
              <a:t> que possui a lógica básica de um Funcionário, temos V</a:t>
            </a:r>
            <a:r>
              <a:rPr lang="pt-BR" sz="1700" b="1"/>
              <a:t>endedor</a:t>
            </a:r>
            <a:r>
              <a:rPr lang="pt-BR" sz="1700"/>
              <a:t> que é um </a:t>
            </a:r>
            <a:r>
              <a:rPr lang="pt-BR" sz="1700" b="1"/>
              <a:t>Funcionário</a:t>
            </a:r>
            <a:r>
              <a:rPr lang="pt-BR" sz="1700"/>
              <a:t>, mas possui um própria lógica de calcular o seu salário e a sua comissão. Temos o </a:t>
            </a:r>
            <a:r>
              <a:rPr lang="pt-BR" sz="1700" b="1"/>
              <a:t>Representante</a:t>
            </a:r>
            <a:r>
              <a:rPr lang="pt-BR" sz="1700"/>
              <a:t> que não é exatamente um funcionário, pois não recebe um salário base, porém recebe uma comissão maior sobre suas vendas. E por fim </a:t>
            </a:r>
            <a:r>
              <a:rPr lang="pt-BR" sz="1700" b="1"/>
              <a:t>Atendente de Caixa</a:t>
            </a:r>
            <a:r>
              <a:rPr lang="pt-BR" sz="1700"/>
              <a:t> que é um funcionário mas não recebe comissão.</a:t>
            </a:r>
          </a:p>
          <a:p>
            <a:pPr>
              <a:lnSpc>
                <a:spcPct val="90000"/>
              </a:lnSpc>
            </a:pPr>
            <a:r>
              <a:rPr lang="pt-BR" sz="1700"/>
              <a:t>Com isso temos vários problemas de Design aí. O primeiro é, Representante não é um funcionário, mas está se passando c como tal para reaproveitar a responsabilidade de Receber um “Salário de Comissionado”, o segundo problema é, o Atende de Caixa não precisa saber como calcular comissão, mas é obrigado a implementar um método </a:t>
            </a:r>
            <a:r>
              <a:rPr lang="pt-BR" sz="1700" i="1" err="1"/>
              <a:t>getComissao</a:t>
            </a:r>
            <a:r>
              <a:rPr lang="pt-BR" sz="1700" i="1"/>
              <a:t>()</a:t>
            </a:r>
            <a:r>
              <a:rPr lang="pt-BR" sz="1700"/>
              <a:t>.</a:t>
            </a:r>
          </a:p>
          <a:p>
            <a:pPr>
              <a:lnSpc>
                <a:spcPct val="90000"/>
              </a:lnSpc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293892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4B04C9-2E28-42C7-8754-AF2CDE2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Continuação ISP – como tem que 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ADAA22-65F2-4CE7-ADD2-3D9FDB036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6877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67761B9-55EF-4B65-AE93-DC1B27DF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01" b="3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58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16E0E-B43C-473D-8CA7-F9A4C9F2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>
                <a:solidFill>
                  <a:schemeClr val="bg1"/>
                </a:solidFill>
              </a:rPr>
              <a:t>O “D” </a:t>
            </a:r>
            <a:r>
              <a:rPr lang="pt-BR" sz="31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pt-BR" sz="3100">
                <a:solidFill>
                  <a:schemeClr val="bg1"/>
                </a:solidFill>
              </a:rPr>
              <a:t>Sigla DIP - Dependency inversion principle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937DB-A95A-4392-BFB3-B70B84C6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2160589"/>
            <a:ext cx="4388053" cy="40539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000" dirty="0">
                <a:solidFill>
                  <a:schemeClr val="bg1"/>
                </a:solidFill>
              </a:rPr>
              <a:t>Princípio da inversão da dependência</a:t>
            </a:r>
          </a:p>
          <a:p>
            <a:pPr>
              <a:lnSpc>
                <a:spcPct val="90000"/>
              </a:lnSpc>
            </a:pPr>
            <a:r>
              <a:rPr lang="pt-BR" sz="1000" dirty="0">
                <a:solidFill>
                  <a:schemeClr val="bg1"/>
                </a:solidFill>
              </a:rPr>
              <a:t>Dependa de uma abstração e não de uma implementação.</a:t>
            </a:r>
          </a:p>
          <a:p>
            <a:pPr>
              <a:lnSpc>
                <a:spcPct val="90000"/>
              </a:lnSpc>
            </a:pPr>
            <a:r>
              <a:rPr lang="pt-BR" sz="1000" dirty="0">
                <a:solidFill>
                  <a:schemeClr val="bg1"/>
                </a:solidFill>
              </a:rPr>
              <a:t> Módulos de alto nível não devem depender de módulos de baixo nível. Ambos devem depender de abstrações;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– Abstrações não devem depender de detalhes. Detalhes devem depender de abstrações.</a:t>
            </a:r>
          </a:p>
          <a:p>
            <a:pPr>
              <a:lnSpc>
                <a:spcPct val="90000"/>
              </a:lnSpc>
            </a:pPr>
            <a:r>
              <a:rPr lang="pt-BR" sz="1000" dirty="0">
                <a:solidFill>
                  <a:schemeClr val="bg1"/>
                </a:solidFill>
              </a:rPr>
              <a:t>Inverter a dependência faz com que um cliente não fique frágil a mudanças relacionadas a detalhes de implementação. Isto é, alterar o detalhe não quebra o cliente. Além disso, o mesmo cliente pode ser reutilizado com outro detalhe de implementação.</a:t>
            </a:r>
          </a:p>
          <a:p>
            <a:pPr>
              <a:lnSpc>
                <a:spcPct val="90000"/>
              </a:lnSpc>
            </a:pPr>
            <a:r>
              <a:rPr lang="pt-BR" sz="1000" dirty="0">
                <a:solidFill>
                  <a:schemeClr val="bg1"/>
                </a:solidFill>
              </a:rPr>
              <a:t>Vamos deixar isso mais claro com exemplos.</a:t>
            </a:r>
          </a:p>
          <a:p>
            <a:pPr lvl="1">
              <a:lnSpc>
                <a:spcPct val="90000"/>
              </a:lnSpc>
            </a:pPr>
            <a:r>
              <a:rPr lang="pt-BR" sz="1000" b="1" i="1" dirty="0">
                <a:solidFill>
                  <a:schemeClr val="bg1"/>
                </a:solidFill>
              </a:rPr>
              <a:t>EXEMPLO DE VIOLAÇÃO</a:t>
            </a:r>
          </a:p>
          <a:p>
            <a:r>
              <a:rPr lang="pt-BR" sz="1000" dirty="0">
                <a:solidFill>
                  <a:schemeClr val="bg1"/>
                </a:solidFill>
              </a:rPr>
              <a:t>O design acima viola o DIP uma vez que </a:t>
            </a:r>
            <a:r>
              <a:rPr lang="pt-BR" sz="1000" dirty="0" err="1">
                <a:solidFill>
                  <a:schemeClr val="bg1"/>
                </a:solidFill>
              </a:rPr>
              <a:t>Botao</a:t>
            </a:r>
            <a:r>
              <a:rPr lang="pt-BR" sz="1000" dirty="0">
                <a:solidFill>
                  <a:schemeClr val="bg1"/>
                </a:solidFill>
              </a:rPr>
              <a:t> depende de uma classe concreta </a:t>
            </a:r>
            <a:r>
              <a:rPr lang="pt-BR" sz="1000" dirty="0" err="1">
                <a:solidFill>
                  <a:schemeClr val="bg1"/>
                </a:solidFill>
              </a:rPr>
              <a:t>Lampada</a:t>
            </a:r>
            <a:r>
              <a:rPr lang="pt-BR" sz="1000" dirty="0">
                <a:solidFill>
                  <a:schemeClr val="bg1"/>
                </a:solidFill>
              </a:rPr>
              <a:t>. Ou seja, a classe </a:t>
            </a:r>
            <a:r>
              <a:rPr lang="pt-BR" sz="1000" dirty="0" err="1">
                <a:solidFill>
                  <a:schemeClr val="bg1"/>
                </a:solidFill>
              </a:rPr>
              <a:t>Botao</a:t>
            </a:r>
            <a:r>
              <a:rPr lang="pt-BR" sz="1000" dirty="0">
                <a:solidFill>
                  <a:schemeClr val="bg1"/>
                </a:solidFill>
              </a:rPr>
              <a:t> conhece detalhes de implementação ao invés de termos identificado uma abstração para o design.</a:t>
            </a:r>
          </a:p>
          <a:p>
            <a:r>
              <a:rPr lang="pt-BR" sz="1000" dirty="0">
                <a:solidFill>
                  <a:schemeClr val="bg1"/>
                </a:solidFill>
              </a:rPr>
              <a:t>Que abstração seria essa? A classe </a:t>
            </a:r>
            <a:r>
              <a:rPr lang="pt-BR" sz="1000" dirty="0" err="1">
                <a:solidFill>
                  <a:schemeClr val="bg1"/>
                </a:solidFill>
              </a:rPr>
              <a:t>Botao</a:t>
            </a:r>
            <a:r>
              <a:rPr lang="pt-BR" sz="1000" dirty="0">
                <a:solidFill>
                  <a:schemeClr val="bg1"/>
                </a:solidFill>
              </a:rPr>
              <a:t> deve ser capaz de tratar alguma ação e ligar ou desligar algum </a:t>
            </a:r>
            <a:r>
              <a:rPr lang="pt-BR" sz="1000" b="1" dirty="0">
                <a:solidFill>
                  <a:schemeClr val="bg1"/>
                </a:solidFill>
              </a:rPr>
              <a:t>dispositivo</a:t>
            </a:r>
            <a:r>
              <a:rPr lang="pt-BR" sz="1000" dirty="0">
                <a:solidFill>
                  <a:schemeClr val="bg1"/>
                </a:solidFill>
              </a:rPr>
              <a:t>, seja ele qual for: uma lâmpada, um motor, um alarme, etc.</a:t>
            </a:r>
            <a:br>
              <a:rPr lang="pt-BR" sz="1000" dirty="0">
                <a:solidFill>
                  <a:schemeClr val="bg1"/>
                </a:solidFill>
              </a:rPr>
            </a:br>
            <a:endParaRPr lang="pt-BR" sz="1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pt-BR" sz="1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7707F4-2E58-4646-82E9-8BA127DF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53409"/>
            <a:ext cx="5143500" cy="3738667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8A1307B-7D9A-4C02-AB6E-9AA26A881302}"/>
              </a:ext>
            </a:extLst>
          </p:cNvPr>
          <p:cNvCxnSpPr/>
          <p:nvPr/>
        </p:nvCxnSpPr>
        <p:spPr>
          <a:xfrm>
            <a:off x="2540000" y="4436533"/>
            <a:ext cx="303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4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F4A68-CA71-45AC-AF8E-7D8A34C4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Continuação DIP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B7873A-7A40-4574-9D82-A482F3E1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8" y="1355734"/>
            <a:ext cx="3332488" cy="19093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39FE58A-0280-451E-92A4-7358E4AB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69" y="4611251"/>
            <a:ext cx="3264753" cy="219370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B66CB77-6C95-4DFB-B7D4-7871E1D02DD5}"/>
              </a:ext>
            </a:extLst>
          </p:cNvPr>
          <p:cNvSpPr txBox="1"/>
          <p:nvPr/>
        </p:nvSpPr>
        <p:spPr>
          <a:xfrm>
            <a:off x="5589525" y="921413"/>
            <a:ext cx="5185303" cy="532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DIP E ARQUITETURA DE SOFTWARE</a:t>
            </a:r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 Princípio da Inversão de Dependência é um dos pilares para uma boa arquitetura de software, focada na resolução do problema e flexível quanto a detalhes de implementação, como bancos de dados, serviços web, leitura/escrita de arquivos, etc.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Este princípio reforça que a abstração está mais relacionada ao seu cliente do que ao servidor (a classe que realiza a abstração).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No exemplo ilustrado ao lado, Dispositivo (a abstração) está diretamente ligado ao cliente (Botao). Sua implementação (Lampada) é um mero detalhe.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Sendo assim, Dispositivo ficaria no mesmo pacote (ou componente) do Botao e não junto com sua implementação Lampada.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4FD6FA-B923-45F6-BD8E-F91A7D8A3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16" y="3276557"/>
            <a:ext cx="3796951" cy="11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99B6-634E-40CB-A030-AC8AE1C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Ok, mas, se eu não aplicar esses princípios o que acontece?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A4F49-5CFE-4569-8723-D26A3FA6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utilizar SOLID significa expor sua aplicação a problemas como:</a:t>
            </a:r>
          </a:p>
          <a:p>
            <a:r>
              <a:rPr lang="pt-BR" dirty="0"/>
              <a:t>Repetição de Código, ou seja, uma simples alteração deve ser replicada em vários pontos diferentes da sua aplicação;</a:t>
            </a:r>
          </a:p>
          <a:p>
            <a:r>
              <a:rPr lang="pt-BR" dirty="0"/>
              <a:t>Código sem estrutura coesa ou padronizada;</a:t>
            </a:r>
          </a:p>
          <a:p>
            <a:r>
              <a:rPr lang="pt-BR" dirty="0"/>
              <a:t>Rigidez e fragilidade, ou seja, qualquer alteração provoca uma cascata de operações ou falhas em várias partes do sistema;</a:t>
            </a:r>
          </a:p>
          <a:p>
            <a:r>
              <a:rPr lang="pt-BR" dirty="0"/>
              <a:t>Dificuldade na execução e criação de testes;</a:t>
            </a:r>
          </a:p>
          <a:p>
            <a:r>
              <a:rPr lang="pt-BR" dirty="0"/>
              <a:t>Não reaproveitamento, ou seja, nenhuma ou quase nenhuma funcionalidade pode ser reaproveitada para outros sistemas.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26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BC84-F2A5-4FE8-9C15-32279E13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O.o</a:t>
            </a:r>
            <a:r>
              <a:rPr lang="pt-BR" b="1" dirty="0"/>
              <a:t> Realmente, muitos pontos negativos, e quais são os positivos?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E8C55-D58C-4638-A4A9-A7194ED2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os princípios adquirimos para a nossa aplicação benefícios da orientação a objetos, tais como:</a:t>
            </a:r>
          </a:p>
          <a:p>
            <a:r>
              <a:rPr lang="pt-BR" dirty="0"/>
              <a:t>Fácil manutenção, entendimento e organização;</a:t>
            </a:r>
          </a:p>
          <a:p>
            <a:r>
              <a:rPr lang="pt-BR" dirty="0"/>
              <a:t>Arquitetura aberta a receber atualizações, melhorias e novos recursos sem danos colaterais;</a:t>
            </a:r>
          </a:p>
          <a:p>
            <a:r>
              <a:rPr lang="pt-BR" dirty="0"/>
              <a:t>Aplicação de testes de forma fácil e de simples entendimento;</a:t>
            </a:r>
          </a:p>
          <a:p>
            <a:r>
              <a:rPr lang="pt-BR" dirty="0"/>
              <a:t>Fácil reaproveitamento de código;</a:t>
            </a:r>
          </a:p>
          <a:p>
            <a:r>
              <a:rPr lang="pt-BR" dirty="0"/>
              <a:t>Fácil adaptação a mudanças no escopo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02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E0B5D-1A5D-4CA5-B041-9EFEDE6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Webibliografia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57859-C732-4545-A1B3-581E10B8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https://medium.com/thiago-aragao/solid-princ%C3%ADpios-da-programa%C3%A7%C3%A3o-orientada-a-objetos-ba7e31d8fb25</a:t>
            </a:r>
            <a:endParaRPr lang="pt-BR" dirty="0"/>
          </a:p>
          <a:p>
            <a:r>
              <a:rPr lang="pt-BR" dirty="0">
                <a:hlinkClick r:id="rId3"/>
              </a:rPr>
              <a:t>https://www.eduardopires.net.br/2013/04/orientacao-a-objeto-solid/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99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3F3A5-4AEF-4917-BD84-CD268E43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BB7593-C26E-4F32-8908-791F38C9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SOLID</a:t>
            </a:r>
            <a:r>
              <a:rPr lang="pt-BR">
                <a:solidFill>
                  <a:schemeClr val="bg1"/>
                </a:solidFill>
              </a:rPr>
              <a:t> é um acrônimo dos cinco primeiros princípios da programação orientada a objetos e design de código identificados por Robert C. Martin (ou Uncle Bob) por volta do ano 2000. </a:t>
            </a:r>
          </a:p>
          <a:p>
            <a:r>
              <a:rPr lang="pt-BR">
                <a:solidFill>
                  <a:schemeClr val="bg1"/>
                </a:solidFill>
              </a:rPr>
              <a:t>O acrônimo SOLID foi introduzido por Michael Feathers, após observar que os cinco princípios poderiam se encaixar nesta palavra.</a:t>
            </a:r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94CFA4F0-1208-4E1E-AE83-642A2586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897" y="972608"/>
            <a:ext cx="5057707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9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9A48D-CB37-460E-A935-A0A5971C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O “S” </a:t>
            </a:r>
            <a:r>
              <a:rPr lang="pt-BR" dirty="0">
                <a:sym typeface="Wingdings" panose="05000000000000000000" pitchFamily="2" charset="2"/>
              </a:rPr>
              <a:t> Sigla  SRP - </a:t>
            </a:r>
            <a:r>
              <a:rPr lang="pt-BR" sz="2400" dirty="0"/>
              <a:t>Single </a:t>
            </a:r>
            <a:r>
              <a:rPr lang="pt-BR" sz="2400" dirty="0" err="1"/>
              <a:t>responsibility</a:t>
            </a:r>
            <a:r>
              <a:rPr lang="pt-BR" sz="2400" dirty="0"/>
              <a:t> </a:t>
            </a:r>
            <a:r>
              <a:rPr lang="pt-BR" sz="2400" dirty="0" err="1"/>
              <a:t>principle</a:t>
            </a:r>
            <a:r>
              <a:rPr lang="pt-BR" sz="2400" dirty="0"/>
              <a:t>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0A0A8-6F1B-49BF-B755-B0F2987E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Principio da Responsabilidade Única</a:t>
            </a:r>
          </a:p>
          <a:p>
            <a:pPr lvl="1"/>
            <a:r>
              <a:rPr lang="pt-BR" dirty="0"/>
              <a:t>Uma classe deve ter um, e somente um, motivo para mudar.</a:t>
            </a:r>
          </a:p>
          <a:p>
            <a:pPr lvl="1"/>
            <a:r>
              <a:rPr lang="pt-BR" dirty="0"/>
              <a:t>Uma </a:t>
            </a:r>
            <a:r>
              <a:rPr lang="pt-BR" dirty="0">
                <a:hlinkClick r:id="rId2"/>
              </a:rPr>
              <a:t>Classe</a:t>
            </a:r>
            <a:r>
              <a:rPr lang="pt-BR" dirty="0"/>
              <a:t> deve conter somente responsabilidades </a:t>
            </a:r>
            <a:r>
              <a:rPr lang="pt-BR" b="1" dirty="0"/>
              <a:t>que são suas.</a:t>
            </a:r>
            <a:endParaRPr lang="pt-BR" dirty="0"/>
          </a:p>
          <a:p>
            <a:pPr lvl="1"/>
            <a:r>
              <a:rPr lang="pt-BR" dirty="0"/>
              <a:t>Por exemplo, manter informação de vendas é algo que deve ser feito por uma classe </a:t>
            </a:r>
            <a:r>
              <a:rPr lang="pt-BR" b="1" dirty="0"/>
              <a:t>Venda</a:t>
            </a:r>
            <a:r>
              <a:rPr lang="pt-BR" dirty="0"/>
              <a:t> e não por uma classe </a:t>
            </a:r>
            <a:r>
              <a:rPr lang="pt-BR" b="1" dirty="0"/>
              <a:t>Produto.</a:t>
            </a:r>
            <a:r>
              <a:rPr lang="pt-BR" dirty="0"/>
              <a:t> </a:t>
            </a:r>
          </a:p>
          <a:p>
            <a:pPr lvl="2"/>
            <a:r>
              <a:rPr lang="pt-BR" dirty="0"/>
              <a:t>Manter informação de </a:t>
            </a:r>
            <a:r>
              <a:rPr lang="pt-BR" b="1" dirty="0"/>
              <a:t>Produto</a:t>
            </a:r>
            <a:r>
              <a:rPr lang="pt-BR" dirty="0"/>
              <a:t> não deve ser feito por uma classe </a:t>
            </a:r>
            <a:r>
              <a:rPr lang="pt-BR" b="1" dirty="0" err="1"/>
              <a:t>ItemEstoque</a:t>
            </a:r>
            <a:r>
              <a:rPr lang="pt-BR" dirty="0"/>
              <a:t> e sim por uma classe Produto.</a:t>
            </a:r>
          </a:p>
          <a:p>
            <a:pPr lvl="2"/>
            <a:endParaRPr lang="pt-BR" dirty="0"/>
          </a:p>
          <a:p>
            <a:pPr lvl="1" fontAlgn="base"/>
            <a:r>
              <a:rPr lang="pt-BR" dirty="0"/>
              <a:t>O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é um dos mais importantes princípios do SOLID, deve ser aplicado para obtermos classes mais coesas e de baixo acoplamento.</a:t>
            </a:r>
          </a:p>
          <a:p>
            <a:pPr lvl="1" fontAlgn="base"/>
            <a:r>
              <a:rPr lang="pt-BR" dirty="0"/>
              <a:t>Este é o tipo de princípio que todo código orientado a objetos deveria possuir.</a:t>
            </a:r>
            <a:br>
              <a:rPr lang="pt-BR" dirty="0"/>
            </a:br>
            <a:r>
              <a:rPr lang="pt-BR" dirty="0"/>
              <a:t>Portanto antes de construir aquela classe que cadastra o usuário e envia o e-mail, lembre-se deste princípio.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9A48D-CB37-460E-A935-A0A5971C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O “S” </a:t>
            </a:r>
            <a:r>
              <a:rPr lang="pt-BR" dirty="0">
                <a:sym typeface="Wingdings" panose="05000000000000000000" pitchFamily="2" charset="2"/>
              </a:rPr>
              <a:t> Sigla  SRP - </a:t>
            </a:r>
            <a:r>
              <a:rPr lang="pt-BR" sz="2400" dirty="0"/>
              <a:t>Single </a:t>
            </a:r>
            <a:r>
              <a:rPr lang="pt-BR" sz="2400" dirty="0" err="1"/>
              <a:t>responsibility</a:t>
            </a:r>
            <a:r>
              <a:rPr lang="pt-BR" sz="2400" dirty="0"/>
              <a:t> </a:t>
            </a:r>
            <a:r>
              <a:rPr lang="pt-BR" sz="2400" dirty="0" err="1"/>
              <a:t>principle</a:t>
            </a:r>
            <a:r>
              <a:rPr lang="pt-BR" sz="2400" dirty="0"/>
              <a:t> </a:t>
            </a:r>
            <a:endParaRPr lang="pt-BR" dirty="0"/>
          </a:p>
        </p:txBody>
      </p:sp>
      <p:pic>
        <p:nvPicPr>
          <p:cNvPr id="6" name="Picture 2" descr="Principio da Responsabilidade Unica - SOLID - SRP - Diagrama de Classes">
            <a:extLst>
              <a:ext uri="{FF2B5EF4-FFF2-40B4-BE49-F238E27FC236}">
                <a16:creationId xmlns:a16="http://schemas.microsoft.com/office/drawing/2014/main" id="{87EF4A33-8198-4FD5-9AFA-D9364B7DB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3" t="5804" r="14422" b="13884"/>
          <a:stretch/>
        </p:blipFill>
        <p:spPr bwMode="auto">
          <a:xfrm>
            <a:off x="778932" y="1270000"/>
            <a:ext cx="8229602" cy="37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A0317A8-1DCA-4AC5-885A-53EA940B2B72}"/>
              </a:ext>
            </a:extLst>
          </p:cNvPr>
          <p:cNvSpPr/>
          <p:nvPr/>
        </p:nvSpPr>
        <p:spPr>
          <a:xfrm>
            <a:off x="677334" y="5114384"/>
            <a:ext cx="833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Roboto"/>
              </a:rPr>
              <a:t>Todos os atributos estão encapsulados em propriedades, não estão expostos para acesso direto.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Roboto"/>
              </a:rPr>
              <a:t>O </a:t>
            </a:r>
            <a:r>
              <a:rPr lang="pt-BR" sz="1200" b="1" dirty="0" err="1">
                <a:solidFill>
                  <a:srgbClr val="222222"/>
                </a:solidFill>
                <a:latin typeface="Roboto"/>
              </a:rPr>
              <a:t>Endereco</a:t>
            </a:r>
            <a:r>
              <a:rPr lang="pt-BR" sz="1200" dirty="0">
                <a:solidFill>
                  <a:srgbClr val="222222"/>
                </a:solidFill>
                <a:latin typeface="Roboto"/>
              </a:rPr>
              <a:t> é uma única classe, composta por classe </a:t>
            </a:r>
            <a:r>
              <a:rPr lang="pt-BR" sz="1200" b="1" dirty="0">
                <a:solidFill>
                  <a:srgbClr val="222222"/>
                </a:solidFill>
                <a:latin typeface="Roboto"/>
              </a:rPr>
              <a:t>Bairro,</a:t>
            </a:r>
            <a:r>
              <a:rPr lang="pt-BR" sz="1200" dirty="0">
                <a:solidFill>
                  <a:srgbClr val="222222"/>
                </a:solidFill>
                <a:latin typeface="Roboto"/>
              </a:rPr>
              <a:t> que é composta pela classe </a:t>
            </a:r>
            <a:r>
              <a:rPr lang="pt-BR" sz="1200" b="1" dirty="0">
                <a:solidFill>
                  <a:srgbClr val="222222"/>
                </a:solidFill>
                <a:latin typeface="Roboto"/>
              </a:rPr>
              <a:t>Cidade,</a:t>
            </a:r>
            <a:r>
              <a:rPr lang="pt-BR" sz="1200" dirty="0">
                <a:solidFill>
                  <a:srgbClr val="222222"/>
                </a:solidFill>
                <a:latin typeface="Roboto"/>
              </a:rPr>
              <a:t> que é composta pela classe </a:t>
            </a:r>
            <a:r>
              <a:rPr lang="pt-BR" sz="1200" b="1" dirty="0">
                <a:solidFill>
                  <a:srgbClr val="222222"/>
                </a:solidFill>
                <a:latin typeface="Roboto"/>
              </a:rPr>
              <a:t>Estado.</a:t>
            </a:r>
            <a:endParaRPr lang="pt-BR" sz="1200" dirty="0">
              <a:solidFill>
                <a:srgbClr val="222222"/>
              </a:solidFill>
              <a:latin typeface="Roboto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Roboto"/>
              </a:rPr>
              <a:t>Cada classe possui apenas uma responsabilidade, e o processo se dá através de </a:t>
            </a:r>
            <a:r>
              <a:rPr lang="pt-BR" sz="1200" dirty="0">
                <a:latin typeface="Roboto"/>
              </a:rPr>
              <a:t>relacionamentos de Composição</a:t>
            </a:r>
            <a:r>
              <a:rPr lang="pt-BR" sz="1200" dirty="0">
                <a:solidFill>
                  <a:srgbClr val="222222"/>
                </a:solidFill>
                <a:latin typeface="Roboto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Roboto"/>
              </a:rPr>
              <a:t>E havendo a necessidade, outras classes além de </a:t>
            </a:r>
            <a:r>
              <a:rPr lang="pt-BR" sz="1200" b="1" dirty="0" err="1">
                <a:solidFill>
                  <a:srgbClr val="222222"/>
                </a:solidFill>
                <a:latin typeface="Roboto"/>
              </a:rPr>
              <a:t>Endereco</a:t>
            </a:r>
            <a:r>
              <a:rPr lang="pt-BR" sz="1200" dirty="0">
                <a:solidFill>
                  <a:srgbClr val="222222"/>
                </a:solidFill>
                <a:latin typeface="Roboto"/>
              </a:rPr>
              <a:t> podem utilizar recursos das classes Bairro, Cidade e Estado, pois estes conceitos não estão inseridos diretamente (através de atributos) no </a:t>
            </a:r>
            <a:r>
              <a:rPr lang="pt-BR" sz="1200" b="1" dirty="0" err="1">
                <a:solidFill>
                  <a:srgbClr val="222222"/>
                </a:solidFill>
                <a:latin typeface="Roboto"/>
              </a:rPr>
              <a:t>Endereco</a:t>
            </a:r>
            <a:r>
              <a:rPr lang="pt-BR" sz="1200" dirty="0">
                <a:solidFill>
                  <a:srgbClr val="222222"/>
                </a:solidFill>
                <a:latin typeface="Roboto"/>
              </a:rPr>
              <a:t>.</a:t>
            </a:r>
            <a:endParaRPr lang="pt-BR" sz="1200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5040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6A2D5-6B83-43BF-9B2E-51F0DE13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306"/>
          </a:xfrm>
        </p:spPr>
        <p:txBody>
          <a:bodyPr/>
          <a:lstStyle/>
          <a:p>
            <a:r>
              <a:rPr lang="pt-BR" dirty="0"/>
              <a:t>O “O” </a:t>
            </a:r>
            <a:r>
              <a:rPr lang="pt-BR" dirty="0">
                <a:sym typeface="Wingdings" panose="05000000000000000000" pitchFamily="2" charset="2"/>
              </a:rPr>
              <a:t> Sigla OCP - </a:t>
            </a:r>
            <a:r>
              <a:rPr lang="pt-BR" sz="3200" dirty="0"/>
              <a:t>Open/closed </a:t>
            </a:r>
            <a:r>
              <a:rPr lang="pt-BR" sz="3200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5D68A-FBF8-481F-92E1-D64832A2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687"/>
            <a:ext cx="8596668" cy="4430676"/>
          </a:xfrm>
        </p:spPr>
        <p:txBody>
          <a:bodyPr>
            <a:normAutofit/>
          </a:bodyPr>
          <a:lstStyle/>
          <a:p>
            <a:r>
              <a:rPr lang="pt-BR" dirty="0"/>
              <a:t>Aberto-Fechado</a:t>
            </a:r>
          </a:p>
          <a:p>
            <a:pPr lvl="1"/>
            <a:r>
              <a:rPr lang="pt-BR" dirty="0"/>
              <a:t>Você deve ser capaz de estender um comportamento de uma classe, sem modificá-lo.</a:t>
            </a:r>
          </a:p>
          <a:p>
            <a:pPr lvl="1" fontAlgn="base"/>
            <a:r>
              <a:rPr lang="pt-BR" dirty="0"/>
              <a:t>Entidades de software (classes, módulos, funções, etc.) devem estar </a:t>
            </a:r>
            <a:r>
              <a:rPr lang="pt-BR" b="1" u="sng" dirty="0"/>
              <a:t>abertas para extensão</a:t>
            </a:r>
            <a:r>
              <a:rPr lang="pt-BR" dirty="0"/>
              <a:t>, mas </a:t>
            </a:r>
            <a:r>
              <a:rPr lang="pt-BR" b="1" u="sng" dirty="0"/>
              <a:t>fechadas para modificação.</a:t>
            </a:r>
            <a:endParaRPr lang="pt-BR" dirty="0"/>
          </a:p>
          <a:p>
            <a:pPr lvl="1" fontAlgn="base"/>
            <a:r>
              <a:rPr lang="pt-BR" dirty="0"/>
              <a:t>Software é evolutivo, raramente um software é feito uma vez e nunca mais será modificado. Sendo assim onde esse princípio tenta chegar?</a:t>
            </a:r>
          </a:p>
          <a:p>
            <a:pPr lvl="1" fontAlgn="base"/>
            <a:r>
              <a:rPr lang="pt-BR" b="1" dirty="0"/>
              <a:t>Extensibilidade</a:t>
            </a:r>
            <a:endParaRPr lang="pt-BR" dirty="0"/>
          </a:p>
          <a:p>
            <a:pPr lvl="1" fontAlgn="base"/>
            <a:r>
              <a:rPr lang="pt-BR" dirty="0"/>
              <a:t>É uma das chaves da orientação a objetos, quando um novo comportamento ou funcionalidade precisar ser adicionado é esperado que as existentes sejam estendidas e não alteradas, assim o código original permanece intacto e confiável enquanto as novas são implementadas através de extensibilidade. </a:t>
            </a:r>
          </a:p>
          <a:p>
            <a:pPr lvl="1" fontAlgn="base"/>
            <a:r>
              <a:rPr lang="pt-BR" dirty="0"/>
              <a:t>Criar código extensível é uma responsabilidade do desenvolvedor maduro, utilizar design duradouro para um software de boa qualidade e manutenibilidade.</a:t>
            </a:r>
          </a:p>
          <a:p>
            <a:pPr lvl="1" fontAlgn="base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11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D5B60-87CE-4B4A-80DA-82B069D4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Continuação OCP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F33C53-1806-495D-B691-C9A5A0AD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3" y="2527213"/>
            <a:ext cx="5134652" cy="230839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844F5-6A6E-48AE-9656-834CB849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958" y="2200275"/>
            <a:ext cx="5080527" cy="3954992"/>
          </a:xfrm>
        </p:spPr>
        <p:txBody>
          <a:bodyPr anchor="t"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pt-BR" sz="1200" dirty="0">
                <a:solidFill>
                  <a:srgbClr val="FFFFFF"/>
                </a:solidFill>
              </a:rPr>
              <a:t>É uma classe de débito em conta que valida o tipo da conta para aplicar a regra de negócio correta para conta corrente e para conta poupança. Agora vamos supor que surgiu um novo tipo de débito em conta (conta investimento), logo seria necessário modificar a classe.</a:t>
            </a:r>
          </a:p>
          <a:p>
            <a:pPr fontAlgn="base">
              <a:lnSpc>
                <a:spcPct val="90000"/>
              </a:lnSpc>
            </a:pPr>
            <a:r>
              <a:rPr lang="pt-BR" sz="1200" i="1" dirty="0">
                <a:solidFill>
                  <a:srgbClr val="FFFFFF"/>
                </a:solidFill>
              </a:rPr>
              <a:t>Qual é o problema de um IF a mais?</a:t>
            </a:r>
            <a:br>
              <a:rPr lang="pt-BR" sz="1200" dirty="0">
                <a:solidFill>
                  <a:srgbClr val="FFFFFF"/>
                </a:solidFill>
              </a:rPr>
            </a:br>
            <a:r>
              <a:rPr lang="pt-BR" sz="1200" dirty="0">
                <a:solidFill>
                  <a:srgbClr val="FFFFFF"/>
                </a:solidFill>
              </a:rPr>
              <a:t>Se modificarmos a classe colocando mais um IF de validação, além de ter que substituirmos esta classe na publicação da nova versão, corremos o risco de introduzir alguns bugs em uma classe que já estava funcionando.</a:t>
            </a:r>
          </a:p>
          <a:p>
            <a:pPr fontAlgn="base">
              <a:lnSpc>
                <a:spcPct val="90000"/>
              </a:lnSpc>
            </a:pPr>
            <a:r>
              <a:rPr lang="pt-BR" sz="1200" dirty="0">
                <a:solidFill>
                  <a:srgbClr val="FFFFFF"/>
                </a:solidFill>
              </a:rPr>
              <a:t>Além de ter que testar todos os tipos de débito em conta, um bug introduzido nesta modificação não pararia apenas o débito em conta investimento mas poderia causar que todos os tipos de débitos parassem de funcionar.</a:t>
            </a:r>
          </a:p>
          <a:p>
            <a:pPr fontAlgn="base">
              <a:lnSpc>
                <a:spcPct val="90000"/>
              </a:lnSpc>
            </a:pPr>
            <a:r>
              <a:rPr lang="pt-BR" sz="1200" dirty="0">
                <a:solidFill>
                  <a:srgbClr val="FFFFFF"/>
                </a:solidFill>
              </a:rPr>
              <a:t>Não queremos isso certo? Na verdade queremos ter o mínimo de trabalho possível e maior garantia de qualidade.</a:t>
            </a:r>
          </a:p>
          <a:p>
            <a:pPr>
              <a:lnSpc>
                <a:spcPct val="90000"/>
              </a:lnSpc>
            </a:pPr>
            <a:endParaRPr lang="pt-BR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6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CA774C-1473-4D33-8510-D202CBBA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Continuação OCP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BE5E4-36E4-47DC-8BE1-E01F0B91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6247"/>
            <a:ext cx="4419097" cy="4268286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pt-BR" sz="1050" dirty="0">
                <a:solidFill>
                  <a:schemeClr val="bg1"/>
                </a:solidFill>
              </a:rPr>
              <a:t>Veja que possuímos agora uma abstração bem definida, onde todas as extensões implementam suas próprias regras de negócio sem necessidade de modificar uma funcionalidade devido mudança ou inclusão de outra.</a:t>
            </a:r>
          </a:p>
          <a:p>
            <a:pPr fontAlgn="base">
              <a:lnSpc>
                <a:spcPct val="90000"/>
              </a:lnSpc>
            </a:pPr>
            <a:r>
              <a:rPr lang="pt-BR" sz="1050" dirty="0">
                <a:solidFill>
                  <a:schemeClr val="bg1"/>
                </a:solidFill>
              </a:rPr>
              <a:t>O tipo de débito em conta de investimento foi implementado sem modificar nada, usando apenas a extensão. Além de tudo o código está muito mais bonito, entendível e fácil para aplicar cobertura de testes de unidade. Vale mencionar que também está de acordo com o primeiro princípio do SOLID o </a:t>
            </a:r>
            <a:r>
              <a:rPr lang="pt-BR" sz="1050" dirty="0">
                <a:solidFill>
                  <a:schemeClr val="bg1"/>
                </a:solidFill>
                <a:hlinkClick r:id="rId2"/>
              </a:rPr>
              <a:t>SRP</a:t>
            </a:r>
            <a:endParaRPr lang="pt-BR" sz="105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</a:pPr>
            <a:r>
              <a:rPr lang="pt-BR" sz="1050" b="1" dirty="0">
                <a:solidFill>
                  <a:schemeClr val="bg1"/>
                </a:solidFill>
              </a:rPr>
              <a:t>Conclusão</a:t>
            </a:r>
            <a:endParaRPr lang="pt-BR" sz="105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</a:pPr>
            <a:r>
              <a:rPr lang="pt-BR" sz="1050" dirty="0">
                <a:solidFill>
                  <a:schemeClr val="bg1"/>
                </a:solidFill>
              </a:rPr>
              <a:t>Este princípio nos atenta para um melhor design, tornando o software mais extensível e facilitando sua evolução sem afetar a qualidade do que já está desenvolvido.</a:t>
            </a:r>
          </a:p>
          <a:p>
            <a:pPr fontAlgn="base">
              <a:lnSpc>
                <a:spcPct val="90000"/>
              </a:lnSpc>
            </a:pPr>
            <a:r>
              <a:rPr lang="pt-BR" sz="1050" dirty="0">
                <a:solidFill>
                  <a:schemeClr val="bg1"/>
                </a:solidFill>
              </a:rPr>
              <a:t>Para o uso do Open Closed </a:t>
            </a:r>
            <a:r>
              <a:rPr lang="pt-BR" sz="1050" dirty="0" err="1">
                <a:solidFill>
                  <a:schemeClr val="bg1"/>
                </a:solidFill>
              </a:rPr>
              <a:t>Principle</a:t>
            </a:r>
            <a:r>
              <a:rPr lang="pt-BR" sz="1050" dirty="0">
                <a:solidFill>
                  <a:schemeClr val="bg1"/>
                </a:solidFill>
              </a:rPr>
              <a:t> é muito comum utilizarmos o </a:t>
            </a:r>
            <a:r>
              <a:rPr lang="pt-BR" sz="1050" dirty="0" err="1">
                <a:solidFill>
                  <a:schemeClr val="bg1"/>
                </a:solidFill>
              </a:rPr>
              <a:t>Strategy</a:t>
            </a:r>
            <a:r>
              <a:rPr lang="pt-BR" sz="1050" dirty="0">
                <a:solidFill>
                  <a:schemeClr val="bg1"/>
                </a:solidFill>
              </a:rPr>
              <a:t> </a:t>
            </a:r>
            <a:r>
              <a:rPr lang="pt-BR" sz="1050" dirty="0" err="1">
                <a:solidFill>
                  <a:schemeClr val="bg1"/>
                </a:solidFill>
              </a:rPr>
              <a:t>Pattern</a:t>
            </a:r>
            <a:r>
              <a:rPr lang="pt-BR" sz="1050" dirty="0">
                <a:solidFill>
                  <a:schemeClr val="bg1"/>
                </a:solidFill>
              </a:rPr>
              <a:t>, nós fizemos isso quando usamos ENUM FACTORY.</a:t>
            </a:r>
          </a:p>
          <a:p>
            <a:pPr>
              <a:lnSpc>
                <a:spcPct val="90000"/>
              </a:lnSpc>
            </a:pPr>
            <a:endParaRPr lang="pt-BR" sz="105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84014F-BBBD-4225-9484-29CB6204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20326"/>
            <a:ext cx="5143500" cy="480483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4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F8B9-DFED-48B0-8905-169EE5B2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1" y="-50800"/>
            <a:ext cx="931161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300" dirty="0"/>
              <a:t>O “L” </a:t>
            </a:r>
            <a:r>
              <a:rPr lang="pt-BR" sz="2300" dirty="0">
                <a:sym typeface="Wingdings" panose="05000000000000000000" pitchFamily="2" charset="2"/>
              </a:rPr>
              <a:t> Sigla LSP - </a:t>
            </a:r>
            <a:r>
              <a:rPr lang="pt-BR" sz="2300" dirty="0" err="1"/>
              <a:t>Liskov</a:t>
            </a:r>
            <a:r>
              <a:rPr lang="pt-BR" sz="2300" dirty="0"/>
              <a:t> </a:t>
            </a:r>
            <a:r>
              <a:rPr lang="pt-BR" sz="2300" dirty="0" err="1"/>
              <a:t>substitution</a:t>
            </a:r>
            <a:r>
              <a:rPr lang="pt-BR" sz="2300" dirty="0"/>
              <a:t> </a:t>
            </a:r>
            <a:r>
              <a:rPr lang="pt-BR" sz="2300" dirty="0" err="1"/>
              <a:t>principle</a:t>
            </a:r>
            <a:r>
              <a:rPr lang="pt-BR" sz="2300" dirty="0">
                <a:sym typeface="Wingdings" panose="05000000000000000000" pitchFamily="2" charset="2"/>
              </a:rPr>
              <a:t>	</a:t>
            </a:r>
            <a:endParaRPr lang="pt-BR" sz="2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60DB49-B33E-4C00-B8E9-01541C40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62" y="1270000"/>
            <a:ext cx="5421162" cy="92204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9B953-AE2D-4F3B-803E-44E23740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1270001"/>
            <a:ext cx="4753494" cy="4593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Princípio da Substituição de </a:t>
            </a:r>
            <a:r>
              <a:rPr lang="pt-BR" dirty="0" err="1"/>
              <a:t>Liskov</a:t>
            </a:r>
            <a:endParaRPr lang="pt-BR" dirty="0"/>
          </a:p>
          <a:p>
            <a:pPr lvl="1">
              <a:lnSpc>
                <a:spcPct val="90000"/>
              </a:lnSpc>
            </a:pPr>
            <a:r>
              <a:rPr lang="pt-BR" sz="1800" dirty="0"/>
              <a:t>As classes base devem ser substituíveis por suas classes derivadas</a:t>
            </a:r>
          </a:p>
          <a:p>
            <a:pPr>
              <a:lnSpc>
                <a:spcPct val="90000"/>
              </a:lnSpc>
            </a:pPr>
            <a:r>
              <a:rPr lang="pt-BR" b="1" dirty="0"/>
              <a:t>O que isso quer dizer afinal?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Significa dizer que classes derivadas devem poder substituídas por suas classes base e que classes base podem ser substituídas por qualquer uma das suas subclasses.   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Uma subclasse deve sobrescrever os métodos da superclasse de forma que a funcionalidade do ponto de vista do cliente continue a mesma.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Imaginemos o seguinte exemplo: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Dada a classe abstrata Veiculo:</a:t>
            </a:r>
            <a:br>
              <a:rPr lang="pt-BR" sz="1800" dirty="0">
                <a:hlinkClick r:id="rId3"/>
              </a:rPr>
            </a:b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200095-52AD-4053-9357-4E630CB5C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2" y="2514745"/>
            <a:ext cx="5311455" cy="3925858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93E57B5C-3CE4-4139-A3F8-9B0ADC68C36D}"/>
              </a:ext>
            </a:extLst>
          </p:cNvPr>
          <p:cNvCxnSpPr>
            <a:cxnSpLocks/>
          </p:cNvCxnSpPr>
          <p:nvPr/>
        </p:nvCxnSpPr>
        <p:spPr>
          <a:xfrm rot="10800000">
            <a:off x="3453407" y="1377426"/>
            <a:ext cx="5009634" cy="4379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2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17347-5134-4BCA-9D7D-8FCFDCF3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LSP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26174-8E0E-45A1-9EB8-76BC2523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9280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classe cliente deve ser capaz de usar qualquer uma das duas implementações, desde que a classe cliente seja capaz de usar a classe Veiculo.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Conclusão</a:t>
            </a:r>
          </a:p>
          <a:p>
            <a:pPr lvl="1"/>
            <a:r>
              <a:rPr lang="pt-BR" dirty="0"/>
              <a:t>O princípio da substituição de </a:t>
            </a:r>
            <a:r>
              <a:rPr lang="pt-BR" dirty="0" err="1"/>
              <a:t>Liskov</a:t>
            </a:r>
            <a:r>
              <a:rPr lang="pt-BR" dirty="0"/>
              <a:t> nos mostra que devemos tomar cuidado ao fazer uso da herança, devemos verificar se o polimorfismo faz mesmo sentindo, ou seja, se qualquer subclasse pode ser utilizada no lugar da superclasse. Caso não, significa dizer que a herança está sendo utilizada de forma inadequada.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78303C-6313-46DC-B1EC-B8372DA9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02" y="2286000"/>
            <a:ext cx="55149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10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Roboto</vt:lpstr>
      <vt:lpstr>Trebuchet MS</vt:lpstr>
      <vt:lpstr>Wingdings</vt:lpstr>
      <vt:lpstr>Wingdings 3</vt:lpstr>
      <vt:lpstr>Facetado</vt:lpstr>
      <vt:lpstr>Padrões de Projeto Orientado aos Objetos</vt:lpstr>
      <vt:lpstr>SOLID</vt:lpstr>
      <vt:lpstr>O “S”  Sigla  SRP - Single responsibility principle </vt:lpstr>
      <vt:lpstr>O “S”  Sigla  SRP - Single responsibility principle </vt:lpstr>
      <vt:lpstr>O “O”  Sigla OCP - Open/closed principle</vt:lpstr>
      <vt:lpstr>Continuação OCP</vt:lpstr>
      <vt:lpstr>Continuação OCP</vt:lpstr>
      <vt:lpstr>O “L”  Sigla LSP - Liskov substitution principle </vt:lpstr>
      <vt:lpstr>Continuação LSP</vt:lpstr>
      <vt:lpstr>O “I”  Sigla ISP - Interface segregation principle</vt:lpstr>
      <vt:lpstr>Continuação ISP</vt:lpstr>
      <vt:lpstr>Continuação ISP – como tem que ser</vt:lpstr>
      <vt:lpstr>O “D”  Sigla DIP - Dependency inversion principle</vt:lpstr>
      <vt:lpstr>Continuação DIP</vt:lpstr>
      <vt:lpstr>Ok, mas, se eu não aplicar esses princípios o que acontece?</vt:lpstr>
      <vt:lpstr>O.o Realmente, muitos pontos negativos, e quais são os positivos?</vt:lpstr>
      <vt:lpstr>Webibliografia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Orientado aos Objetos</dc:title>
  <dc:creator>Aluno CMC</dc:creator>
  <cp:lastModifiedBy>Paulo José de Carlo Almeida</cp:lastModifiedBy>
  <cp:revision>12</cp:revision>
  <dcterms:created xsi:type="dcterms:W3CDTF">2019-04-29T23:45:49Z</dcterms:created>
  <dcterms:modified xsi:type="dcterms:W3CDTF">2019-05-05T13:40:57Z</dcterms:modified>
</cp:coreProperties>
</file>