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CD46F57-146A-4D02-989D-71CC4C4B2451}">
          <p14:sldIdLst>
            <p14:sldId id="256"/>
            <p14:sldId id="257"/>
            <p14:sldId id="258"/>
            <p14:sldId id="259"/>
            <p14:sldId id="260"/>
            <p14:sldId id="263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5"/>
            <p14:sldId id="277"/>
            <p14:sldId id="278"/>
            <p14:sldId id="279"/>
            <p14:sldId id="280"/>
            <p14:sldId id="282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8F2-1C7C-490D-9C5B-E467E86D65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A77A684-FC94-403D-814B-CBA4EFF39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17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8F2-1C7C-490D-9C5B-E467E86D65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77A684-FC94-403D-814B-CBA4EFF39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42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8F2-1C7C-490D-9C5B-E467E86D65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77A684-FC94-403D-814B-CBA4EFF393C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624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8F2-1C7C-490D-9C5B-E467E86D65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77A684-FC94-403D-814B-CBA4EFF39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867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8F2-1C7C-490D-9C5B-E467E86D65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77A684-FC94-403D-814B-CBA4EFF393C5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683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8F2-1C7C-490D-9C5B-E467E86D65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77A684-FC94-403D-814B-CBA4EFF39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469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8F2-1C7C-490D-9C5B-E467E86D65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A684-FC94-403D-814B-CBA4EFF39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629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8F2-1C7C-490D-9C5B-E467E86D65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A684-FC94-403D-814B-CBA4EFF39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90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8F2-1C7C-490D-9C5B-E467E86D65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A684-FC94-403D-814B-CBA4EFF39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30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8F2-1C7C-490D-9C5B-E467E86D65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77A684-FC94-403D-814B-CBA4EFF39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32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8F2-1C7C-490D-9C5B-E467E86D65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77A684-FC94-403D-814B-CBA4EFF39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74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8F2-1C7C-490D-9C5B-E467E86D65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77A684-FC94-403D-814B-CBA4EFF39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7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8F2-1C7C-490D-9C5B-E467E86D65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A684-FC94-403D-814B-CBA4EFF39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11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8F2-1C7C-490D-9C5B-E467E86D65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A684-FC94-403D-814B-CBA4EFF39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98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8F2-1C7C-490D-9C5B-E467E86D65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A684-FC94-403D-814B-CBA4EFF39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20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78F2-1C7C-490D-9C5B-E467E86D65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77A684-FC94-403D-814B-CBA4EFF39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93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B78F2-1C7C-490D-9C5B-E467E86D65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A77A684-FC94-403D-814B-CBA4EFF39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758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projetoWSDL/servico?WSD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plware.sapo.pt/tutoriais/como-criar-um-webservice-no-netbeans-parte-i/" TargetMode="External"/><Relationship Id="rId2" Type="http://schemas.openxmlformats.org/officeDocument/2006/relationships/hyperlink" Target="http://www.macoratti.net/17/07/vbn_consws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plware.sapo.pt/tutoriais/como-criar-um-webservice-no-netbeans-parte-ii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C8C4B-A4AD-48B8-85C1-CC5F8FC96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Sistemas Distribuídos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FA520D-133A-461F-8BBC-C57A7EAEC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Paulo José de Carlo Almeida</a:t>
            </a:r>
          </a:p>
        </p:txBody>
      </p:sp>
    </p:spTree>
    <p:extLst>
      <p:ext uri="{BB962C8B-B14F-4D97-AF65-F5344CB8AC3E}">
        <p14:creationId xmlns:p14="http://schemas.microsoft.com/office/powerpoint/2010/main" val="9955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8">
            <a:extLst>
              <a:ext uri="{FF2B5EF4-FFF2-40B4-BE49-F238E27FC236}">
                <a16:creationId xmlns:a16="http://schemas.microsoft.com/office/drawing/2014/main" id="{95B45654-1E41-4D0C-AA8C-A46B1AC38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39BB06B-F9E3-4C9A-8A74-5BF85D948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21454BBF-CB9C-4FF6-915A-4ADCC85C1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F1D72402-9D54-465B-9656-8F938318D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85BE8435-1920-4535-AA32-B6F5DB3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BB1A2F77-E480-4E18-A13F-2B952567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B0B76BF-DCF4-4EB9-969C-3805C0256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E997E693-06AC-4EC9-89D3-954C32A1A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E252D29B-22CB-4CC3-B107-E0C6C3A0E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DF9C1965-DC01-463D-BD42-F93D1192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91BDE1D7-423A-465A-B4C9-EA3CD265D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6D1A970E-B87C-430F-BB94-4A55F2E55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CAE781ED-FA4B-4175-9944-54B576CAE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2" name="Group 22">
            <a:extLst>
              <a:ext uri="{FF2B5EF4-FFF2-40B4-BE49-F238E27FC236}">
                <a16:creationId xmlns:a16="http://schemas.microsoft.com/office/drawing/2014/main" id="{CCA928F7-3AF8-43CC-94D9-7975B422A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C085AF0E-C55A-4484-A20D-5FFF046C1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2401E571-D69A-4A04-B9F8-FF90006F9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02F27D18-A26B-464F-B52F-52EF4166E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9B2EF7E3-8AD6-4114-883F-64ED2F816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3E5BBFA2-0C3A-4832-B823-66E6C7373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9C382B9F-1916-4465-9B86-E5D180E3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A9C5780-AB44-4111-AD14-B9CDC7D7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583D8553-2965-4E5F-B403-CD08C4529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CD7A569-E069-4B39-A2E7-6B736647F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B79C6BC1-0E07-4A80-A633-BC50D3228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B847BAD8-EE16-46EF-9F1D-2E69AB93A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99A4F28A-BC31-4132-8833-AB6E2F2A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4" name="Rectangle 36">
            <a:extLst>
              <a:ext uri="{FF2B5EF4-FFF2-40B4-BE49-F238E27FC236}">
                <a16:creationId xmlns:a16="http://schemas.microsoft.com/office/drawing/2014/main" id="{4CD9E3B6-76D9-4C3C-8904-66301FE63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B03E5DAD-6D56-4406-8126-57E9A3EFB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76" name="Rectangle 40">
            <a:extLst>
              <a:ext uri="{FF2B5EF4-FFF2-40B4-BE49-F238E27FC236}">
                <a16:creationId xmlns:a16="http://schemas.microsoft.com/office/drawing/2014/main" id="{895E6EA4-32D3-4C3F-9B19-DE81D224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42">
            <a:extLst>
              <a:ext uri="{FF2B5EF4-FFF2-40B4-BE49-F238E27FC236}">
                <a16:creationId xmlns:a16="http://schemas.microsoft.com/office/drawing/2014/main" id="{EFC6C50E-36E3-4E34-8EFF-F62CD15A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-30"/>
            <a:ext cx="2851516" cy="6867258"/>
            <a:chOff x="9" y="-30"/>
            <a:chExt cx="2851523" cy="6867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BDBDA0-257F-4713-8746-7BE72FEA1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" y="228600"/>
              <a:ext cx="2851523" cy="6638625"/>
              <a:chOff x="2487613" y="285750"/>
              <a:chExt cx="2428875" cy="5654676"/>
            </a:xfrm>
            <a:solidFill>
              <a:schemeClr val="accent1">
                <a:lumMod val="75000"/>
                <a:alpha val="40000"/>
              </a:schemeClr>
            </a:solidFill>
          </p:grpSpPr>
          <p:sp>
            <p:nvSpPr>
              <p:cNvPr id="58" name="Freeform 11">
                <a:extLst>
                  <a:ext uri="{FF2B5EF4-FFF2-40B4-BE49-F238E27FC236}">
                    <a16:creationId xmlns:a16="http://schemas.microsoft.com/office/drawing/2014/main" id="{E53974AF-47C5-4619-9F3E-A911811DCD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487613" y="2284413"/>
                <a:ext cx="85725" cy="533400"/>
              </a:xfrm>
              <a:custGeom>
                <a:avLst/>
                <a:gdLst/>
                <a:ahLst/>
                <a:cxnLst/>
                <a:rect l="0" t="0" r="r" b="b"/>
                <a:pathLst>
                  <a:path w="22" h="136">
                    <a:moveTo>
                      <a:pt x="22" y="136"/>
                    </a:moveTo>
                    <a:cubicBezTo>
                      <a:pt x="20" y="117"/>
                      <a:pt x="19" y="99"/>
                      <a:pt x="17" y="80"/>
                    </a:cubicBezTo>
                    <a:cubicBezTo>
                      <a:pt x="11" y="54"/>
                      <a:pt x="6" y="27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6" y="64"/>
                      <a:pt x="13" y="94"/>
                      <a:pt x="20" y="124"/>
                    </a:cubicBezTo>
                    <a:cubicBezTo>
                      <a:pt x="20" y="128"/>
                      <a:pt x="21" y="132"/>
                      <a:pt x="22" y="1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9" name="Freeform 12">
                <a:extLst>
                  <a:ext uri="{FF2B5EF4-FFF2-40B4-BE49-F238E27FC236}">
                    <a16:creationId xmlns:a16="http://schemas.microsoft.com/office/drawing/2014/main" id="{C38FEE15-ACF4-42C9-BB87-1C347616F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597151" y="2779713"/>
                <a:ext cx="550863" cy="1978025"/>
              </a:xfrm>
              <a:custGeom>
                <a:avLst/>
                <a:gdLst/>
                <a:ahLst/>
                <a:cxnLst/>
                <a:rect l="0" t="0" r="r" b="b"/>
                <a:pathLst>
                  <a:path w="140" h="504">
                    <a:moveTo>
                      <a:pt x="86" y="350"/>
                    </a:moveTo>
                    <a:cubicBezTo>
                      <a:pt x="103" y="402"/>
                      <a:pt x="120" y="453"/>
                      <a:pt x="139" y="504"/>
                    </a:cubicBezTo>
                    <a:cubicBezTo>
                      <a:pt x="139" y="495"/>
                      <a:pt x="139" y="487"/>
                      <a:pt x="140" y="478"/>
                    </a:cubicBezTo>
                    <a:cubicBezTo>
                      <a:pt x="124" y="435"/>
                      <a:pt x="109" y="391"/>
                      <a:pt x="95" y="347"/>
                    </a:cubicBezTo>
                    <a:cubicBezTo>
                      <a:pt x="58" y="233"/>
                      <a:pt x="27" y="117"/>
                      <a:pt x="0" y="0"/>
                    </a:cubicBezTo>
                    <a:cubicBezTo>
                      <a:pt x="2" y="20"/>
                      <a:pt x="4" y="41"/>
                      <a:pt x="6" y="61"/>
                    </a:cubicBezTo>
                    <a:cubicBezTo>
                      <a:pt x="30" y="158"/>
                      <a:pt x="56" y="255"/>
                      <a:pt x="86" y="3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60" name="Freeform 13">
                <a:extLst>
                  <a:ext uri="{FF2B5EF4-FFF2-40B4-BE49-F238E27FC236}">
                    <a16:creationId xmlns:a16="http://schemas.microsoft.com/office/drawing/2014/main" id="{2BEF4C9C-B4C4-43F4-8DB9-C66B2613A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175001" y="4730750"/>
                <a:ext cx="519113" cy="1209675"/>
              </a:xfrm>
              <a:custGeom>
                <a:avLst/>
                <a:gdLst/>
                <a:ahLst/>
                <a:cxnLst/>
                <a:rect l="0" t="0" r="r" b="b"/>
                <a:pathLst>
                  <a:path w="132" h="308">
                    <a:moveTo>
                      <a:pt x="8" y="22"/>
                    </a:moveTo>
                    <a:cubicBezTo>
                      <a:pt x="5" y="15"/>
                      <a:pt x="2" y="8"/>
                      <a:pt x="0" y="0"/>
                    </a:cubicBezTo>
                    <a:cubicBezTo>
                      <a:pt x="0" y="10"/>
                      <a:pt x="0" y="19"/>
                      <a:pt x="0" y="29"/>
                    </a:cubicBezTo>
                    <a:cubicBezTo>
                      <a:pt x="21" y="85"/>
                      <a:pt x="44" y="140"/>
                      <a:pt x="68" y="194"/>
                    </a:cubicBezTo>
                    <a:cubicBezTo>
                      <a:pt x="85" y="232"/>
                      <a:pt x="104" y="270"/>
                      <a:pt x="123" y="308"/>
                    </a:cubicBezTo>
                    <a:cubicBezTo>
                      <a:pt x="132" y="308"/>
                      <a:pt x="132" y="308"/>
                      <a:pt x="132" y="308"/>
                    </a:cubicBezTo>
                    <a:cubicBezTo>
                      <a:pt x="113" y="269"/>
                      <a:pt x="94" y="230"/>
                      <a:pt x="77" y="190"/>
                    </a:cubicBezTo>
                    <a:cubicBezTo>
                      <a:pt x="52" y="135"/>
                      <a:pt x="29" y="79"/>
                      <a:pt x="8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61" name="Freeform 14">
                <a:extLst>
                  <a:ext uri="{FF2B5EF4-FFF2-40B4-BE49-F238E27FC236}">
                    <a16:creationId xmlns:a16="http://schemas.microsoft.com/office/drawing/2014/main" id="{AEF4135B-A45D-4197-9A5A-5EF8307FAF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05176" y="5630863"/>
                <a:ext cx="146050" cy="309563"/>
              </a:xfrm>
              <a:custGeom>
                <a:avLst/>
                <a:gdLst/>
                <a:ahLst/>
                <a:cxnLst/>
                <a:rect l="0" t="0" r="r" b="b"/>
                <a:pathLst>
                  <a:path w="37" h="79">
                    <a:moveTo>
                      <a:pt x="28" y="79"/>
                    </a:moveTo>
                    <a:cubicBezTo>
                      <a:pt x="37" y="79"/>
                      <a:pt x="37" y="79"/>
                      <a:pt x="37" y="79"/>
                    </a:cubicBezTo>
                    <a:cubicBezTo>
                      <a:pt x="24" y="53"/>
                      <a:pt x="12" y="27"/>
                      <a:pt x="0" y="0"/>
                    </a:cubicBezTo>
                    <a:cubicBezTo>
                      <a:pt x="8" y="27"/>
                      <a:pt x="17" y="53"/>
                      <a:pt x="28" y="7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62" name="Freeform 15">
                <a:extLst>
                  <a:ext uri="{FF2B5EF4-FFF2-40B4-BE49-F238E27FC236}">
                    <a16:creationId xmlns:a16="http://schemas.microsoft.com/office/drawing/2014/main" id="{2105CEF8-642A-4DBE-8EAE-9E0BDF3D8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573338" y="2817813"/>
                <a:ext cx="700088" cy="2835275"/>
              </a:xfrm>
              <a:custGeom>
                <a:avLst/>
                <a:gdLst/>
                <a:ahLst/>
                <a:cxnLst/>
                <a:rect l="0" t="0" r="r" b="b"/>
                <a:pathLst>
                  <a:path w="178" h="722">
                    <a:moveTo>
                      <a:pt x="162" y="660"/>
                    </a:moveTo>
                    <a:cubicBezTo>
                      <a:pt x="145" y="618"/>
                      <a:pt x="130" y="576"/>
                      <a:pt x="116" y="534"/>
                    </a:cubicBezTo>
                    <a:cubicBezTo>
                      <a:pt x="84" y="437"/>
                      <a:pt x="59" y="337"/>
                      <a:pt x="40" y="236"/>
                    </a:cubicBezTo>
                    <a:cubicBezTo>
                      <a:pt x="29" y="175"/>
                      <a:pt x="20" y="113"/>
                      <a:pt x="12" y="51"/>
                    </a:cubicBezTo>
                    <a:cubicBezTo>
                      <a:pt x="8" y="34"/>
                      <a:pt x="4" y="17"/>
                      <a:pt x="0" y="0"/>
                    </a:cubicBezTo>
                    <a:cubicBezTo>
                      <a:pt x="8" y="79"/>
                      <a:pt x="19" y="159"/>
                      <a:pt x="33" y="237"/>
                    </a:cubicBezTo>
                    <a:cubicBezTo>
                      <a:pt x="51" y="339"/>
                      <a:pt x="76" y="439"/>
                      <a:pt x="107" y="537"/>
                    </a:cubicBezTo>
                    <a:cubicBezTo>
                      <a:pt x="123" y="586"/>
                      <a:pt x="141" y="634"/>
                      <a:pt x="160" y="681"/>
                    </a:cubicBezTo>
                    <a:cubicBezTo>
                      <a:pt x="166" y="695"/>
                      <a:pt x="172" y="708"/>
                      <a:pt x="178" y="722"/>
                    </a:cubicBezTo>
                    <a:cubicBezTo>
                      <a:pt x="176" y="717"/>
                      <a:pt x="175" y="713"/>
                      <a:pt x="174" y="708"/>
                    </a:cubicBezTo>
                    <a:cubicBezTo>
                      <a:pt x="169" y="692"/>
                      <a:pt x="165" y="676"/>
                      <a:pt x="162" y="6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63" name="Freeform 16">
                <a:extLst>
                  <a:ext uri="{FF2B5EF4-FFF2-40B4-BE49-F238E27FC236}">
                    <a16:creationId xmlns:a16="http://schemas.microsoft.com/office/drawing/2014/main" id="{8E065BC8-5AF5-4DD5-8258-260287242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506663" y="285750"/>
                <a:ext cx="90488" cy="2493963"/>
              </a:xfrm>
              <a:custGeom>
                <a:avLst/>
                <a:gdLst/>
                <a:ahLst/>
                <a:cxnLst/>
                <a:rect l="0" t="0" r="r" b="b"/>
                <a:pathLst>
                  <a:path w="23" h="635">
                    <a:moveTo>
                      <a:pt x="11" y="577"/>
                    </a:moveTo>
                    <a:cubicBezTo>
                      <a:pt x="12" y="581"/>
                      <a:pt x="12" y="585"/>
                      <a:pt x="12" y="589"/>
                    </a:cubicBezTo>
                    <a:cubicBezTo>
                      <a:pt x="15" y="603"/>
                      <a:pt x="19" y="617"/>
                      <a:pt x="22" y="632"/>
                    </a:cubicBezTo>
                    <a:cubicBezTo>
                      <a:pt x="22" y="633"/>
                      <a:pt x="22" y="634"/>
                      <a:pt x="23" y="635"/>
                    </a:cubicBezTo>
                    <a:cubicBezTo>
                      <a:pt x="21" y="615"/>
                      <a:pt x="19" y="596"/>
                      <a:pt x="17" y="576"/>
                    </a:cubicBezTo>
                    <a:cubicBezTo>
                      <a:pt x="9" y="474"/>
                      <a:pt x="5" y="372"/>
                      <a:pt x="5" y="269"/>
                    </a:cubicBezTo>
                    <a:cubicBezTo>
                      <a:pt x="6" y="179"/>
                      <a:pt x="9" y="9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89"/>
                      <a:pt x="2" y="179"/>
                      <a:pt x="1" y="269"/>
                    </a:cubicBezTo>
                    <a:cubicBezTo>
                      <a:pt x="0" y="372"/>
                      <a:pt x="3" y="474"/>
                      <a:pt x="11" y="5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64" name="Freeform 17">
                <a:extLst>
                  <a:ext uri="{FF2B5EF4-FFF2-40B4-BE49-F238E27FC236}">
                    <a16:creationId xmlns:a16="http://schemas.microsoft.com/office/drawing/2014/main" id="{54BF0BCB-1512-4DB3-A66C-064D4FF2D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554288" y="2598738"/>
                <a:ext cx="66675" cy="420688"/>
              </a:xfrm>
              <a:custGeom>
                <a:avLst/>
                <a:gdLst/>
                <a:ahLst/>
                <a:cxnLst/>
                <a:rect l="0" t="0" r="r" b="b"/>
                <a:pathLst>
                  <a:path w="17" h="107">
                    <a:moveTo>
                      <a:pt x="0" y="0"/>
                    </a:moveTo>
                    <a:cubicBezTo>
                      <a:pt x="2" y="19"/>
                      <a:pt x="3" y="37"/>
                      <a:pt x="5" y="56"/>
                    </a:cubicBezTo>
                    <a:cubicBezTo>
                      <a:pt x="9" y="73"/>
                      <a:pt x="13" y="90"/>
                      <a:pt x="17" y="107"/>
                    </a:cubicBezTo>
                    <a:cubicBezTo>
                      <a:pt x="15" y="87"/>
                      <a:pt x="13" y="66"/>
                      <a:pt x="11" y="46"/>
                    </a:cubicBezTo>
                    <a:cubicBezTo>
                      <a:pt x="10" y="45"/>
                      <a:pt x="10" y="44"/>
                      <a:pt x="10" y="43"/>
                    </a:cubicBezTo>
                    <a:cubicBezTo>
                      <a:pt x="7" y="28"/>
                      <a:pt x="3" y="1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65" name="Freeform 18">
                <a:extLst>
                  <a:ext uri="{FF2B5EF4-FFF2-40B4-BE49-F238E27FC236}">
                    <a16:creationId xmlns:a16="http://schemas.microsoft.com/office/drawing/2014/main" id="{CE6D0AB5-FED2-4D81-8A22-E1792F23F6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143251" y="4757738"/>
                <a:ext cx="161925" cy="873125"/>
              </a:xfrm>
              <a:custGeom>
                <a:avLst/>
                <a:gdLst/>
                <a:ahLst/>
                <a:cxnLst/>
                <a:rect l="0" t="0" r="r" b="b"/>
                <a:pathLst>
                  <a:path w="41" h="222">
                    <a:moveTo>
                      <a:pt x="0" y="0"/>
                    </a:moveTo>
                    <a:cubicBezTo>
                      <a:pt x="0" y="31"/>
                      <a:pt x="2" y="62"/>
                      <a:pt x="5" y="93"/>
                    </a:cubicBezTo>
                    <a:cubicBezTo>
                      <a:pt x="8" y="117"/>
                      <a:pt x="12" y="142"/>
                      <a:pt x="17" y="166"/>
                    </a:cubicBezTo>
                    <a:cubicBezTo>
                      <a:pt x="19" y="172"/>
                      <a:pt x="22" y="178"/>
                      <a:pt x="24" y="184"/>
                    </a:cubicBezTo>
                    <a:cubicBezTo>
                      <a:pt x="30" y="197"/>
                      <a:pt x="35" y="209"/>
                      <a:pt x="41" y="222"/>
                    </a:cubicBezTo>
                    <a:cubicBezTo>
                      <a:pt x="40" y="219"/>
                      <a:pt x="39" y="215"/>
                      <a:pt x="38" y="212"/>
                    </a:cubicBezTo>
                    <a:cubicBezTo>
                      <a:pt x="26" y="172"/>
                      <a:pt x="18" y="132"/>
                      <a:pt x="13" y="92"/>
                    </a:cubicBezTo>
                    <a:cubicBezTo>
                      <a:pt x="11" y="68"/>
                      <a:pt x="9" y="45"/>
                      <a:pt x="8" y="22"/>
                    </a:cubicBezTo>
                    <a:cubicBezTo>
                      <a:pt x="8" y="21"/>
                      <a:pt x="7" y="20"/>
                      <a:pt x="7" y="18"/>
                    </a:cubicBezTo>
                    <a:cubicBezTo>
                      <a:pt x="5" y="12"/>
                      <a:pt x="2" y="6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66" name="Freeform 19">
                <a:extLst>
                  <a:ext uri="{FF2B5EF4-FFF2-40B4-BE49-F238E27FC236}">
                    <a16:creationId xmlns:a16="http://schemas.microsoft.com/office/drawing/2014/main" id="{63F3EEE6-12E4-442C-BDAC-710D406364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148013" y="1282700"/>
                <a:ext cx="1768475" cy="3448050"/>
              </a:xfrm>
              <a:custGeom>
                <a:avLst/>
                <a:gdLst/>
                <a:ahLst/>
                <a:cxnLst/>
                <a:rect l="0" t="0" r="r" b="b"/>
                <a:pathLst>
                  <a:path w="450" h="878">
                    <a:moveTo>
                      <a:pt x="7" y="854"/>
                    </a:moveTo>
                    <a:cubicBezTo>
                      <a:pt x="10" y="772"/>
                      <a:pt x="26" y="691"/>
                      <a:pt x="50" y="613"/>
                    </a:cubicBezTo>
                    <a:cubicBezTo>
                      <a:pt x="75" y="535"/>
                      <a:pt x="109" y="460"/>
                      <a:pt x="149" y="388"/>
                    </a:cubicBezTo>
                    <a:cubicBezTo>
                      <a:pt x="189" y="316"/>
                      <a:pt x="235" y="248"/>
                      <a:pt x="285" y="183"/>
                    </a:cubicBezTo>
                    <a:cubicBezTo>
                      <a:pt x="310" y="151"/>
                      <a:pt x="337" y="119"/>
                      <a:pt x="364" y="89"/>
                    </a:cubicBezTo>
                    <a:cubicBezTo>
                      <a:pt x="378" y="74"/>
                      <a:pt x="392" y="58"/>
                      <a:pt x="406" y="44"/>
                    </a:cubicBezTo>
                    <a:cubicBezTo>
                      <a:pt x="421" y="29"/>
                      <a:pt x="435" y="15"/>
                      <a:pt x="450" y="1"/>
                    </a:cubicBezTo>
                    <a:cubicBezTo>
                      <a:pt x="450" y="0"/>
                      <a:pt x="450" y="0"/>
                      <a:pt x="450" y="0"/>
                    </a:cubicBezTo>
                    <a:cubicBezTo>
                      <a:pt x="434" y="14"/>
                      <a:pt x="420" y="28"/>
                      <a:pt x="405" y="43"/>
                    </a:cubicBezTo>
                    <a:cubicBezTo>
                      <a:pt x="391" y="57"/>
                      <a:pt x="377" y="72"/>
                      <a:pt x="363" y="88"/>
                    </a:cubicBezTo>
                    <a:cubicBezTo>
                      <a:pt x="335" y="118"/>
                      <a:pt x="308" y="149"/>
                      <a:pt x="283" y="181"/>
                    </a:cubicBezTo>
                    <a:cubicBezTo>
                      <a:pt x="232" y="246"/>
                      <a:pt x="185" y="314"/>
                      <a:pt x="145" y="386"/>
                    </a:cubicBezTo>
                    <a:cubicBezTo>
                      <a:pt x="104" y="457"/>
                      <a:pt x="70" y="533"/>
                      <a:pt x="45" y="611"/>
                    </a:cubicBezTo>
                    <a:cubicBezTo>
                      <a:pt x="19" y="690"/>
                      <a:pt x="3" y="771"/>
                      <a:pt x="0" y="854"/>
                    </a:cubicBezTo>
                    <a:cubicBezTo>
                      <a:pt x="0" y="856"/>
                      <a:pt x="0" y="857"/>
                      <a:pt x="0" y="859"/>
                    </a:cubicBezTo>
                    <a:cubicBezTo>
                      <a:pt x="2" y="865"/>
                      <a:pt x="4" y="872"/>
                      <a:pt x="7" y="878"/>
                    </a:cubicBezTo>
                    <a:cubicBezTo>
                      <a:pt x="7" y="870"/>
                      <a:pt x="7" y="862"/>
                      <a:pt x="7" y="8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67" name="Freeform 20">
                <a:extLst>
                  <a:ext uri="{FF2B5EF4-FFF2-40B4-BE49-F238E27FC236}">
                    <a16:creationId xmlns:a16="http://schemas.microsoft.com/office/drawing/2014/main" id="{CCF104A9-5DC4-424A-8D8D-D21FD3348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273426" y="5653088"/>
                <a:ext cx="138113" cy="287338"/>
              </a:xfrm>
              <a:custGeom>
                <a:avLst/>
                <a:gdLst/>
                <a:ahLst/>
                <a:cxnLst/>
                <a:rect l="0" t="0" r="r" b="b"/>
                <a:pathLst>
                  <a:path w="35" h="73">
                    <a:moveTo>
                      <a:pt x="0" y="0"/>
                    </a:moveTo>
                    <a:cubicBezTo>
                      <a:pt x="7" y="24"/>
                      <a:pt x="16" y="49"/>
                      <a:pt x="26" y="73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23" y="49"/>
                      <a:pt x="11" y="2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68" name="Freeform 21">
                <a:extLst>
                  <a:ext uri="{FF2B5EF4-FFF2-40B4-BE49-F238E27FC236}">
                    <a16:creationId xmlns:a16="http://schemas.microsoft.com/office/drawing/2014/main" id="{192D2D5D-ABB1-4108-8D57-8DF91FBD23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143251" y="4656138"/>
                <a:ext cx="3175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8" h="48">
                    <a:moveTo>
                      <a:pt x="7" y="44"/>
                    </a:moveTo>
                    <a:cubicBezTo>
                      <a:pt x="7" y="46"/>
                      <a:pt x="8" y="47"/>
                      <a:pt x="8" y="48"/>
                    </a:cubicBezTo>
                    <a:cubicBezTo>
                      <a:pt x="8" y="38"/>
                      <a:pt x="8" y="29"/>
                      <a:pt x="8" y="19"/>
                    </a:cubicBezTo>
                    <a:cubicBezTo>
                      <a:pt x="5" y="13"/>
                      <a:pt x="3" y="6"/>
                      <a:pt x="1" y="0"/>
                    </a:cubicBezTo>
                    <a:cubicBezTo>
                      <a:pt x="0" y="9"/>
                      <a:pt x="0" y="17"/>
                      <a:pt x="0" y="26"/>
                    </a:cubicBezTo>
                    <a:cubicBezTo>
                      <a:pt x="2" y="32"/>
                      <a:pt x="5" y="38"/>
                      <a:pt x="7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69" name="Freeform 22">
                <a:extLst>
                  <a:ext uri="{FF2B5EF4-FFF2-40B4-BE49-F238E27FC236}">
                    <a16:creationId xmlns:a16="http://schemas.microsoft.com/office/drawing/2014/main" id="{01D27A00-D009-4079-BB80-E4DAD30B1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211513" y="5410200"/>
                <a:ext cx="203200" cy="530225"/>
              </a:xfrm>
              <a:custGeom>
                <a:avLst/>
                <a:gdLst/>
                <a:ahLst/>
                <a:cxnLst/>
                <a:rect l="0" t="0" r="r" b="b"/>
                <a:pathLst>
                  <a:path w="52" h="135">
                    <a:moveTo>
                      <a:pt x="7" y="18"/>
                    </a:moveTo>
                    <a:cubicBezTo>
                      <a:pt x="5" y="12"/>
                      <a:pt x="2" y="6"/>
                      <a:pt x="0" y="0"/>
                    </a:cubicBezTo>
                    <a:cubicBezTo>
                      <a:pt x="3" y="16"/>
                      <a:pt x="7" y="32"/>
                      <a:pt x="12" y="48"/>
                    </a:cubicBezTo>
                    <a:cubicBezTo>
                      <a:pt x="13" y="53"/>
                      <a:pt x="14" y="57"/>
                      <a:pt x="16" y="62"/>
                    </a:cubicBezTo>
                    <a:cubicBezTo>
                      <a:pt x="27" y="86"/>
                      <a:pt x="39" y="111"/>
                      <a:pt x="51" y="135"/>
                    </a:cubicBezTo>
                    <a:cubicBezTo>
                      <a:pt x="52" y="135"/>
                      <a:pt x="52" y="135"/>
                      <a:pt x="52" y="135"/>
                    </a:cubicBezTo>
                    <a:cubicBezTo>
                      <a:pt x="41" y="109"/>
                      <a:pt x="32" y="83"/>
                      <a:pt x="24" y="56"/>
                    </a:cubicBezTo>
                    <a:cubicBezTo>
                      <a:pt x="18" y="43"/>
                      <a:pt x="13" y="31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78" name="Group 44">
              <a:extLst>
                <a:ext uri="{FF2B5EF4-FFF2-40B4-BE49-F238E27FC236}">
                  <a16:creationId xmlns:a16="http://schemas.microsoft.com/office/drawing/2014/main" id="{96873A77-555D-4340-B9A3-53A2388C9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224" y="-30"/>
              <a:ext cx="2356675" cy="6853284"/>
              <a:chOff x="6627813" y="195452"/>
              <a:chExt cx="1952625" cy="5678299"/>
            </a:xfrm>
            <a:solidFill>
              <a:schemeClr val="accent1"/>
            </a:solidFill>
          </p:grpSpPr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244F973D-CEF2-4D41-A70B-C4966A2AAF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27813" y="195452"/>
                <a:ext cx="409575" cy="3646488"/>
              </a:xfrm>
              <a:custGeom>
                <a:avLst/>
                <a:gdLst/>
                <a:ahLst/>
                <a:cxnLst/>
                <a:rect l="0" t="0" r="r" b="b"/>
                <a:pathLst>
                  <a:path w="103" h="920">
                    <a:moveTo>
                      <a:pt x="7" y="210"/>
                    </a:moveTo>
                    <a:cubicBezTo>
                      <a:pt x="11" y="288"/>
                      <a:pt x="17" y="367"/>
                      <a:pt x="26" y="445"/>
                    </a:cubicBezTo>
                    <a:cubicBezTo>
                      <a:pt x="34" y="523"/>
                      <a:pt x="44" y="601"/>
                      <a:pt x="57" y="679"/>
                    </a:cubicBezTo>
                    <a:cubicBezTo>
                      <a:pt x="69" y="757"/>
                      <a:pt x="84" y="834"/>
                      <a:pt x="101" y="911"/>
                    </a:cubicBezTo>
                    <a:cubicBezTo>
                      <a:pt x="102" y="914"/>
                      <a:pt x="103" y="917"/>
                      <a:pt x="103" y="920"/>
                    </a:cubicBezTo>
                    <a:cubicBezTo>
                      <a:pt x="102" y="905"/>
                      <a:pt x="100" y="889"/>
                      <a:pt x="99" y="874"/>
                    </a:cubicBezTo>
                    <a:cubicBezTo>
                      <a:pt x="99" y="871"/>
                      <a:pt x="99" y="868"/>
                      <a:pt x="99" y="866"/>
                    </a:cubicBezTo>
                    <a:cubicBezTo>
                      <a:pt x="85" y="803"/>
                      <a:pt x="73" y="741"/>
                      <a:pt x="63" y="678"/>
                    </a:cubicBezTo>
                    <a:cubicBezTo>
                      <a:pt x="50" y="600"/>
                      <a:pt x="39" y="523"/>
                      <a:pt x="30" y="444"/>
                    </a:cubicBezTo>
                    <a:cubicBezTo>
                      <a:pt x="21" y="366"/>
                      <a:pt x="14" y="288"/>
                      <a:pt x="9" y="209"/>
                    </a:cubicBezTo>
                    <a:cubicBezTo>
                      <a:pt x="7" y="170"/>
                      <a:pt x="5" y="131"/>
                      <a:pt x="3" y="92"/>
                    </a:cubicBezTo>
                    <a:cubicBezTo>
                      <a:pt x="2" y="61"/>
                      <a:pt x="1" y="3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1"/>
                      <a:pt x="1" y="61"/>
                      <a:pt x="1" y="92"/>
                    </a:cubicBezTo>
                    <a:cubicBezTo>
                      <a:pt x="3" y="131"/>
                      <a:pt x="4" y="170"/>
                      <a:pt x="7" y="2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1688B439-AD1C-462F-AC42-2D6311B99C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061201" y="3771900"/>
                <a:ext cx="350838" cy="1309688"/>
              </a:xfrm>
              <a:custGeom>
                <a:avLst/>
                <a:gdLst/>
                <a:ahLst/>
                <a:cxnLst/>
                <a:rect l="0" t="0" r="r" b="b"/>
                <a:pathLst>
                  <a:path w="88" h="330">
                    <a:moveTo>
                      <a:pt x="53" y="229"/>
                    </a:moveTo>
                    <a:cubicBezTo>
                      <a:pt x="64" y="263"/>
                      <a:pt x="75" y="297"/>
                      <a:pt x="88" y="330"/>
                    </a:cubicBezTo>
                    <a:cubicBezTo>
                      <a:pt x="88" y="323"/>
                      <a:pt x="88" y="315"/>
                      <a:pt x="88" y="308"/>
                    </a:cubicBezTo>
                    <a:cubicBezTo>
                      <a:pt x="88" y="307"/>
                      <a:pt x="88" y="305"/>
                      <a:pt x="88" y="304"/>
                    </a:cubicBezTo>
                    <a:cubicBezTo>
                      <a:pt x="79" y="278"/>
                      <a:pt x="70" y="252"/>
                      <a:pt x="62" y="226"/>
                    </a:cubicBezTo>
                    <a:cubicBezTo>
                      <a:pt x="38" y="152"/>
                      <a:pt x="17" y="76"/>
                      <a:pt x="0" y="0"/>
                    </a:cubicBezTo>
                    <a:cubicBezTo>
                      <a:pt x="2" y="21"/>
                      <a:pt x="4" y="42"/>
                      <a:pt x="7" y="63"/>
                    </a:cubicBezTo>
                    <a:cubicBezTo>
                      <a:pt x="21" y="119"/>
                      <a:pt x="36" y="174"/>
                      <a:pt x="53" y="2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5E14CE26-BBBD-479C-BA70-EAAFFAB59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439026" y="5053013"/>
                <a:ext cx="357188" cy="820738"/>
              </a:xfrm>
              <a:custGeom>
                <a:avLst/>
                <a:gdLst/>
                <a:ahLst/>
                <a:cxnLst/>
                <a:rect l="0" t="0" r="r" b="b"/>
                <a:pathLst>
                  <a:path w="90" h="207">
                    <a:moveTo>
                      <a:pt x="6" y="15"/>
                    </a:moveTo>
                    <a:cubicBezTo>
                      <a:pt x="4" y="10"/>
                      <a:pt x="2" y="5"/>
                      <a:pt x="0" y="0"/>
                    </a:cubicBezTo>
                    <a:cubicBezTo>
                      <a:pt x="0" y="9"/>
                      <a:pt x="0" y="19"/>
                      <a:pt x="1" y="29"/>
                    </a:cubicBezTo>
                    <a:cubicBezTo>
                      <a:pt x="14" y="62"/>
                      <a:pt x="27" y="95"/>
                      <a:pt x="42" y="127"/>
                    </a:cubicBezTo>
                    <a:cubicBezTo>
                      <a:pt x="54" y="154"/>
                      <a:pt x="67" y="181"/>
                      <a:pt x="80" y="207"/>
                    </a:cubicBezTo>
                    <a:cubicBezTo>
                      <a:pt x="90" y="207"/>
                      <a:pt x="90" y="207"/>
                      <a:pt x="90" y="207"/>
                    </a:cubicBezTo>
                    <a:cubicBezTo>
                      <a:pt x="76" y="180"/>
                      <a:pt x="63" y="152"/>
                      <a:pt x="50" y="123"/>
                    </a:cubicBezTo>
                    <a:cubicBezTo>
                      <a:pt x="34" y="88"/>
                      <a:pt x="20" y="51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6019CEA2-6BD3-40CD-A31C-6405E30A1B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037388" y="3811588"/>
                <a:ext cx="457200" cy="1852613"/>
              </a:xfrm>
              <a:custGeom>
                <a:avLst/>
                <a:gdLst/>
                <a:ahLst/>
                <a:cxnLst/>
                <a:rect l="0" t="0" r="r" b="b"/>
                <a:pathLst>
                  <a:path w="115" h="467">
                    <a:moveTo>
                      <a:pt x="101" y="409"/>
                    </a:moveTo>
                    <a:cubicBezTo>
                      <a:pt x="93" y="388"/>
                      <a:pt x="85" y="366"/>
                      <a:pt x="78" y="344"/>
                    </a:cubicBezTo>
                    <a:cubicBezTo>
                      <a:pt x="57" y="281"/>
                      <a:pt x="41" y="216"/>
                      <a:pt x="29" y="151"/>
                    </a:cubicBezTo>
                    <a:cubicBezTo>
                      <a:pt x="22" y="119"/>
                      <a:pt x="17" y="86"/>
                      <a:pt x="13" y="53"/>
                    </a:cubicBezTo>
                    <a:cubicBezTo>
                      <a:pt x="9" y="35"/>
                      <a:pt x="4" y="18"/>
                      <a:pt x="0" y="0"/>
                    </a:cubicBezTo>
                    <a:cubicBezTo>
                      <a:pt x="5" y="51"/>
                      <a:pt x="12" y="102"/>
                      <a:pt x="21" y="152"/>
                    </a:cubicBezTo>
                    <a:cubicBezTo>
                      <a:pt x="33" y="218"/>
                      <a:pt x="49" y="283"/>
                      <a:pt x="69" y="347"/>
                    </a:cubicBezTo>
                    <a:cubicBezTo>
                      <a:pt x="79" y="378"/>
                      <a:pt x="90" y="410"/>
                      <a:pt x="103" y="441"/>
                    </a:cubicBezTo>
                    <a:cubicBezTo>
                      <a:pt x="107" y="449"/>
                      <a:pt x="111" y="458"/>
                      <a:pt x="115" y="467"/>
                    </a:cubicBezTo>
                    <a:cubicBezTo>
                      <a:pt x="114" y="464"/>
                      <a:pt x="113" y="461"/>
                      <a:pt x="112" y="458"/>
                    </a:cubicBezTo>
                    <a:cubicBezTo>
                      <a:pt x="108" y="442"/>
                      <a:pt x="104" y="425"/>
                      <a:pt x="101" y="40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030E8990-B754-4CCA-AB98-DF4204C69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92938" y="1263650"/>
                <a:ext cx="144463" cy="2508250"/>
              </a:xfrm>
              <a:custGeom>
                <a:avLst/>
                <a:gdLst/>
                <a:ahLst/>
                <a:cxnLst/>
                <a:rect l="0" t="0" r="r" b="b"/>
                <a:pathLst>
                  <a:path w="36" h="633">
                    <a:moveTo>
                      <a:pt x="17" y="633"/>
                    </a:moveTo>
                    <a:cubicBezTo>
                      <a:pt x="15" y="621"/>
                      <a:pt x="14" y="609"/>
                      <a:pt x="13" y="597"/>
                    </a:cubicBezTo>
                    <a:cubicBezTo>
                      <a:pt x="8" y="530"/>
                      <a:pt x="5" y="464"/>
                      <a:pt x="5" y="398"/>
                    </a:cubicBezTo>
                    <a:cubicBezTo>
                      <a:pt x="5" y="331"/>
                      <a:pt x="8" y="265"/>
                      <a:pt x="13" y="198"/>
                    </a:cubicBezTo>
                    <a:cubicBezTo>
                      <a:pt x="15" y="165"/>
                      <a:pt x="18" y="132"/>
                      <a:pt x="22" y="99"/>
                    </a:cubicBezTo>
                    <a:cubicBezTo>
                      <a:pt x="26" y="66"/>
                      <a:pt x="30" y="33"/>
                      <a:pt x="36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9" y="33"/>
                      <a:pt x="24" y="66"/>
                      <a:pt x="20" y="99"/>
                    </a:cubicBezTo>
                    <a:cubicBezTo>
                      <a:pt x="16" y="132"/>
                      <a:pt x="13" y="165"/>
                      <a:pt x="10" y="198"/>
                    </a:cubicBezTo>
                    <a:cubicBezTo>
                      <a:pt x="4" y="264"/>
                      <a:pt x="1" y="331"/>
                      <a:pt x="1" y="398"/>
                    </a:cubicBezTo>
                    <a:cubicBezTo>
                      <a:pt x="0" y="461"/>
                      <a:pt x="2" y="525"/>
                      <a:pt x="7" y="589"/>
                    </a:cubicBezTo>
                    <a:cubicBezTo>
                      <a:pt x="10" y="603"/>
                      <a:pt x="13" y="618"/>
                      <a:pt x="16" y="632"/>
                    </a:cubicBezTo>
                    <a:cubicBezTo>
                      <a:pt x="16" y="632"/>
                      <a:pt x="17" y="633"/>
                      <a:pt x="17" y="6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1" name="Freeform 32">
                <a:extLst>
                  <a:ext uri="{FF2B5EF4-FFF2-40B4-BE49-F238E27FC236}">
                    <a16:creationId xmlns:a16="http://schemas.microsoft.com/office/drawing/2014/main" id="{4C58567C-7167-4778-BF3C-B4CF2668D0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526338" y="5640388"/>
                <a:ext cx="111125" cy="233363"/>
              </a:xfrm>
              <a:custGeom>
                <a:avLst/>
                <a:gdLst/>
                <a:ahLst/>
                <a:cxnLst/>
                <a:rect l="0" t="0" r="r" b="b"/>
                <a:pathLst>
                  <a:path w="28" h="59">
                    <a:moveTo>
                      <a:pt x="22" y="59"/>
                    </a:moveTo>
                    <a:cubicBezTo>
                      <a:pt x="28" y="59"/>
                      <a:pt x="28" y="59"/>
                      <a:pt x="28" y="59"/>
                    </a:cubicBezTo>
                    <a:cubicBezTo>
                      <a:pt x="18" y="40"/>
                      <a:pt x="9" y="20"/>
                      <a:pt x="0" y="0"/>
                    </a:cubicBezTo>
                    <a:cubicBezTo>
                      <a:pt x="6" y="20"/>
                      <a:pt x="13" y="40"/>
                      <a:pt x="22" y="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2" name="Freeform 33">
                <a:extLst>
                  <a:ext uri="{FF2B5EF4-FFF2-40B4-BE49-F238E27FC236}">
                    <a16:creationId xmlns:a16="http://schemas.microsoft.com/office/drawing/2014/main" id="{D7308297-8CDD-4B85-B43D-5BF972CB8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021513" y="3598863"/>
                <a:ext cx="68263" cy="423863"/>
              </a:xfrm>
              <a:custGeom>
                <a:avLst/>
                <a:gdLst/>
                <a:ahLst/>
                <a:cxnLst/>
                <a:rect l="0" t="0" r="r" b="b"/>
                <a:pathLst>
                  <a:path w="17" h="107">
                    <a:moveTo>
                      <a:pt x="4" y="54"/>
                    </a:moveTo>
                    <a:cubicBezTo>
                      <a:pt x="8" y="72"/>
                      <a:pt x="13" y="89"/>
                      <a:pt x="17" y="107"/>
                    </a:cubicBezTo>
                    <a:cubicBezTo>
                      <a:pt x="14" y="86"/>
                      <a:pt x="12" y="65"/>
                      <a:pt x="10" y="44"/>
                    </a:cubicBezTo>
                    <a:cubicBezTo>
                      <a:pt x="10" y="44"/>
                      <a:pt x="9" y="43"/>
                      <a:pt x="9" y="43"/>
                    </a:cubicBezTo>
                    <a:cubicBezTo>
                      <a:pt x="6" y="29"/>
                      <a:pt x="3" y="14"/>
                      <a:pt x="0" y="0"/>
                    </a:cubicBezTo>
                    <a:cubicBezTo>
                      <a:pt x="0" y="2"/>
                      <a:pt x="0" y="5"/>
                      <a:pt x="0" y="8"/>
                    </a:cubicBezTo>
                    <a:cubicBezTo>
                      <a:pt x="1" y="23"/>
                      <a:pt x="3" y="39"/>
                      <a:pt x="4" y="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3" name="Freeform 34">
                <a:extLst>
                  <a:ext uri="{FF2B5EF4-FFF2-40B4-BE49-F238E27FC236}">
                    <a16:creationId xmlns:a16="http://schemas.microsoft.com/office/drawing/2014/main" id="{99DD5A81-47DA-4002-9DA8-8ED68C354C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412038" y="2801938"/>
                <a:ext cx="1168400" cy="2251075"/>
              </a:xfrm>
              <a:custGeom>
                <a:avLst/>
                <a:gdLst/>
                <a:ahLst/>
                <a:cxnLst/>
                <a:rect l="0" t="0" r="r" b="b"/>
                <a:pathLst>
                  <a:path w="294" h="568">
                    <a:moveTo>
                      <a:pt x="8" y="553"/>
                    </a:moveTo>
                    <a:cubicBezTo>
                      <a:pt x="9" y="501"/>
                      <a:pt x="19" y="448"/>
                      <a:pt x="35" y="397"/>
                    </a:cubicBezTo>
                    <a:cubicBezTo>
                      <a:pt x="51" y="347"/>
                      <a:pt x="73" y="298"/>
                      <a:pt x="99" y="252"/>
                    </a:cubicBezTo>
                    <a:cubicBezTo>
                      <a:pt x="124" y="205"/>
                      <a:pt x="154" y="161"/>
                      <a:pt x="187" y="119"/>
                    </a:cubicBezTo>
                    <a:cubicBezTo>
                      <a:pt x="203" y="98"/>
                      <a:pt x="220" y="77"/>
                      <a:pt x="238" y="58"/>
                    </a:cubicBezTo>
                    <a:cubicBezTo>
                      <a:pt x="247" y="48"/>
                      <a:pt x="256" y="38"/>
                      <a:pt x="265" y="28"/>
                    </a:cubicBezTo>
                    <a:cubicBezTo>
                      <a:pt x="274" y="19"/>
                      <a:pt x="284" y="9"/>
                      <a:pt x="294" y="0"/>
                    </a:cubicBezTo>
                    <a:cubicBezTo>
                      <a:pt x="293" y="0"/>
                      <a:pt x="293" y="0"/>
                      <a:pt x="293" y="0"/>
                    </a:cubicBezTo>
                    <a:cubicBezTo>
                      <a:pt x="283" y="9"/>
                      <a:pt x="273" y="18"/>
                      <a:pt x="264" y="27"/>
                    </a:cubicBezTo>
                    <a:cubicBezTo>
                      <a:pt x="255" y="37"/>
                      <a:pt x="246" y="47"/>
                      <a:pt x="237" y="56"/>
                    </a:cubicBezTo>
                    <a:cubicBezTo>
                      <a:pt x="218" y="76"/>
                      <a:pt x="201" y="96"/>
                      <a:pt x="185" y="117"/>
                    </a:cubicBezTo>
                    <a:cubicBezTo>
                      <a:pt x="151" y="159"/>
                      <a:pt x="121" y="203"/>
                      <a:pt x="95" y="249"/>
                    </a:cubicBezTo>
                    <a:cubicBezTo>
                      <a:pt x="68" y="296"/>
                      <a:pt x="46" y="345"/>
                      <a:pt x="30" y="396"/>
                    </a:cubicBezTo>
                    <a:cubicBezTo>
                      <a:pt x="13" y="445"/>
                      <a:pt x="3" y="497"/>
                      <a:pt x="0" y="549"/>
                    </a:cubicBezTo>
                    <a:cubicBezTo>
                      <a:pt x="3" y="555"/>
                      <a:pt x="5" y="561"/>
                      <a:pt x="7" y="568"/>
                    </a:cubicBezTo>
                    <a:cubicBezTo>
                      <a:pt x="7" y="563"/>
                      <a:pt x="7" y="558"/>
                      <a:pt x="8" y="5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4" name="Freeform 35">
                <a:extLst>
                  <a:ext uri="{FF2B5EF4-FFF2-40B4-BE49-F238E27FC236}">
                    <a16:creationId xmlns:a16="http://schemas.microsoft.com/office/drawing/2014/main" id="{AC30977E-40C5-4522-A87F-213CBE4E60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494588" y="5664200"/>
                <a:ext cx="100013" cy="209550"/>
              </a:xfrm>
              <a:custGeom>
                <a:avLst/>
                <a:gdLst/>
                <a:ahLst/>
                <a:cxnLst/>
                <a:rect l="0" t="0" r="r" b="b"/>
                <a:pathLst>
                  <a:path w="25" h="53">
                    <a:moveTo>
                      <a:pt x="0" y="0"/>
                    </a:moveTo>
                    <a:cubicBezTo>
                      <a:pt x="5" y="18"/>
                      <a:pt x="12" y="36"/>
                      <a:pt x="19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6" y="36"/>
                      <a:pt x="8" y="18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5" name="Freeform 36">
                <a:extLst>
                  <a:ext uri="{FF2B5EF4-FFF2-40B4-BE49-F238E27FC236}">
                    <a16:creationId xmlns:a16="http://schemas.microsoft.com/office/drawing/2014/main" id="{12BA0DE6-4331-4700-ABEA-99573D60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412038" y="5081588"/>
                <a:ext cx="114300" cy="558800"/>
              </a:xfrm>
              <a:custGeom>
                <a:avLst/>
                <a:gdLst/>
                <a:ahLst/>
                <a:cxnLst/>
                <a:rect l="0" t="0" r="r" b="b"/>
                <a:pathLst>
                  <a:path w="29" h="141">
                    <a:moveTo>
                      <a:pt x="0" y="0"/>
                    </a:moveTo>
                    <a:cubicBezTo>
                      <a:pt x="0" y="30"/>
                      <a:pt x="2" y="60"/>
                      <a:pt x="7" y="89"/>
                    </a:cubicBezTo>
                    <a:cubicBezTo>
                      <a:pt x="11" y="98"/>
                      <a:pt x="14" y="108"/>
                      <a:pt x="18" y="117"/>
                    </a:cubicBezTo>
                    <a:cubicBezTo>
                      <a:pt x="22" y="125"/>
                      <a:pt x="25" y="133"/>
                      <a:pt x="29" y="141"/>
                    </a:cubicBezTo>
                    <a:cubicBezTo>
                      <a:pt x="28" y="139"/>
                      <a:pt x="28" y="137"/>
                      <a:pt x="27" y="135"/>
                    </a:cubicBezTo>
                    <a:cubicBezTo>
                      <a:pt x="16" y="98"/>
                      <a:pt x="10" y="60"/>
                      <a:pt x="8" y="22"/>
                    </a:cubicBezTo>
                    <a:cubicBezTo>
                      <a:pt x="7" y="18"/>
                      <a:pt x="5" y="15"/>
                      <a:pt x="4" y="11"/>
                    </a:cubicBezTo>
                    <a:cubicBezTo>
                      <a:pt x="2" y="7"/>
                      <a:pt x="1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6" name="Freeform 37">
                <a:extLst>
                  <a:ext uri="{FF2B5EF4-FFF2-40B4-BE49-F238E27FC236}">
                    <a16:creationId xmlns:a16="http://schemas.microsoft.com/office/drawing/2014/main" id="{0E83C992-7D13-4C10-B177-E8F369F5B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412038" y="4978400"/>
                <a:ext cx="3175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8" h="48">
                    <a:moveTo>
                      <a:pt x="0" y="26"/>
                    </a:moveTo>
                    <a:cubicBezTo>
                      <a:pt x="1" y="29"/>
                      <a:pt x="2" y="33"/>
                      <a:pt x="4" y="37"/>
                    </a:cubicBezTo>
                    <a:cubicBezTo>
                      <a:pt x="5" y="41"/>
                      <a:pt x="7" y="44"/>
                      <a:pt x="8" y="48"/>
                    </a:cubicBezTo>
                    <a:cubicBezTo>
                      <a:pt x="7" y="38"/>
                      <a:pt x="7" y="28"/>
                      <a:pt x="7" y="19"/>
                    </a:cubicBezTo>
                    <a:cubicBezTo>
                      <a:pt x="5" y="12"/>
                      <a:pt x="3" y="6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0" y="11"/>
                      <a:pt x="0" y="19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7" name="Freeform 38">
                <a:extLst>
                  <a:ext uri="{FF2B5EF4-FFF2-40B4-BE49-F238E27FC236}">
                    <a16:creationId xmlns:a16="http://schemas.microsoft.com/office/drawing/2014/main" id="{9BC01BA2-9E95-461B-87CD-55F62F4C4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439026" y="5434013"/>
                <a:ext cx="174625" cy="439738"/>
              </a:xfrm>
              <a:custGeom>
                <a:avLst/>
                <a:gdLst/>
                <a:ahLst/>
                <a:cxnLst/>
                <a:rect l="0" t="0" r="r" b="b"/>
                <a:pathLst>
                  <a:path w="44" h="111">
                    <a:moveTo>
                      <a:pt x="11" y="28"/>
                    </a:moveTo>
                    <a:cubicBezTo>
                      <a:pt x="7" y="19"/>
                      <a:pt x="4" y="9"/>
                      <a:pt x="0" y="0"/>
                    </a:cubicBezTo>
                    <a:cubicBezTo>
                      <a:pt x="3" y="16"/>
                      <a:pt x="7" y="33"/>
                      <a:pt x="11" y="49"/>
                    </a:cubicBezTo>
                    <a:cubicBezTo>
                      <a:pt x="12" y="52"/>
                      <a:pt x="13" y="55"/>
                      <a:pt x="14" y="58"/>
                    </a:cubicBezTo>
                    <a:cubicBezTo>
                      <a:pt x="22" y="76"/>
                      <a:pt x="30" y="94"/>
                      <a:pt x="39" y="111"/>
                    </a:cubicBezTo>
                    <a:cubicBezTo>
                      <a:pt x="44" y="111"/>
                      <a:pt x="44" y="111"/>
                      <a:pt x="44" y="111"/>
                    </a:cubicBezTo>
                    <a:cubicBezTo>
                      <a:pt x="35" y="92"/>
                      <a:pt x="28" y="72"/>
                      <a:pt x="22" y="52"/>
                    </a:cubicBezTo>
                    <a:cubicBezTo>
                      <a:pt x="18" y="44"/>
                      <a:pt x="15" y="36"/>
                      <a:pt x="11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66D26C0-E21B-4BEB-9CDA-0C144DB6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314" y="5215078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 err="1"/>
              <a:t>Crie</a:t>
            </a:r>
            <a:r>
              <a:rPr lang="en-US" sz="3800" dirty="0"/>
              <a:t> um outro </a:t>
            </a:r>
            <a:r>
              <a:rPr lang="en-US" sz="3800" dirty="0" err="1"/>
              <a:t>projeto</a:t>
            </a:r>
            <a:r>
              <a:rPr lang="en-US" sz="3800" dirty="0"/>
              <a:t> (</a:t>
            </a:r>
            <a:r>
              <a:rPr lang="en-US" sz="3800" dirty="0" err="1"/>
              <a:t>projeto</a:t>
            </a:r>
            <a:r>
              <a:rPr lang="en-US" sz="3800" dirty="0"/>
              <a:t> java simples)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CC4203-D154-419A-B5A6-2A9027C36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0ADFDC-ABE9-445B-A60A-EE7647C3B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98" y="369903"/>
            <a:ext cx="6059488" cy="4211345"/>
          </a:xfrm>
          <a:prstGeom prst="rect">
            <a:avLst/>
          </a:prstGeom>
        </p:spPr>
      </p:pic>
      <p:sp>
        <p:nvSpPr>
          <p:cNvPr id="73" name="Freeform 33">
            <a:extLst>
              <a:ext uri="{FF2B5EF4-FFF2-40B4-BE49-F238E27FC236}">
                <a16:creationId xmlns:a16="http://schemas.microsoft.com/office/drawing/2014/main" id="{D80F1E05-2B62-42EE-9B27-EB5172D44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C13111-1594-4F36-9192-C09F267B6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756" y="2475575"/>
            <a:ext cx="73818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8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3D570-CD5C-41EE-90CE-681F415F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um novo Cliente para WebService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3D44FB-8091-4D38-9C2A-E20F21903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25" y="1431926"/>
            <a:ext cx="7630575" cy="436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17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E6D76-22BE-41C5-928A-1747E4E1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65B8E5-9D02-4865-BB5F-FCAAD5A3F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516187"/>
            <a:ext cx="7943850" cy="40100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9ACB995-5871-445C-924B-3477BED954CE}"/>
              </a:ext>
            </a:extLst>
          </p:cNvPr>
          <p:cNvSpPr txBox="1"/>
          <p:nvPr/>
        </p:nvSpPr>
        <p:spPr>
          <a:xfrm>
            <a:off x="2806700" y="1587500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Vamos procurar pelo nosso webservice.</a:t>
            </a:r>
          </a:p>
        </p:txBody>
      </p:sp>
    </p:spTree>
    <p:extLst>
      <p:ext uri="{BB962C8B-B14F-4D97-AF65-F5344CB8AC3E}">
        <p14:creationId xmlns:p14="http://schemas.microsoft.com/office/powerpoint/2010/main" val="70636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B1D76-C2D8-44FB-B53C-F112543D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441E56-2347-4594-BE69-FFF1B82C1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7" y="1264555"/>
            <a:ext cx="7896225" cy="54292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A42F6BD-E7AD-4073-BA25-4DB5421D229C}"/>
              </a:ext>
            </a:extLst>
          </p:cNvPr>
          <p:cNvSpPr txBox="1"/>
          <p:nvPr/>
        </p:nvSpPr>
        <p:spPr>
          <a:xfrm>
            <a:off x="6692900" y="624110"/>
            <a:ext cx="4842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Clique em ok, e depois escolha o pacote</a:t>
            </a:r>
          </a:p>
          <a:p>
            <a:r>
              <a:rPr lang="pt-BR" dirty="0"/>
              <a:t>E clique em finalizar.</a:t>
            </a:r>
          </a:p>
        </p:txBody>
      </p:sp>
    </p:spTree>
    <p:extLst>
      <p:ext uri="{BB962C8B-B14F-4D97-AF65-F5344CB8AC3E}">
        <p14:creationId xmlns:p14="http://schemas.microsoft.com/office/powerpoint/2010/main" val="3662634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496F-751F-4110-B463-695E912C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o método para testar o WebService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9038D7-FEB5-4D3D-A45B-B6B6DCEC0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3061732"/>
            <a:ext cx="7353300" cy="34766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DFB25E2-C5BD-4DAD-BE66-AFE9CA780DC5}"/>
              </a:ext>
            </a:extLst>
          </p:cNvPr>
          <p:cNvSpPr txBox="1"/>
          <p:nvPr/>
        </p:nvSpPr>
        <p:spPr>
          <a:xfrm>
            <a:off x="2692400" y="2298700"/>
            <a:ext cx="486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Clique no método e arraste para a classe</a:t>
            </a:r>
          </a:p>
        </p:txBody>
      </p:sp>
    </p:spTree>
    <p:extLst>
      <p:ext uri="{BB962C8B-B14F-4D97-AF65-F5344CB8AC3E}">
        <p14:creationId xmlns:p14="http://schemas.microsoft.com/office/powerpoint/2010/main" val="84145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AC578-1798-493A-9775-B4B1100B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Vai ficar assim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A807F6-80B1-4107-A7C2-A199538CF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7" y="1514475"/>
            <a:ext cx="9115425" cy="38290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D2ED72-9D94-4FE0-BE2F-4B3EB4209444}"/>
              </a:ext>
            </a:extLst>
          </p:cNvPr>
          <p:cNvSpPr txBox="1"/>
          <p:nvPr/>
        </p:nvSpPr>
        <p:spPr>
          <a:xfrm>
            <a:off x="2592925" y="5537200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Pronto agora é só usar o método e testar.</a:t>
            </a:r>
          </a:p>
        </p:txBody>
      </p:sp>
    </p:spTree>
    <p:extLst>
      <p:ext uri="{BB962C8B-B14F-4D97-AF65-F5344CB8AC3E}">
        <p14:creationId xmlns:p14="http://schemas.microsoft.com/office/powerpoint/2010/main" val="44415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6B83-458A-408B-9103-A2296F81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Rode o </a:t>
            </a:r>
            <a:r>
              <a:rPr lang="pt-BR" dirty="0" err="1"/>
              <a:t>projetoWSDL</a:t>
            </a:r>
            <a:r>
              <a:rPr lang="pt-BR" dirty="0"/>
              <a:t> e depois execute o </a:t>
            </a:r>
            <a:r>
              <a:rPr lang="pt-BR" dirty="0" err="1"/>
              <a:t>testeWSDL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2F537B-7904-4800-B10E-61E599239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037" y="1905000"/>
            <a:ext cx="80105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23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D84E6-A71C-48EE-B8F3-90E6CD5F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Agora, falta pouco, vamos para o C#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E1CBBA-43A8-48EC-8495-FC4C4BAA3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ideia é promover a integração</a:t>
            </a:r>
          </a:p>
        </p:txBody>
      </p:sp>
    </p:spTree>
    <p:extLst>
      <p:ext uri="{BB962C8B-B14F-4D97-AF65-F5344CB8AC3E}">
        <p14:creationId xmlns:p14="http://schemas.microsoft.com/office/powerpoint/2010/main" val="3933905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8D65D-A770-4A34-8C89-B75F973D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visual </a:t>
            </a:r>
            <a:r>
              <a:rPr lang="pt-BR" dirty="0" err="1"/>
              <a:t>studio</a:t>
            </a:r>
            <a:r>
              <a:rPr lang="pt-BR" dirty="0"/>
              <a:t>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A2677F-6B38-45CD-99B8-B4958FB50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projeto desktop;</a:t>
            </a:r>
          </a:p>
          <a:p>
            <a:r>
              <a:rPr lang="pt-BR" dirty="0"/>
              <a:t>Crie um formulário com dois campos;</a:t>
            </a:r>
          </a:p>
          <a:p>
            <a:r>
              <a:rPr lang="pt-BR" dirty="0"/>
              <a:t>Importe o serviço de referência;</a:t>
            </a:r>
          </a:p>
          <a:p>
            <a:r>
              <a:rPr lang="pt-BR" dirty="0"/>
              <a:t>Crie um botão que crie e execute o método da webservice e mostre o resultado.</a:t>
            </a:r>
          </a:p>
        </p:txBody>
      </p:sp>
    </p:spTree>
    <p:extLst>
      <p:ext uri="{BB962C8B-B14F-4D97-AF65-F5344CB8AC3E}">
        <p14:creationId xmlns:p14="http://schemas.microsoft.com/office/powerpoint/2010/main" val="268905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D640B-90FA-4645-85C6-513062DC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FA0F69-0CC2-4A9F-8A34-DECE1BDB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25" y="1776412"/>
            <a:ext cx="7600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8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327DB-93B6-4013-9178-EB5505B7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WSDL?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60C918-8B41-4566-9846-6B8371265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9349"/>
            <a:ext cx="8915400" cy="4999839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WSDL</a:t>
            </a:r>
            <a:r>
              <a:rPr lang="pt-BR" dirty="0"/>
              <a:t> é um a descrição em formato XML de um Web Service que utilizará SOAP / RPC como protocolo. É o acrônimo de Web Services </a:t>
            </a:r>
            <a:r>
              <a:rPr lang="pt-BR" dirty="0" err="1"/>
              <a:t>Description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(Linguagem de Descrição de Serviços Web).</a:t>
            </a:r>
          </a:p>
          <a:p>
            <a:r>
              <a:rPr lang="pt-B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SOAP</a:t>
            </a:r>
            <a:r>
              <a:rPr lang="pt-BR" dirty="0"/>
              <a:t> (</a:t>
            </a:r>
            <a:r>
              <a:rPr lang="pt-BR" b="1" dirty="0" err="1"/>
              <a:t>Simple</a:t>
            </a:r>
            <a:r>
              <a:rPr lang="pt-BR" b="1" dirty="0"/>
              <a:t> </a:t>
            </a:r>
            <a:r>
              <a:rPr lang="pt-BR" b="1" dirty="0" err="1"/>
              <a:t>Object</a:t>
            </a:r>
            <a:r>
              <a:rPr lang="pt-BR" b="1" dirty="0"/>
              <a:t> Access </a:t>
            </a:r>
            <a:r>
              <a:rPr lang="pt-BR" b="1" dirty="0" err="1"/>
              <a:t>Protocol</a:t>
            </a:r>
            <a:r>
              <a:rPr lang="pt-BR" dirty="0"/>
              <a:t>, em português </a:t>
            </a:r>
            <a:r>
              <a:rPr lang="pt-BR" b="1" dirty="0"/>
              <a:t>Protocolo Simples de Acesso a Objetos</a:t>
            </a:r>
            <a:r>
              <a:rPr lang="pt-BR" dirty="0"/>
              <a:t>) é um protocolo para troca de informações estruturadas em uma plataforma descentralizada e distribuída. Ele se baseia na Linguagem de Marcação Extensível (XML) para seu formato de mensagem, e normalmente baseia-se em outros protocolos da camada de aplicação, mais notavelmente em chamada de procedimento remoto (RPC) e Protocolo de transferência de hipertexto (HTTP)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RPC</a:t>
            </a:r>
            <a:r>
              <a:rPr lang="pt-BR" dirty="0"/>
              <a:t> — Remote Procedure </a:t>
            </a:r>
            <a:r>
              <a:rPr lang="pt-BR" dirty="0" err="1"/>
              <a:t>Calls</a:t>
            </a:r>
            <a:r>
              <a:rPr lang="pt-BR" dirty="0"/>
              <a:t> (em português, chamada de procedimentos remotos) é um modelo que define a forma como são realizadas as chamadas a operações remotas através de web </a:t>
            </a:r>
            <a:r>
              <a:rPr lang="pt-BR" dirty="0" err="1"/>
              <a:t>services</a:t>
            </a:r>
            <a:r>
              <a:rPr lang="pt-BR" dirty="0"/>
              <a:t>.</a:t>
            </a:r>
          </a:p>
          <a:p>
            <a:r>
              <a:rPr lang="pt-BR" dirty="0"/>
              <a:t>Por meio de um </a:t>
            </a:r>
            <a:r>
              <a:rPr lang="pt-BR" b="1" dirty="0"/>
              <a:t>WSDL</a:t>
            </a:r>
            <a:r>
              <a:rPr lang="pt-BR" dirty="0"/>
              <a:t> você informa ao cliente como cada serviço em um </a:t>
            </a:r>
            <a:r>
              <a:rPr lang="pt-BR" dirty="0" err="1"/>
              <a:t>end</a:t>
            </a:r>
            <a:r>
              <a:rPr lang="pt-BR" dirty="0"/>
              <a:t>-point deve ser invocado: quais os parâmetros e tipo de dados de cada parâmetro é esperado, e qual o tipo de dado do retorno será enviado como resposta.</a:t>
            </a:r>
          </a:p>
          <a:p>
            <a:r>
              <a:rPr lang="pt-BR" dirty="0"/>
              <a:t>Além de descrever cada serviço (que pode ser comparado analogamente à um método a ser executado no programa servidor), também descreve como podem ser encontrados.</a:t>
            </a:r>
          </a:p>
        </p:txBody>
      </p:sp>
    </p:spTree>
    <p:extLst>
      <p:ext uri="{BB962C8B-B14F-4D97-AF65-F5344CB8AC3E}">
        <p14:creationId xmlns:p14="http://schemas.microsoft.com/office/powerpoint/2010/main" val="189130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B7FF6-3F2F-4060-B9EB-EF70BE9F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 </a:t>
            </a:r>
            <a:r>
              <a:rPr lang="pt-BR" dirty="0" err="1"/>
              <a:t>c#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8A9FD1-349A-4F53-9C17-B3848F02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1905000"/>
            <a:ext cx="5175250" cy="367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04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3A372-D923-4D4F-A480-59C40A97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Pegue o endereço de nosso WSDL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9B8381-44E2-4557-A1DB-B6EEC3DF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471612"/>
            <a:ext cx="9220200" cy="39147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D50345B-756E-4A1E-B991-C49A6CD0C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00" y="2627312"/>
            <a:ext cx="4572000" cy="11715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2282828-4109-4985-9B29-D4D48B5AFE32}"/>
              </a:ext>
            </a:extLst>
          </p:cNvPr>
          <p:cNvSpPr/>
          <p:nvPr/>
        </p:nvSpPr>
        <p:spPr>
          <a:xfrm>
            <a:off x="3093548" y="5626139"/>
            <a:ext cx="5649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4"/>
              </a:rPr>
              <a:t>http://localhost:8080/projetoWSDL/servico?WSDL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950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70BCB-9C05-4811-B946-DC845DBB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Referenciando o WebService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ACD8A3-F37A-42FC-A853-856FDAFC1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62" y="1377929"/>
            <a:ext cx="6815138" cy="485596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E3965AC-9A51-4B6D-9667-2B0C977D47BE}"/>
              </a:ext>
            </a:extLst>
          </p:cNvPr>
          <p:cNvSpPr txBox="1"/>
          <p:nvPr/>
        </p:nvSpPr>
        <p:spPr>
          <a:xfrm>
            <a:off x="8318500" y="1993900"/>
            <a:ext cx="365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Botão direito em </a:t>
            </a:r>
            <a:r>
              <a:rPr lang="pt-BR" dirty="0" err="1"/>
              <a:t>references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Add</a:t>
            </a:r>
            <a:r>
              <a:rPr lang="pt-BR" dirty="0"/>
              <a:t> Service </a:t>
            </a:r>
            <a:r>
              <a:rPr lang="pt-BR" dirty="0" err="1"/>
              <a:t>Reference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720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6A047-ABC6-48B1-8871-D18FBC21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C3DBAD-8922-49ED-B052-69BD0AFD0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850" y="1423765"/>
            <a:ext cx="5981700" cy="48101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2CAF4C2-E35F-42E2-83F2-299F8FCAD913}"/>
              </a:ext>
            </a:extLst>
          </p:cNvPr>
          <p:cNvSpPr txBox="1"/>
          <p:nvPr/>
        </p:nvSpPr>
        <p:spPr>
          <a:xfrm>
            <a:off x="1054100" y="2184400"/>
            <a:ext cx="40527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Cole o endereço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Aperte GO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Selecione serviço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Coloque o nome da referência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Clique em Ok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0238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97120-DE9A-4866-B05E-6098FAB6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110EA6-8D2F-4623-8216-E87A9DE73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4" y="1776412"/>
            <a:ext cx="10176151" cy="40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0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04175-EAE4-467E-9311-7FD579F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É só rodar...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8CDCC4-18AC-437D-AEF6-8DCB9F1FA59C}"/>
              </a:ext>
            </a:extLst>
          </p:cNvPr>
          <p:cNvSpPr txBox="1"/>
          <p:nvPr/>
        </p:nvSpPr>
        <p:spPr>
          <a:xfrm>
            <a:off x="2235200" y="1778000"/>
            <a:ext cx="880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Lembre-se que para rodar e testar a WSDL o </a:t>
            </a:r>
            <a:r>
              <a:rPr lang="pt-BR" dirty="0" err="1"/>
              <a:t>projetoWSDL</a:t>
            </a:r>
            <a:r>
              <a:rPr lang="pt-BR" dirty="0"/>
              <a:t> do NetBeans deve</a:t>
            </a:r>
          </a:p>
          <a:p>
            <a:r>
              <a:rPr lang="pt-BR" dirty="0"/>
              <a:t>estar rodando...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88621E-AEC0-4DFF-BCB1-780091B28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917" y="2453935"/>
            <a:ext cx="5514975" cy="395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95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9A711-7DBF-40B2-B5FF-A1B66D0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Webibliografia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9402E08-D542-4FC8-9FB1-E70B912A0683}"/>
              </a:ext>
            </a:extLst>
          </p:cNvPr>
          <p:cNvSpPr/>
          <p:nvPr/>
        </p:nvSpPr>
        <p:spPr>
          <a:xfrm>
            <a:off x="2592925" y="3622739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http://www.macoratti.net/17/07/vbn_consws1.htm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7F85B5-065E-4FD8-8125-FD74ACFC5579}"/>
              </a:ext>
            </a:extLst>
          </p:cNvPr>
          <p:cNvSpPr/>
          <p:nvPr/>
        </p:nvSpPr>
        <p:spPr>
          <a:xfrm>
            <a:off x="2592925" y="3029992"/>
            <a:ext cx="8739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https://pplware.sapo.pt/tutoriais/como-criar-um-webservice-no-netbeans-parte-i/</a:t>
            </a:r>
            <a:endParaRPr lang="pt-BR" altLang="pt-BR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https://pplware.sapo.pt/tutoriais/como-criar-um-webservice-no-netbeans-parte-ii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9210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5800B-8230-4ECA-AA14-2DED2D71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F98045-0321-46D8-962C-C195EE55F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1. Faça um novo método no </a:t>
            </a:r>
            <a:r>
              <a:rPr lang="pt-BR" dirty="0" err="1"/>
              <a:t>projetoWSDL</a:t>
            </a:r>
            <a:r>
              <a:rPr lang="pt-BR" dirty="0"/>
              <a:t>;</a:t>
            </a:r>
          </a:p>
          <a:p>
            <a:r>
              <a:rPr lang="pt-BR" dirty="0"/>
              <a:t>2. Atualize a referencia do serviço;</a:t>
            </a:r>
          </a:p>
          <a:p>
            <a:r>
              <a:rPr lang="pt-BR" dirty="0"/>
              <a:t>3. teste;</a:t>
            </a:r>
          </a:p>
        </p:txBody>
      </p:sp>
    </p:spTree>
    <p:extLst>
      <p:ext uri="{BB962C8B-B14F-4D97-AF65-F5344CB8AC3E}">
        <p14:creationId xmlns:p14="http://schemas.microsoft.com/office/powerpoint/2010/main" val="373530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D40E3-AAB4-48C1-90DC-DF60A680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274280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 dirty="0"/>
              <a:t>Crie um Projeto WEB no NetBeans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7BE0DB-4174-4DB9-B4C2-02AC15F44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860646"/>
            <a:ext cx="3650278" cy="3032207"/>
          </a:xfrm>
        </p:spPr>
        <p:txBody>
          <a:bodyPr>
            <a:normAutofit/>
          </a:bodyPr>
          <a:lstStyle/>
          <a:p>
            <a:r>
              <a:rPr lang="pt-BR" dirty="0"/>
              <a:t>Depois crie um novo WEBSERVICE, como mostra a figura.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F8EE74-D34A-4BC0-BD53-E75763B92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09" r="54783" b="24819"/>
          <a:stretch/>
        </p:blipFill>
        <p:spPr>
          <a:xfrm>
            <a:off x="4538586" y="645106"/>
            <a:ext cx="7004189" cy="562630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2902C62-80D2-4D0F-A575-17EE89D71BF4}"/>
              </a:ext>
            </a:extLst>
          </p:cNvPr>
          <p:cNvSpPr/>
          <p:nvPr/>
        </p:nvSpPr>
        <p:spPr>
          <a:xfrm>
            <a:off x="7892499" y="5326681"/>
            <a:ext cx="3530467" cy="4115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54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1A0BD-F7DE-444B-9B71-9919AA0F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1795849"/>
            <a:ext cx="3778870" cy="31148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Continuação – Novo WebService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333521-ED79-44DC-B1FB-844856615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56" b="1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7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66D05-A822-4063-8DF7-9E624D6C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916853-F38E-4ADE-B1E8-CF3631FD4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1" y="1270000"/>
            <a:ext cx="11159938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7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7D3502-15D7-40E3-8799-AADA72E46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5EF8B0-82D8-4942-9463-0A6F1C3F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pt-BR" dirty="0"/>
              <a:t>Implantando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DC666-97B4-4AC4-9916-A1936C2F6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9F858C-4BA2-435B-AEE1-828CF2FD0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pt-BR" dirty="0"/>
              <a:t>Clique com o botão direito sobre o projeto e depois clique em implantar;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DC9B01-70CF-4D17-B200-ED7DD7138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439" y="640080"/>
            <a:ext cx="4285785" cy="5252773"/>
          </a:xfrm>
          <a:prstGeom prst="rect">
            <a:avLst/>
          </a:prstGeom>
        </p:spPr>
      </p:pic>
      <p:sp>
        <p:nvSpPr>
          <p:cNvPr id="13" name="Freeform 43">
            <a:extLst>
              <a:ext uri="{FF2B5EF4-FFF2-40B4-BE49-F238E27FC236}">
                <a16:creationId xmlns:a16="http://schemas.microsoft.com/office/drawing/2014/main" id="{4EEFCCD7-9BFF-47EA-9C91-94E380FD8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82880" y="6061223"/>
            <a:ext cx="855156" cy="506277"/>
          </a:xfrm>
          <a:custGeom>
            <a:avLst/>
            <a:gdLst>
              <a:gd name="connsiteX0" fmla="*/ 0 w 855156"/>
              <a:gd name="connsiteY0" fmla="*/ 506277 h 506277"/>
              <a:gd name="connsiteX1" fmla="*/ 509169 w 855156"/>
              <a:gd name="connsiteY1" fmla="*/ 505572 h 506277"/>
              <a:gd name="connsiteX2" fmla="*/ 599864 w 855156"/>
              <a:gd name="connsiteY2" fmla="*/ 505572 h 506277"/>
              <a:gd name="connsiteX3" fmla="*/ 614121 w 855156"/>
              <a:gd name="connsiteY3" fmla="*/ 500804 h 506277"/>
              <a:gd name="connsiteX4" fmla="*/ 619102 w 855156"/>
              <a:gd name="connsiteY4" fmla="*/ 496035 h 506277"/>
              <a:gd name="connsiteX5" fmla="*/ 848071 w 855156"/>
              <a:gd name="connsiteY5" fmla="*/ 267092 h 506277"/>
              <a:gd name="connsiteX6" fmla="*/ 848071 w 855156"/>
              <a:gd name="connsiteY6" fmla="*/ 238480 h 506277"/>
              <a:gd name="connsiteX7" fmla="*/ 619102 w 855156"/>
              <a:gd name="connsiteY7" fmla="*/ 9537 h 506277"/>
              <a:gd name="connsiteX8" fmla="*/ 614121 w 855156"/>
              <a:gd name="connsiteY8" fmla="*/ 4769 h 506277"/>
              <a:gd name="connsiteX9" fmla="*/ 599864 w 855156"/>
              <a:gd name="connsiteY9" fmla="*/ 0 h 506277"/>
              <a:gd name="connsiteX10" fmla="*/ 509169 w 855156"/>
              <a:gd name="connsiteY10" fmla="*/ 0 h 506277"/>
              <a:gd name="connsiteX11" fmla="*/ 0 w 855156"/>
              <a:gd name="connsiteY11" fmla="*/ 144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5156" h="506277">
                <a:moveTo>
                  <a:pt x="0" y="506277"/>
                </a:moveTo>
                <a:lnTo>
                  <a:pt x="509169" y="505572"/>
                </a:lnTo>
                <a:lnTo>
                  <a:pt x="599864" y="505572"/>
                </a:lnTo>
                <a:cubicBezTo>
                  <a:pt x="604673" y="505572"/>
                  <a:pt x="609483" y="500804"/>
                  <a:pt x="614121" y="500804"/>
                </a:cubicBezTo>
                <a:cubicBezTo>
                  <a:pt x="614121" y="496035"/>
                  <a:pt x="619102" y="496035"/>
                  <a:pt x="619102" y="496035"/>
                </a:cubicBezTo>
                <a:lnTo>
                  <a:pt x="848071" y="267092"/>
                </a:lnTo>
                <a:cubicBezTo>
                  <a:pt x="857518" y="257555"/>
                  <a:pt x="857518" y="248018"/>
                  <a:pt x="848071" y="238480"/>
                </a:cubicBezTo>
                <a:lnTo>
                  <a:pt x="619102" y="9537"/>
                </a:lnTo>
                <a:cubicBezTo>
                  <a:pt x="617556" y="7914"/>
                  <a:pt x="615667" y="6392"/>
                  <a:pt x="614121" y="4769"/>
                </a:cubicBezTo>
                <a:cubicBezTo>
                  <a:pt x="609483" y="0"/>
                  <a:pt x="604673" y="0"/>
                  <a:pt x="599864" y="0"/>
                </a:cubicBezTo>
                <a:lnTo>
                  <a:pt x="509169" y="0"/>
                </a:lnTo>
                <a:lnTo>
                  <a:pt x="0" y="14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2326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7D3502-15D7-40E3-8799-AADA72E46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2A78AD-983C-4A61-AB5A-FDE940F6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pt-BR" dirty="0"/>
              <a:t>Testando nosso WebService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DC666-97B4-4AC4-9916-A1936C2F6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73953-791E-4BC3-867F-7C510D586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pt-BR" dirty="0"/>
              <a:t>Clique com o botão direito em cima do webservice e depois clique em testar;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884419-7FCF-4CAB-9761-C2DBE85C0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272" y="640080"/>
            <a:ext cx="4518119" cy="5252773"/>
          </a:xfrm>
          <a:prstGeom prst="rect">
            <a:avLst/>
          </a:prstGeom>
        </p:spPr>
      </p:pic>
      <p:sp>
        <p:nvSpPr>
          <p:cNvPr id="13" name="Freeform 43">
            <a:extLst>
              <a:ext uri="{FF2B5EF4-FFF2-40B4-BE49-F238E27FC236}">
                <a16:creationId xmlns:a16="http://schemas.microsoft.com/office/drawing/2014/main" id="{4EEFCCD7-9BFF-47EA-9C91-94E380FD8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82880" y="6061223"/>
            <a:ext cx="855156" cy="506277"/>
          </a:xfrm>
          <a:custGeom>
            <a:avLst/>
            <a:gdLst>
              <a:gd name="connsiteX0" fmla="*/ 0 w 855156"/>
              <a:gd name="connsiteY0" fmla="*/ 506277 h 506277"/>
              <a:gd name="connsiteX1" fmla="*/ 509169 w 855156"/>
              <a:gd name="connsiteY1" fmla="*/ 505572 h 506277"/>
              <a:gd name="connsiteX2" fmla="*/ 599864 w 855156"/>
              <a:gd name="connsiteY2" fmla="*/ 505572 h 506277"/>
              <a:gd name="connsiteX3" fmla="*/ 614121 w 855156"/>
              <a:gd name="connsiteY3" fmla="*/ 500804 h 506277"/>
              <a:gd name="connsiteX4" fmla="*/ 619102 w 855156"/>
              <a:gd name="connsiteY4" fmla="*/ 496035 h 506277"/>
              <a:gd name="connsiteX5" fmla="*/ 848071 w 855156"/>
              <a:gd name="connsiteY5" fmla="*/ 267092 h 506277"/>
              <a:gd name="connsiteX6" fmla="*/ 848071 w 855156"/>
              <a:gd name="connsiteY6" fmla="*/ 238480 h 506277"/>
              <a:gd name="connsiteX7" fmla="*/ 619102 w 855156"/>
              <a:gd name="connsiteY7" fmla="*/ 9537 h 506277"/>
              <a:gd name="connsiteX8" fmla="*/ 614121 w 855156"/>
              <a:gd name="connsiteY8" fmla="*/ 4769 h 506277"/>
              <a:gd name="connsiteX9" fmla="*/ 599864 w 855156"/>
              <a:gd name="connsiteY9" fmla="*/ 0 h 506277"/>
              <a:gd name="connsiteX10" fmla="*/ 509169 w 855156"/>
              <a:gd name="connsiteY10" fmla="*/ 0 h 506277"/>
              <a:gd name="connsiteX11" fmla="*/ 0 w 855156"/>
              <a:gd name="connsiteY11" fmla="*/ 144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5156" h="506277">
                <a:moveTo>
                  <a:pt x="0" y="506277"/>
                </a:moveTo>
                <a:lnTo>
                  <a:pt x="509169" y="505572"/>
                </a:lnTo>
                <a:lnTo>
                  <a:pt x="599864" y="505572"/>
                </a:lnTo>
                <a:cubicBezTo>
                  <a:pt x="604673" y="505572"/>
                  <a:pt x="609483" y="500804"/>
                  <a:pt x="614121" y="500804"/>
                </a:cubicBezTo>
                <a:cubicBezTo>
                  <a:pt x="614121" y="496035"/>
                  <a:pt x="619102" y="496035"/>
                  <a:pt x="619102" y="496035"/>
                </a:cubicBezTo>
                <a:lnTo>
                  <a:pt x="848071" y="267092"/>
                </a:lnTo>
                <a:cubicBezTo>
                  <a:pt x="857518" y="257555"/>
                  <a:pt x="857518" y="248018"/>
                  <a:pt x="848071" y="238480"/>
                </a:cubicBezTo>
                <a:lnTo>
                  <a:pt x="619102" y="9537"/>
                </a:lnTo>
                <a:cubicBezTo>
                  <a:pt x="617556" y="7914"/>
                  <a:pt x="615667" y="6392"/>
                  <a:pt x="614121" y="4769"/>
                </a:cubicBezTo>
                <a:cubicBezTo>
                  <a:pt x="609483" y="0"/>
                  <a:pt x="604673" y="0"/>
                  <a:pt x="599864" y="0"/>
                </a:cubicBezTo>
                <a:lnTo>
                  <a:pt x="509169" y="0"/>
                </a:lnTo>
                <a:lnTo>
                  <a:pt x="0" y="14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9151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5B45654-1E41-4D0C-AA8C-A46B1AC38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39BB06B-F9E3-4C9A-8A74-5BF85D948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21454BBF-CB9C-4FF6-915A-4ADCC85C1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F1D72402-9D54-465B-9656-8F938318D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85BE8435-1920-4535-AA32-B6F5DB3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BB1A2F77-E480-4E18-A13F-2B952567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B0B76BF-DCF4-4EB9-969C-3805C0256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E997E693-06AC-4EC9-89D3-954C32A1A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E252D29B-22CB-4CC3-B107-E0C6C3A0E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DF9C1965-DC01-463D-BD42-F93D1192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91BDE1D7-423A-465A-B4C9-EA3CD265D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6D1A970E-B87C-430F-BB94-4A55F2E55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CAE781ED-FA4B-4175-9944-54B576CAE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A928F7-3AF8-43CC-94D9-7975B422A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C085AF0E-C55A-4484-A20D-5FFF046C1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2401E571-D69A-4A04-B9F8-FF90006F9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02F27D18-A26B-464F-B52F-52EF4166E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9B2EF7E3-8AD6-4114-883F-64ED2F816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3E5BBFA2-0C3A-4832-B823-66E6C7373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9C382B9F-1916-4465-9B86-E5D180E3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A9C5780-AB44-4111-AD14-B9CDC7D7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583D8553-2965-4E5F-B403-CD08C4529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CD7A569-E069-4B39-A2E7-6B736647F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B79C6BC1-0E07-4A80-A633-BC50D3228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B847BAD8-EE16-46EF-9F1D-2E69AB93A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99A4F28A-BC31-4132-8833-AB6E2F2A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D9E3B6-76D9-4C3C-8904-66301FE63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B03E5DAD-6D56-4406-8126-57E9A3EFB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5" name="Rectangle 40">
            <a:extLst>
              <a:ext uri="{FF2B5EF4-FFF2-40B4-BE49-F238E27FC236}">
                <a16:creationId xmlns:a16="http://schemas.microsoft.com/office/drawing/2014/main" id="{895E6EA4-32D3-4C3F-9B19-DE81D224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42">
            <a:extLst>
              <a:ext uri="{FF2B5EF4-FFF2-40B4-BE49-F238E27FC236}">
                <a16:creationId xmlns:a16="http://schemas.microsoft.com/office/drawing/2014/main" id="{EFC6C50E-36E3-4E34-8EFF-F62CD15A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-30"/>
            <a:ext cx="2851516" cy="6867258"/>
            <a:chOff x="9" y="-30"/>
            <a:chExt cx="2851523" cy="6867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BDBDA0-257F-4713-8746-7BE72FEA1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" y="228600"/>
              <a:ext cx="2851523" cy="6638625"/>
              <a:chOff x="2487613" y="285750"/>
              <a:chExt cx="2428875" cy="5654676"/>
            </a:xfrm>
            <a:solidFill>
              <a:schemeClr val="accent1">
                <a:lumMod val="75000"/>
                <a:alpha val="40000"/>
              </a:schemeClr>
            </a:solidFill>
          </p:grpSpPr>
          <p:sp>
            <p:nvSpPr>
              <p:cNvPr id="58" name="Freeform 11">
                <a:extLst>
                  <a:ext uri="{FF2B5EF4-FFF2-40B4-BE49-F238E27FC236}">
                    <a16:creationId xmlns:a16="http://schemas.microsoft.com/office/drawing/2014/main" id="{E53974AF-47C5-4619-9F3E-A911811DCD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487613" y="2284413"/>
                <a:ext cx="85725" cy="533400"/>
              </a:xfrm>
              <a:custGeom>
                <a:avLst/>
                <a:gdLst/>
                <a:ahLst/>
                <a:cxnLst/>
                <a:rect l="0" t="0" r="r" b="b"/>
                <a:pathLst>
                  <a:path w="22" h="136">
                    <a:moveTo>
                      <a:pt x="22" y="136"/>
                    </a:moveTo>
                    <a:cubicBezTo>
                      <a:pt x="20" y="117"/>
                      <a:pt x="19" y="99"/>
                      <a:pt x="17" y="80"/>
                    </a:cubicBezTo>
                    <a:cubicBezTo>
                      <a:pt x="11" y="54"/>
                      <a:pt x="6" y="27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6" y="64"/>
                      <a:pt x="13" y="94"/>
                      <a:pt x="20" y="124"/>
                    </a:cubicBezTo>
                    <a:cubicBezTo>
                      <a:pt x="20" y="128"/>
                      <a:pt x="21" y="132"/>
                      <a:pt x="22" y="1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9" name="Freeform 12">
                <a:extLst>
                  <a:ext uri="{FF2B5EF4-FFF2-40B4-BE49-F238E27FC236}">
                    <a16:creationId xmlns:a16="http://schemas.microsoft.com/office/drawing/2014/main" id="{C38FEE15-ACF4-42C9-BB87-1C347616F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597151" y="2779713"/>
                <a:ext cx="550863" cy="1978025"/>
              </a:xfrm>
              <a:custGeom>
                <a:avLst/>
                <a:gdLst/>
                <a:ahLst/>
                <a:cxnLst/>
                <a:rect l="0" t="0" r="r" b="b"/>
                <a:pathLst>
                  <a:path w="140" h="504">
                    <a:moveTo>
                      <a:pt x="86" y="350"/>
                    </a:moveTo>
                    <a:cubicBezTo>
                      <a:pt x="103" y="402"/>
                      <a:pt x="120" y="453"/>
                      <a:pt x="139" y="504"/>
                    </a:cubicBezTo>
                    <a:cubicBezTo>
                      <a:pt x="139" y="495"/>
                      <a:pt x="139" y="487"/>
                      <a:pt x="140" y="478"/>
                    </a:cubicBezTo>
                    <a:cubicBezTo>
                      <a:pt x="124" y="435"/>
                      <a:pt x="109" y="391"/>
                      <a:pt x="95" y="347"/>
                    </a:cubicBezTo>
                    <a:cubicBezTo>
                      <a:pt x="58" y="233"/>
                      <a:pt x="27" y="117"/>
                      <a:pt x="0" y="0"/>
                    </a:cubicBezTo>
                    <a:cubicBezTo>
                      <a:pt x="2" y="20"/>
                      <a:pt x="4" y="41"/>
                      <a:pt x="6" y="61"/>
                    </a:cubicBezTo>
                    <a:cubicBezTo>
                      <a:pt x="30" y="158"/>
                      <a:pt x="56" y="255"/>
                      <a:pt x="86" y="3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60" name="Freeform 13">
                <a:extLst>
                  <a:ext uri="{FF2B5EF4-FFF2-40B4-BE49-F238E27FC236}">
                    <a16:creationId xmlns:a16="http://schemas.microsoft.com/office/drawing/2014/main" id="{2BEF4C9C-B4C4-43F4-8DB9-C66B2613A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175001" y="4730750"/>
                <a:ext cx="519113" cy="1209675"/>
              </a:xfrm>
              <a:custGeom>
                <a:avLst/>
                <a:gdLst/>
                <a:ahLst/>
                <a:cxnLst/>
                <a:rect l="0" t="0" r="r" b="b"/>
                <a:pathLst>
                  <a:path w="132" h="308">
                    <a:moveTo>
                      <a:pt x="8" y="22"/>
                    </a:moveTo>
                    <a:cubicBezTo>
                      <a:pt x="5" y="15"/>
                      <a:pt x="2" y="8"/>
                      <a:pt x="0" y="0"/>
                    </a:cubicBezTo>
                    <a:cubicBezTo>
                      <a:pt x="0" y="10"/>
                      <a:pt x="0" y="19"/>
                      <a:pt x="0" y="29"/>
                    </a:cubicBezTo>
                    <a:cubicBezTo>
                      <a:pt x="21" y="85"/>
                      <a:pt x="44" y="140"/>
                      <a:pt x="68" y="194"/>
                    </a:cubicBezTo>
                    <a:cubicBezTo>
                      <a:pt x="85" y="232"/>
                      <a:pt x="104" y="270"/>
                      <a:pt x="123" y="308"/>
                    </a:cubicBezTo>
                    <a:cubicBezTo>
                      <a:pt x="132" y="308"/>
                      <a:pt x="132" y="308"/>
                      <a:pt x="132" y="308"/>
                    </a:cubicBezTo>
                    <a:cubicBezTo>
                      <a:pt x="113" y="269"/>
                      <a:pt x="94" y="230"/>
                      <a:pt x="77" y="190"/>
                    </a:cubicBezTo>
                    <a:cubicBezTo>
                      <a:pt x="52" y="135"/>
                      <a:pt x="29" y="79"/>
                      <a:pt x="8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61" name="Freeform 14">
                <a:extLst>
                  <a:ext uri="{FF2B5EF4-FFF2-40B4-BE49-F238E27FC236}">
                    <a16:creationId xmlns:a16="http://schemas.microsoft.com/office/drawing/2014/main" id="{AEF4135B-A45D-4197-9A5A-5EF8307FAF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05176" y="5630863"/>
                <a:ext cx="146050" cy="309563"/>
              </a:xfrm>
              <a:custGeom>
                <a:avLst/>
                <a:gdLst/>
                <a:ahLst/>
                <a:cxnLst/>
                <a:rect l="0" t="0" r="r" b="b"/>
                <a:pathLst>
                  <a:path w="37" h="79">
                    <a:moveTo>
                      <a:pt x="28" y="79"/>
                    </a:moveTo>
                    <a:cubicBezTo>
                      <a:pt x="37" y="79"/>
                      <a:pt x="37" y="79"/>
                      <a:pt x="37" y="79"/>
                    </a:cubicBezTo>
                    <a:cubicBezTo>
                      <a:pt x="24" y="53"/>
                      <a:pt x="12" y="27"/>
                      <a:pt x="0" y="0"/>
                    </a:cubicBezTo>
                    <a:cubicBezTo>
                      <a:pt x="8" y="27"/>
                      <a:pt x="17" y="53"/>
                      <a:pt x="28" y="7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62" name="Freeform 15">
                <a:extLst>
                  <a:ext uri="{FF2B5EF4-FFF2-40B4-BE49-F238E27FC236}">
                    <a16:creationId xmlns:a16="http://schemas.microsoft.com/office/drawing/2014/main" id="{2105CEF8-642A-4DBE-8EAE-9E0BDF3D8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573338" y="2817813"/>
                <a:ext cx="700088" cy="2835275"/>
              </a:xfrm>
              <a:custGeom>
                <a:avLst/>
                <a:gdLst/>
                <a:ahLst/>
                <a:cxnLst/>
                <a:rect l="0" t="0" r="r" b="b"/>
                <a:pathLst>
                  <a:path w="178" h="722">
                    <a:moveTo>
                      <a:pt x="162" y="660"/>
                    </a:moveTo>
                    <a:cubicBezTo>
                      <a:pt x="145" y="618"/>
                      <a:pt x="130" y="576"/>
                      <a:pt x="116" y="534"/>
                    </a:cubicBezTo>
                    <a:cubicBezTo>
                      <a:pt x="84" y="437"/>
                      <a:pt x="59" y="337"/>
                      <a:pt x="40" y="236"/>
                    </a:cubicBezTo>
                    <a:cubicBezTo>
                      <a:pt x="29" y="175"/>
                      <a:pt x="20" y="113"/>
                      <a:pt x="12" y="51"/>
                    </a:cubicBezTo>
                    <a:cubicBezTo>
                      <a:pt x="8" y="34"/>
                      <a:pt x="4" y="17"/>
                      <a:pt x="0" y="0"/>
                    </a:cubicBezTo>
                    <a:cubicBezTo>
                      <a:pt x="8" y="79"/>
                      <a:pt x="19" y="159"/>
                      <a:pt x="33" y="237"/>
                    </a:cubicBezTo>
                    <a:cubicBezTo>
                      <a:pt x="51" y="339"/>
                      <a:pt x="76" y="439"/>
                      <a:pt x="107" y="537"/>
                    </a:cubicBezTo>
                    <a:cubicBezTo>
                      <a:pt x="123" y="586"/>
                      <a:pt x="141" y="634"/>
                      <a:pt x="160" y="681"/>
                    </a:cubicBezTo>
                    <a:cubicBezTo>
                      <a:pt x="166" y="695"/>
                      <a:pt x="172" y="708"/>
                      <a:pt x="178" y="722"/>
                    </a:cubicBezTo>
                    <a:cubicBezTo>
                      <a:pt x="176" y="717"/>
                      <a:pt x="175" y="713"/>
                      <a:pt x="174" y="708"/>
                    </a:cubicBezTo>
                    <a:cubicBezTo>
                      <a:pt x="169" y="692"/>
                      <a:pt x="165" y="676"/>
                      <a:pt x="162" y="6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63" name="Freeform 16">
                <a:extLst>
                  <a:ext uri="{FF2B5EF4-FFF2-40B4-BE49-F238E27FC236}">
                    <a16:creationId xmlns:a16="http://schemas.microsoft.com/office/drawing/2014/main" id="{8E065BC8-5AF5-4DD5-8258-260287242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506663" y="285750"/>
                <a:ext cx="90488" cy="2493963"/>
              </a:xfrm>
              <a:custGeom>
                <a:avLst/>
                <a:gdLst/>
                <a:ahLst/>
                <a:cxnLst/>
                <a:rect l="0" t="0" r="r" b="b"/>
                <a:pathLst>
                  <a:path w="23" h="635">
                    <a:moveTo>
                      <a:pt x="11" y="577"/>
                    </a:moveTo>
                    <a:cubicBezTo>
                      <a:pt x="12" y="581"/>
                      <a:pt x="12" y="585"/>
                      <a:pt x="12" y="589"/>
                    </a:cubicBezTo>
                    <a:cubicBezTo>
                      <a:pt x="15" y="603"/>
                      <a:pt x="19" y="617"/>
                      <a:pt x="22" y="632"/>
                    </a:cubicBezTo>
                    <a:cubicBezTo>
                      <a:pt x="22" y="633"/>
                      <a:pt x="22" y="634"/>
                      <a:pt x="23" y="635"/>
                    </a:cubicBezTo>
                    <a:cubicBezTo>
                      <a:pt x="21" y="615"/>
                      <a:pt x="19" y="596"/>
                      <a:pt x="17" y="576"/>
                    </a:cubicBezTo>
                    <a:cubicBezTo>
                      <a:pt x="9" y="474"/>
                      <a:pt x="5" y="372"/>
                      <a:pt x="5" y="269"/>
                    </a:cubicBezTo>
                    <a:cubicBezTo>
                      <a:pt x="6" y="179"/>
                      <a:pt x="9" y="9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89"/>
                      <a:pt x="2" y="179"/>
                      <a:pt x="1" y="269"/>
                    </a:cubicBezTo>
                    <a:cubicBezTo>
                      <a:pt x="0" y="372"/>
                      <a:pt x="3" y="474"/>
                      <a:pt x="11" y="5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64" name="Freeform 17">
                <a:extLst>
                  <a:ext uri="{FF2B5EF4-FFF2-40B4-BE49-F238E27FC236}">
                    <a16:creationId xmlns:a16="http://schemas.microsoft.com/office/drawing/2014/main" id="{54BF0BCB-1512-4DB3-A66C-064D4FF2D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554288" y="2598738"/>
                <a:ext cx="66675" cy="420688"/>
              </a:xfrm>
              <a:custGeom>
                <a:avLst/>
                <a:gdLst/>
                <a:ahLst/>
                <a:cxnLst/>
                <a:rect l="0" t="0" r="r" b="b"/>
                <a:pathLst>
                  <a:path w="17" h="107">
                    <a:moveTo>
                      <a:pt x="0" y="0"/>
                    </a:moveTo>
                    <a:cubicBezTo>
                      <a:pt x="2" y="19"/>
                      <a:pt x="3" y="37"/>
                      <a:pt x="5" y="56"/>
                    </a:cubicBezTo>
                    <a:cubicBezTo>
                      <a:pt x="9" y="73"/>
                      <a:pt x="13" y="90"/>
                      <a:pt x="17" y="107"/>
                    </a:cubicBezTo>
                    <a:cubicBezTo>
                      <a:pt x="15" y="87"/>
                      <a:pt x="13" y="66"/>
                      <a:pt x="11" y="46"/>
                    </a:cubicBezTo>
                    <a:cubicBezTo>
                      <a:pt x="10" y="45"/>
                      <a:pt x="10" y="44"/>
                      <a:pt x="10" y="43"/>
                    </a:cubicBezTo>
                    <a:cubicBezTo>
                      <a:pt x="7" y="28"/>
                      <a:pt x="3" y="1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65" name="Freeform 18">
                <a:extLst>
                  <a:ext uri="{FF2B5EF4-FFF2-40B4-BE49-F238E27FC236}">
                    <a16:creationId xmlns:a16="http://schemas.microsoft.com/office/drawing/2014/main" id="{CE6D0AB5-FED2-4D81-8A22-E1792F23F6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143251" y="4757738"/>
                <a:ext cx="161925" cy="873125"/>
              </a:xfrm>
              <a:custGeom>
                <a:avLst/>
                <a:gdLst/>
                <a:ahLst/>
                <a:cxnLst/>
                <a:rect l="0" t="0" r="r" b="b"/>
                <a:pathLst>
                  <a:path w="41" h="222">
                    <a:moveTo>
                      <a:pt x="0" y="0"/>
                    </a:moveTo>
                    <a:cubicBezTo>
                      <a:pt x="0" y="31"/>
                      <a:pt x="2" y="62"/>
                      <a:pt x="5" y="93"/>
                    </a:cubicBezTo>
                    <a:cubicBezTo>
                      <a:pt x="8" y="117"/>
                      <a:pt x="12" y="142"/>
                      <a:pt x="17" y="166"/>
                    </a:cubicBezTo>
                    <a:cubicBezTo>
                      <a:pt x="19" y="172"/>
                      <a:pt x="22" y="178"/>
                      <a:pt x="24" y="184"/>
                    </a:cubicBezTo>
                    <a:cubicBezTo>
                      <a:pt x="30" y="197"/>
                      <a:pt x="35" y="209"/>
                      <a:pt x="41" y="222"/>
                    </a:cubicBezTo>
                    <a:cubicBezTo>
                      <a:pt x="40" y="219"/>
                      <a:pt x="39" y="215"/>
                      <a:pt x="38" y="212"/>
                    </a:cubicBezTo>
                    <a:cubicBezTo>
                      <a:pt x="26" y="172"/>
                      <a:pt x="18" y="132"/>
                      <a:pt x="13" y="92"/>
                    </a:cubicBezTo>
                    <a:cubicBezTo>
                      <a:pt x="11" y="68"/>
                      <a:pt x="9" y="45"/>
                      <a:pt x="8" y="22"/>
                    </a:cubicBezTo>
                    <a:cubicBezTo>
                      <a:pt x="8" y="21"/>
                      <a:pt x="7" y="20"/>
                      <a:pt x="7" y="18"/>
                    </a:cubicBezTo>
                    <a:cubicBezTo>
                      <a:pt x="5" y="12"/>
                      <a:pt x="2" y="6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66" name="Freeform 19">
                <a:extLst>
                  <a:ext uri="{FF2B5EF4-FFF2-40B4-BE49-F238E27FC236}">
                    <a16:creationId xmlns:a16="http://schemas.microsoft.com/office/drawing/2014/main" id="{63F3EEE6-12E4-442C-BDAC-710D406364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148013" y="1282700"/>
                <a:ext cx="1768475" cy="3448050"/>
              </a:xfrm>
              <a:custGeom>
                <a:avLst/>
                <a:gdLst/>
                <a:ahLst/>
                <a:cxnLst/>
                <a:rect l="0" t="0" r="r" b="b"/>
                <a:pathLst>
                  <a:path w="450" h="878">
                    <a:moveTo>
                      <a:pt x="7" y="854"/>
                    </a:moveTo>
                    <a:cubicBezTo>
                      <a:pt x="10" y="772"/>
                      <a:pt x="26" y="691"/>
                      <a:pt x="50" y="613"/>
                    </a:cubicBezTo>
                    <a:cubicBezTo>
                      <a:pt x="75" y="535"/>
                      <a:pt x="109" y="460"/>
                      <a:pt x="149" y="388"/>
                    </a:cubicBezTo>
                    <a:cubicBezTo>
                      <a:pt x="189" y="316"/>
                      <a:pt x="235" y="248"/>
                      <a:pt x="285" y="183"/>
                    </a:cubicBezTo>
                    <a:cubicBezTo>
                      <a:pt x="310" y="151"/>
                      <a:pt x="337" y="119"/>
                      <a:pt x="364" y="89"/>
                    </a:cubicBezTo>
                    <a:cubicBezTo>
                      <a:pt x="378" y="74"/>
                      <a:pt x="392" y="58"/>
                      <a:pt x="406" y="44"/>
                    </a:cubicBezTo>
                    <a:cubicBezTo>
                      <a:pt x="421" y="29"/>
                      <a:pt x="435" y="15"/>
                      <a:pt x="450" y="1"/>
                    </a:cubicBezTo>
                    <a:cubicBezTo>
                      <a:pt x="450" y="0"/>
                      <a:pt x="450" y="0"/>
                      <a:pt x="450" y="0"/>
                    </a:cubicBezTo>
                    <a:cubicBezTo>
                      <a:pt x="434" y="14"/>
                      <a:pt x="420" y="28"/>
                      <a:pt x="405" y="43"/>
                    </a:cubicBezTo>
                    <a:cubicBezTo>
                      <a:pt x="391" y="57"/>
                      <a:pt x="377" y="72"/>
                      <a:pt x="363" y="88"/>
                    </a:cubicBezTo>
                    <a:cubicBezTo>
                      <a:pt x="335" y="118"/>
                      <a:pt x="308" y="149"/>
                      <a:pt x="283" y="181"/>
                    </a:cubicBezTo>
                    <a:cubicBezTo>
                      <a:pt x="232" y="246"/>
                      <a:pt x="185" y="314"/>
                      <a:pt x="145" y="386"/>
                    </a:cubicBezTo>
                    <a:cubicBezTo>
                      <a:pt x="104" y="457"/>
                      <a:pt x="70" y="533"/>
                      <a:pt x="45" y="611"/>
                    </a:cubicBezTo>
                    <a:cubicBezTo>
                      <a:pt x="19" y="690"/>
                      <a:pt x="3" y="771"/>
                      <a:pt x="0" y="854"/>
                    </a:cubicBezTo>
                    <a:cubicBezTo>
                      <a:pt x="0" y="856"/>
                      <a:pt x="0" y="857"/>
                      <a:pt x="0" y="859"/>
                    </a:cubicBezTo>
                    <a:cubicBezTo>
                      <a:pt x="2" y="865"/>
                      <a:pt x="4" y="872"/>
                      <a:pt x="7" y="878"/>
                    </a:cubicBezTo>
                    <a:cubicBezTo>
                      <a:pt x="7" y="870"/>
                      <a:pt x="7" y="862"/>
                      <a:pt x="7" y="8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67" name="Freeform 20">
                <a:extLst>
                  <a:ext uri="{FF2B5EF4-FFF2-40B4-BE49-F238E27FC236}">
                    <a16:creationId xmlns:a16="http://schemas.microsoft.com/office/drawing/2014/main" id="{CCF104A9-5DC4-424A-8D8D-D21FD3348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273426" y="5653088"/>
                <a:ext cx="138113" cy="287338"/>
              </a:xfrm>
              <a:custGeom>
                <a:avLst/>
                <a:gdLst/>
                <a:ahLst/>
                <a:cxnLst/>
                <a:rect l="0" t="0" r="r" b="b"/>
                <a:pathLst>
                  <a:path w="35" h="73">
                    <a:moveTo>
                      <a:pt x="0" y="0"/>
                    </a:moveTo>
                    <a:cubicBezTo>
                      <a:pt x="7" y="24"/>
                      <a:pt x="16" y="49"/>
                      <a:pt x="26" y="73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23" y="49"/>
                      <a:pt x="11" y="2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68" name="Freeform 21">
                <a:extLst>
                  <a:ext uri="{FF2B5EF4-FFF2-40B4-BE49-F238E27FC236}">
                    <a16:creationId xmlns:a16="http://schemas.microsoft.com/office/drawing/2014/main" id="{192D2D5D-ABB1-4108-8D57-8DF91FBD23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143251" y="4656138"/>
                <a:ext cx="3175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8" h="48">
                    <a:moveTo>
                      <a:pt x="7" y="44"/>
                    </a:moveTo>
                    <a:cubicBezTo>
                      <a:pt x="7" y="46"/>
                      <a:pt x="8" y="47"/>
                      <a:pt x="8" y="48"/>
                    </a:cubicBezTo>
                    <a:cubicBezTo>
                      <a:pt x="8" y="38"/>
                      <a:pt x="8" y="29"/>
                      <a:pt x="8" y="19"/>
                    </a:cubicBezTo>
                    <a:cubicBezTo>
                      <a:pt x="5" y="13"/>
                      <a:pt x="3" y="6"/>
                      <a:pt x="1" y="0"/>
                    </a:cubicBezTo>
                    <a:cubicBezTo>
                      <a:pt x="0" y="9"/>
                      <a:pt x="0" y="17"/>
                      <a:pt x="0" y="26"/>
                    </a:cubicBezTo>
                    <a:cubicBezTo>
                      <a:pt x="2" y="32"/>
                      <a:pt x="5" y="38"/>
                      <a:pt x="7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69" name="Freeform 22">
                <a:extLst>
                  <a:ext uri="{FF2B5EF4-FFF2-40B4-BE49-F238E27FC236}">
                    <a16:creationId xmlns:a16="http://schemas.microsoft.com/office/drawing/2014/main" id="{01D27A00-D009-4079-BB80-E4DAD30B1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211513" y="5410200"/>
                <a:ext cx="203200" cy="530225"/>
              </a:xfrm>
              <a:custGeom>
                <a:avLst/>
                <a:gdLst/>
                <a:ahLst/>
                <a:cxnLst/>
                <a:rect l="0" t="0" r="r" b="b"/>
                <a:pathLst>
                  <a:path w="52" h="135">
                    <a:moveTo>
                      <a:pt x="7" y="18"/>
                    </a:moveTo>
                    <a:cubicBezTo>
                      <a:pt x="5" y="12"/>
                      <a:pt x="2" y="6"/>
                      <a:pt x="0" y="0"/>
                    </a:cubicBezTo>
                    <a:cubicBezTo>
                      <a:pt x="3" y="16"/>
                      <a:pt x="7" y="32"/>
                      <a:pt x="12" y="48"/>
                    </a:cubicBezTo>
                    <a:cubicBezTo>
                      <a:pt x="13" y="53"/>
                      <a:pt x="14" y="57"/>
                      <a:pt x="16" y="62"/>
                    </a:cubicBezTo>
                    <a:cubicBezTo>
                      <a:pt x="27" y="86"/>
                      <a:pt x="39" y="111"/>
                      <a:pt x="51" y="135"/>
                    </a:cubicBezTo>
                    <a:cubicBezTo>
                      <a:pt x="52" y="135"/>
                      <a:pt x="52" y="135"/>
                      <a:pt x="52" y="135"/>
                    </a:cubicBezTo>
                    <a:cubicBezTo>
                      <a:pt x="41" y="109"/>
                      <a:pt x="32" y="83"/>
                      <a:pt x="24" y="56"/>
                    </a:cubicBezTo>
                    <a:cubicBezTo>
                      <a:pt x="18" y="43"/>
                      <a:pt x="13" y="31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87" name="Group 44">
              <a:extLst>
                <a:ext uri="{FF2B5EF4-FFF2-40B4-BE49-F238E27FC236}">
                  <a16:creationId xmlns:a16="http://schemas.microsoft.com/office/drawing/2014/main" id="{96873A77-555D-4340-B9A3-53A2388C9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224" y="-30"/>
              <a:ext cx="2356675" cy="6853284"/>
              <a:chOff x="6627813" y="195452"/>
              <a:chExt cx="1952625" cy="5678299"/>
            </a:xfrm>
            <a:solidFill>
              <a:schemeClr val="accent1"/>
            </a:solidFill>
          </p:grpSpPr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244F973D-CEF2-4D41-A70B-C4966A2AAF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27813" y="195452"/>
                <a:ext cx="409575" cy="3646488"/>
              </a:xfrm>
              <a:custGeom>
                <a:avLst/>
                <a:gdLst/>
                <a:ahLst/>
                <a:cxnLst/>
                <a:rect l="0" t="0" r="r" b="b"/>
                <a:pathLst>
                  <a:path w="103" h="920">
                    <a:moveTo>
                      <a:pt x="7" y="210"/>
                    </a:moveTo>
                    <a:cubicBezTo>
                      <a:pt x="11" y="288"/>
                      <a:pt x="17" y="367"/>
                      <a:pt x="26" y="445"/>
                    </a:cubicBezTo>
                    <a:cubicBezTo>
                      <a:pt x="34" y="523"/>
                      <a:pt x="44" y="601"/>
                      <a:pt x="57" y="679"/>
                    </a:cubicBezTo>
                    <a:cubicBezTo>
                      <a:pt x="69" y="757"/>
                      <a:pt x="84" y="834"/>
                      <a:pt x="101" y="911"/>
                    </a:cubicBezTo>
                    <a:cubicBezTo>
                      <a:pt x="102" y="914"/>
                      <a:pt x="103" y="917"/>
                      <a:pt x="103" y="920"/>
                    </a:cubicBezTo>
                    <a:cubicBezTo>
                      <a:pt x="102" y="905"/>
                      <a:pt x="100" y="889"/>
                      <a:pt x="99" y="874"/>
                    </a:cubicBezTo>
                    <a:cubicBezTo>
                      <a:pt x="99" y="871"/>
                      <a:pt x="99" y="868"/>
                      <a:pt x="99" y="866"/>
                    </a:cubicBezTo>
                    <a:cubicBezTo>
                      <a:pt x="85" y="803"/>
                      <a:pt x="73" y="741"/>
                      <a:pt x="63" y="678"/>
                    </a:cubicBezTo>
                    <a:cubicBezTo>
                      <a:pt x="50" y="600"/>
                      <a:pt x="39" y="523"/>
                      <a:pt x="30" y="444"/>
                    </a:cubicBezTo>
                    <a:cubicBezTo>
                      <a:pt x="21" y="366"/>
                      <a:pt x="14" y="288"/>
                      <a:pt x="9" y="209"/>
                    </a:cubicBezTo>
                    <a:cubicBezTo>
                      <a:pt x="7" y="170"/>
                      <a:pt x="5" y="131"/>
                      <a:pt x="3" y="92"/>
                    </a:cubicBezTo>
                    <a:cubicBezTo>
                      <a:pt x="2" y="61"/>
                      <a:pt x="1" y="3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1"/>
                      <a:pt x="1" y="61"/>
                      <a:pt x="1" y="92"/>
                    </a:cubicBezTo>
                    <a:cubicBezTo>
                      <a:pt x="3" y="131"/>
                      <a:pt x="4" y="170"/>
                      <a:pt x="7" y="2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1688B439-AD1C-462F-AC42-2D6311B99C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061201" y="3771900"/>
                <a:ext cx="350838" cy="1309688"/>
              </a:xfrm>
              <a:custGeom>
                <a:avLst/>
                <a:gdLst/>
                <a:ahLst/>
                <a:cxnLst/>
                <a:rect l="0" t="0" r="r" b="b"/>
                <a:pathLst>
                  <a:path w="88" h="330">
                    <a:moveTo>
                      <a:pt x="53" y="229"/>
                    </a:moveTo>
                    <a:cubicBezTo>
                      <a:pt x="64" y="263"/>
                      <a:pt x="75" y="297"/>
                      <a:pt x="88" y="330"/>
                    </a:cubicBezTo>
                    <a:cubicBezTo>
                      <a:pt x="88" y="323"/>
                      <a:pt x="88" y="315"/>
                      <a:pt x="88" y="308"/>
                    </a:cubicBezTo>
                    <a:cubicBezTo>
                      <a:pt x="88" y="307"/>
                      <a:pt x="88" y="305"/>
                      <a:pt x="88" y="304"/>
                    </a:cubicBezTo>
                    <a:cubicBezTo>
                      <a:pt x="79" y="278"/>
                      <a:pt x="70" y="252"/>
                      <a:pt x="62" y="226"/>
                    </a:cubicBezTo>
                    <a:cubicBezTo>
                      <a:pt x="38" y="152"/>
                      <a:pt x="17" y="76"/>
                      <a:pt x="0" y="0"/>
                    </a:cubicBezTo>
                    <a:cubicBezTo>
                      <a:pt x="2" y="21"/>
                      <a:pt x="4" y="42"/>
                      <a:pt x="7" y="63"/>
                    </a:cubicBezTo>
                    <a:cubicBezTo>
                      <a:pt x="21" y="119"/>
                      <a:pt x="36" y="174"/>
                      <a:pt x="53" y="2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5E14CE26-BBBD-479C-BA70-EAAFFAB59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439026" y="5053013"/>
                <a:ext cx="357188" cy="820738"/>
              </a:xfrm>
              <a:custGeom>
                <a:avLst/>
                <a:gdLst/>
                <a:ahLst/>
                <a:cxnLst/>
                <a:rect l="0" t="0" r="r" b="b"/>
                <a:pathLst>
                  <a:path w="90" h="207">
                    <a:moveTo>
                      <a:pt x="6" y="15"/>
                    </a:moveTo>
                    <a:cubicBezTo>
                      <a:pt x="4" y="10"/>
                      <a:pt x="2" y="5"/>
                      <a:pt x="0" y="0"/>
                    </a:cubicBezTo>
                    <a:cubicBezTo>
                      <a:pt x="0" y="9"/>
                      <a:pt x="0" y="19"/>
                      <a:pt x="1" y="29"/>
                    </a:cubicBezTo>
                    <a:cubicBezTo>
                      <a:pt x="14" y="62"/>
                      <a:pt x="27" y="95"/>
                      <a:pt x="42" y="127"/>
                    </a:cubicBezTo>
                    <a:cubicBezTo>
                      <a:pt x="54" y="154"/>
                      <a:pt x="67" y="181"/>
                      <a:pt x="80" y="207"/>
                    </a:cubicBezTo>
                    <a:cubicBezTo>
                      <a:pt x="90" y="207"/>
                      <a:pt x="90" y="207"/>
                      <a:pt x="90" y="207"/>
                    </a:cubicBezTo>
                    <a:cubicBezTo>
                      <a:pt x="76" y="180"/>
                      <a:pt x="63" y="152"/>
                      <a:pt x="50" y="123"/>
                    </a:cubicBezTo>
                    <a:cubicBezTo>
                      <a:pt x="34" y="88"/>
                      <a:pt x="20" y="51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6019CEA2-6BD3-40CD-A31C-6405E30A1B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037388" y="3811588"/>
                <a:ext cx="457200" cy="1852613"/>
              </a:xfrm>
              <a:custGeom>
                <a:avLst/>
                <a:gdLst/>
                <a:ahLst/>
                <a:cxnLst/>
                <a:rect l="0" t="0" r="r" b="b"/>
                <a:pathLst>
                  <a:path w="115" h="467">
                    <a:moveTo>
                      <a:pt x="101" y="409"/>
                    </a:moveTo>
                    <a:cubicBezTo>
                      <a:pt x="93" y="388"/>
                      <a:pt x="85" y="366"/>
                      <a:pt x="78" y="344"/>
                    </a:cubicBezTo>
                    <a:cubicBezTo>
                      <a:pt x="57" y="281"/>
                      <a:pt x="41" y="216"/>
                      <a:pt x="29" y="151"/>
                    </a:cubicBezTo>
                    <a:cubicBezTo>
                      <a:pt x="22" y="119"/>
                      <a:pt x="17" y="86"/>
                      <a:pt x="13" y="53"/>
                    </a:cubicBezTo>
                    <a:cubicBezTo>
                      <a:pt x="9" y="35"/>
                      <a:pt x="4" y="18"/>
                      <a:pt x="0" y="0"/>
                    </a:cubicBezTo>
                    <a:cubicBezTo>
                      <a:pt x="5" y="51"/>
                      <a:pt x="12" y="102"/>
                      <a:pt x="21" y="152"/>
                    </a:cubicBezTo>
                    <a:cubicBezTo>
                      <a:pt x="33" y="218"/>
                      <a:pt x="49" y="283"/>
                      <a:pt x="69" y="347"/>
                    </a:cubicBezTo>
                    <a:cubicBezTo>
                      <a:pt x="79" y="378"/>
                      <a:pt x="90" y="410"/>
                      <a:pt x="103" y="441"/>
                    </a:cubicBezTo>
                    <a:cubicBezTo>
                      <a:pt x="107" y="449"/>
                      <a:pt x="111" y="458"/>
                      <a:pt x="115" y="467"/>
                    </a:cubicBezTo>
                    <a:cubicBezTo>
                      <a:pt x="114" y="464"/>
                      <a:pt x="113" y="461"/>
                      <a:pt x="112" y="458"/>
                    </a:cubicBezTo>
                    <a:cubicBezTo>
                      <a:pt x="108" y="442"/>
                      <a:pt x="104" y="425"/>
                      <a:pt x="101" y="40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030E8990-B754-4CCA-AB98-DF4204C69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92938" y="1263650"/>
                <a:ext cx="144463" cy="2508250"/>
              </a:xfrm>
              <a:custGeom>
                <a:avLst/>
                <a:gdLst/>
                <a:ahLst/>
                <a:cxnLst/>
                <a:rect l="0" t="0" r="r" b="b"/>
                <a:pathLst>
                  <a:path w="36" h="633">
                    <a:moveTo>
                      <a:pt x="17" y="633"/>
                    </a:moveTo>
                    <a:cubicBezTo>
                      <a:pt x="15" y="621"/>
                      <a:pt x="14" y="609"/>
                      <a:pt x="13" y="597"/>
                    </a:cubicBezTo>
                    <a:cubicBezTo>
                      <a:pt x="8" y="530"/>
                      <a:pt x="5" y="464"/>
                      <a:pt x="5" y="398"/>
                    </a:cubicBezTo>
                    <a:cubicBezTo>
                      <a:pt x="5" y="331"/>
                      <a:pt x="8" y="265"/>
                      <a:pt x="13" y="198"/>
                    </a:cubicBezTo>
                    <a:cubicBezTo>
                      <a:pt x="15" y="165"/>
                      <a:pt x="18" y="132"/>
                      <a:pt x="22" y="99"/>
                    </a:cubicBezTo>
                    <a:cubicBezTo>
                      <a:pt x="26" y="66"/>
                      <a:pt x="30" y="33"/>
                      <a:pt x="36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9" y="33"/>
                      <a:pt x="24" y="66"/>
                      <a:pt x="20" y="99"/>
                    </a:cubicBezTo>
                    <a:cubicBezTo>
                      <a:pt x="16" y="132"/>
                      <a:pt x="13" y="165"/>
                      <a:pt x="10" y="198"/>
                    </a:cubicBezTo>
                    <a:cubicBezTo>
                      <a:pt x="4" y="264"/>
                      <a:pt x="1" y="331"/>
                      <a:pt x="1" y="398"/>
                    </a:cubicBezTo>
                    <a:cubicBezTo>
                      <a:pt x="0" y="461"/>
                      <a:pt x="2" y="525"/>
                      <a:pt x="7" y="589"/>
                    </a:cubicBezTo>
                    <a:cubicBezTo>
                      <a:pt x="10" y="603"/>
                      <a:pt x="13" y="618"/>
                      <a:pt x="16" y="632"/>
                    </a:cubicBezTo>
                    <a:cubicBezTo>
                      <a:pt x="16" y="632"/>
                      <a:pt x="17" y="633"/>
                      <a:pt x="17" y="6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1" name="Freeform 32">
                <a:extLst>
                  <a:ext uri="{FF2B5EF4-FFF2-40B4-BE49-F238E27FC236}">
                    <a16:creationId xmlns:a16="http://schemas.microsoft.com/office/drawing/2014/main" id="{4C58567C-7167-4778-BF3C-B4CF2668D0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526338" y="5640388"/>
                <a:ext cx="111125" cy="233363"/>
              </a:xfrm>
              <a:custGeom>
                <a:avLst/>
                <a:gdLst/>
                <a:ahLst/>
                <a:cxnLst/>
                <a:rect l="0" t="0" r="r" b="b"/>
                <a:pathLst>
                  <a:path w="28" h="59">
                    <a:moveTo>
                      <a:pt x="22" y="59"/>
                    </a:moveTo>
                    <a:cubicBezTo>
                      <a:pt x="28" y="59"/>
                      <a:pt x="28" y="59"/>
                      <a:pt x="28" y="59"/>
                    </a:cubicBezTo>
                    <a:cubicBezTo>
                      <a:pt x="18" y="40"/>
                      <a:pt x="9" y="20"/>
                      <a:pt x="0" y="0"/>
                    </a:cubicBezTo>
                    <a:cubicBezTo>
                      <a:pt x="6" y="20"/>
                      <a:pt x="13" y="40"/>
                      <a:pt x="22" y="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2" name="Freeform 33">
                <a:extLst>
                  <a:ext uri="{FF2B5EF4-FFF2-40B4-BE49-F238E27FC236}">
                    <a16:creationId xmlns:a16="http://schemas.microsoft.com/office/drawing/2014/main" id="{D7308297-8CDD-4B85-B43D-5BF972CB8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021513" y="3598863"/>
                <a:ext cx="68263" cy="423863"/>
              </a:xfrm>
              <a:custGeom>
                <a:avLst/>
                <a:gdLst/>
                <a:ahLst/>
                <a:cxnLst/>
                <a:rect l="0" t="0" r="r" b="b"/>
                <a:pathLst>
                  <a:path w="17" h="107">
                    <a:moveTo>
                      <a:pt x="4" y="54"/>
                    </a:moveTo>
                    <a:cubicBezTo>
                      <a:pt x="8" y="72"/>
                      <a:pt x="13" y="89"/>
                      <a:pt x="17" y="107"/>
                    </a:cubicBezTo>
                    <a:cubicBezTo>
                      <a:pt x="14" y="86"/>
                      <a:pt x="12" y="65"/>
                      <a:pt x="10" y="44"/>
                    </a:cubicBezTo>
                    <a:cubicBezTo>
                      <a:pt x="10" y="44"/>
                      <a:pt x="9" y="43"/>
                      <a:pt x="9" y="43"/>
                    </a:cubicBezTo>
                    <a:cubicBezTo>
                      <a:pt x="6" y="29"/>
                      <a:pt x="3" y="14"/>
                      <a:pt x="0" y="0"/>
                    </a:cubicBezTo>
                    <a:cubicBezTo>
                      <a:pt x="0" y="2"/>
                      <a:pt x="0" y="5"/>
                      <a:pt x="0" y="8"/>
                    </a:cubicBezTo>
                    <a:cubicBezTo>
                      <a:pt x="1" y="23"/>
                      <a:pt x="3" y="39"/>
                      <a:pt x="4" y="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3" name="Freeform 34">
                <a:extLst>
                  <a:ext uri="{FF2B5EF4-FFF2-40B4-BE49-F238E27FC236}">
                    <a16:creationId xmlns:a16="http://schemas.microsoft.com/office/drawing/2014/main" id="{99DD5A81-47DA-4002-9DA8-8ED68C354C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412038" y="2801938"/>
                <a:ext cx="1168400" cy="2251075"/>
              </a:xfrm>
              <a:custGeom>
                <a:avLst/>
                <a:gdLst/>
                <a:ahLst/>
                <a:cxnLst/>
                <a:rect l="0" t="0" r="r" b="b"/>
                <a:pathLst>
                  <a:path w="294" h="568">
                    <a:moveTo>
                      <a:pt x="8" y="553"/>
                    </a:moveTo>
                    <a:cubicBezTo>
                      <a:pt x="9" y="501"/>
                      <a:pt x="19" y="448"/>
                      <a:pt x="35" y="397"/>
                    </a:cubicBezTo>
                    <a:cubicBezTo>
                      <a:pt x="51" y="347"/>
                      <a:pt x="73" y="298"/>
                      <a:pt x="99" y="252"/>
                    </a:cubicBezTo>
                    <a:cubicBezTo>
                      <a:pt x="124" y="205"/>
                      <a:pt x="154" y="161"/>
                      <a:pt x="187" y="119"/>
                    </a:cubicBezTo>
                    <a:cubicBezTo>
                      <a:pt x="203" y="98"/>
                      <a:pt x="220" y="77"/>
                      <a:pt x="238" y="58"/>
                    </a:cubicBezTo>
                    <a:cubicBezTo>
                      <a:pt x="247" y="48"/>
                      <a:pt x="256" y="38"/>
                      <a:pt x="265" y="28"/>
                    </a:cubicBezTo>
                    <a:cubicBezTo>
                      <a:pt x="274" y="19"/>
                      <a:pt x="284" y="9"/>
                      <a:pt x="294" y="0"/>
                    </a:cubicBezTo>
                    <a:cubicBezTo>
                      <a:pt x="293" y="0"/>
                      <a:pt x="293" y="0"/>
                      <a:pt x="293" y="0"/>
                    </a:cubicBezTo>
                    <a:cubicBezTo>
                      <a:pt x="283" y="9"/>
                      <a:pt x="273" y="18"/>
                      <a:pt x="264" y="27"/>
                    </a:cubicBezTo>
                    <a:cubicBezTo>
                      <a:pt x="255" y="37"/>
                      <a:pt x="246" y="47"/>
                      <a:pt x="237" y="56"/>
                    </a:cubicBezTo>
                    <a:cubicBezTo>
                      <a:pt x="218" y="76"/>
                      <a:pt x="201" y="96"/>
                      <a:pt x="185" y="117"/>
                    </a:cubicBezTo>
                    <a:cubicBezTo>
                      <a:pt x="151" y="159"/>
                      <a:pt x="121" y="203"/>
                      <a:pt x="95" y="249"/>
                    </a:cubicBezTo>
                    <a:cubicBezTo>
                      <a:pt x="68" y="296"/>
                      <a:pt x="46" y="345"/>
                      <a:pt x="30" y="396"/>
                    </a:cubicBezTo>
                    <a:cubicBezTo>
                      <a:pt x="13" y="445"/>
                      <a:pt x="3" y="497"/>
                      <a:pt x="0" y="549"/>
                    </a:cubicBezTo>
                    <a:cubicBezTo>
                      <a:pt x="3" y="555"/>
                      <a:pt x="5" y="561"/>
                      <a:pt x="7" y="568"/>
                    </a:cubicBezTo>
                    <a:cubicBezTo>
                      <a:pt x="7" y="563"/>
                      <a:pt x="7" y="558"/>
                      <a:pt x="8" y="5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4" name="Freeform 35">
                <a:extLst>
                  <a:ext uri="{FF2B5EF4-FFF2-40B4-BE49-F238E27FC236}">
                    <a16:creationId xmlns:a16="http://schemas.microsoft.com/office/drawing/2014/main" id="{AC30977E-40C5-4522-A87F-213CBE4E60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494588" y="5664200"/>
                <a:ext cx="100013" cy="209550"/>
              </a:xfrm>
              <a:custGeom>
                <a:avLst/>
                <a:gdLst/>
                <a:ahLst/>
                <a:cxnLst/>
                <a:rect l="0" t="0" r="r" b="b"/>
                <a:pathLst>
                  <a:path w="25" h="53">
                    <a:moveTo>
                      <a:pt x="0" y="0"/>
                    </a:moveTo>
                    <a:cubicBezTo>
                      <a:pt x="5" y="18"/>
                      <a:pt x="12" y="36"/>
                      <a:pt x="19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6" y="36"/>
                      <a:pt x="8" y="18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5" name="Freeform 36">
                <a:extLst>
                  <a:ext uri="{FF2B5EF4-FFF2-40B4-BE49-F238E27FC236}">
                    <a16:creationId xmlns:a16="http://schemas.microsoft.com/office/drawing/2014/main" id="{12BA0DE6-4331-4700-ABEA-99573D60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412038" y="5081588"/>
                <a:ext cx="114300" cy="558800"/>
              </a:xfrm>
              <a:custGeom>
                <a:avLst/>
                <a:gdLst/>
                <a:ahLst/>
                <a:cxnLst/>
                <a:rect l="0" t="0" r="r" b="b"/>
                <a:pathLst>
                  <a:path w="29" h="141">
                    <a:moveTo>
                      <a:pt x="0" y="0"/>
                    </a:moveTo>
                    <a:cubicBezTo>
                      <a:pt x="0" y="30"/>
                      <a:pt x="2" y="60"/>
                      <a:pt x="7" y="89"/>
                    </a:cubicBezTo>
                    <a:cubicBezTo>
                      <a:pt x="11" y="98"/>
                      <a:pt x="14" y="108"/>
                      <a:pt x="18" y="117"/>
                    </a:cubicBezTo>
                    <a:cubicBezTo>
                      <a:pt x="22" y="125"/>
                      <a:pt x="25" y="133"/>
                      <a:pt x="29" y="141"/>
                    </a:cubicBezTo>
                    <a:cubicBezTo>
                      <a:pt x="28" y="139"/>
                      <a:pt x="28" y="137"/>
                      <a:pt x="27" y="135"/>
                    </a:cubicBezTo>
                    <a:cubicBezTo>
                      <a:pt x="16" y="98"/>
                      <a:pt x="10" y="60"/>
                      <a:pt x="8" y="22"/>
                    </a:cubicBezTo>
                    <a:cubicBezTo>
                      <a:pt x="7" y="18"/>
                      <a:pt x="5" y="15"/>
                      <a:pt x="4" y="11"/>
                    </a:cubicBezTo>
                    <a:cubicBezTo>
                      <a:pt x="2" y="7"/>
                      <a:pt x="1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6" name="Freeform 37">
                <a:extLst>
                  <a:ext uri="{FF2B5EF4-FFF2-40B4-BE49-F238E27FC236}">
                    <a16:creationId xmlns:a16="http://schemas.microsoft.com/office/drawing/2014/main" id="{0E83C992-7D13-4C10-B177-E8F369F5B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412038" y="4978400"/>
                <a:ext cx="3175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8" h="48">
                    <a:moveTo>
                      <a:pt x="0" y="26"/>
                    </a:moveTo>
                    <a:cubicBezTo>
                      <a:pt x="1" y="29"/>
                      <a:pt x="2" y="33"/>
                      <a:pt x="4" y="37"/>
                    </a:cubicBezTo>
                    <a:cubicBezTo>
                      <a:pt x="5" y="41"/>
                      <a:pt x="7" y="44"/>
                      <a:pt x="8" y="48"/>
                    </a:cubicBezTo>
                    <a:cubicBezTo>
                      <a:pt x="7" y="38"/>
                      <a:pt x="7" y="28"/>
                      <a:pt x="7" y="19"/>
                    </a:cubicBezTo>
                    <a:cubicBezTo>
                      <a:pt x="5" y="12"/>
                      <a:pt x="3" y="6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0" y="11"/>
                      <a:pt x="0" y="19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57" name="Freeform 38">
                <a:extLst>
                  <a:ext uri="{FF2B5EF4-FFF2-40B4-BE49-F238E27FC236}">
                    <a16:creationId xmlns:a16="http://schemas.microsoft.com/office/drawing/2014/main" id="{9BC01BA2-9E95-461B-87CD-55F62F4C4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439026" y="5434013"/>
                <a:ext cx="174625" cy="439738"/>
              </a:xfrm>
              <a:custGeom>
                <a:avLst/>
                <a:gdLst/>
                <a:ahLst/>
                <a:cxnLst/>
                <a:rect l="0" t="0" r="r" b="b"/>
                <a:pathLst>
                  <a:path w="44" h="111">
                    <a:moveTo>
                      <a:pt x="11" y="28"/>
                    </a:moveTo>
                    <a:cubicBezTo>
                      <a:pt x="7" y="19"/>
                      <a:pt x="4" y="9"/>
                      <a:pt x="0" y="0"/>
                    </a:cubicBezTo>
                    <a:cubicBezTo>
                      <a:pt x="3" y="16"/>
                      <a:pt x="7" y="33"/>
                      <a:pt x="11" y="49"/>
                    </a:cubicBezTo>
                    <a:cubicBezTo>
                      <a:pt x="12" y="52"/>
                      <a:pt x="13" y="55"/>
                      <a:pt x="14" y="58"/>
                    </a:cubicBezTo>
                    <a:cubicBezTo>
                      <a:pt x="22" y="76"/>
                      <a:pt x="30" y="94"/>
                      <a:pt x="39" y="111"/>
                    </a:cubicBezTo>
                    <a:cubicBezTo>
                      <a:pt x="44" y="111"/>
                      <a:pt x="44" y="111"/>
                      <a:pt x="44" y="111"/>
                    </a:cubicBezTo>
                    <a:cubicBezTo>
                      <a:pt x="35" y="92"/>
                      <a:pt x="28" y="72"/>
                      <a:pt x="22" y="52"/>
                    </a:cubicBezTo>
                    <a:cubicBezTo>
                      <a:pt x="18" y="44"/>
                      <a:pt x="15" y="36"/>
                      <a:pt x="11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46A42FC-0860-49DB-9E56-8FB92370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747" y="4739372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Continuação</a:t>
            </a:r>
            <a:endParaRPr lang="en-US" sz="5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CC4203-D154-419A-B5A6-2A9027C36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019F18-BEEC-4E25-B84E-7C6141627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818" y="234303"/>
            <a:ext cx="8090572" cy="4368908"/>
          </a:xfrm>
          <a:prstGeom prst="rect">
            <a:avLst/>
          </a:prstGeom>
        </p:spPr>
      </p:pic>
      <p:sp>
        <p:nvSpPr>
          <p:cNvPr id="73" name="Freeform 33">
            <a:extLst>
              <a:ext uri="{FF2B5EF4-FFF2-40B4-BE49-F238E27FC236}">
                <a16:creationId xmlns:a16="http://schemas.microsoft.com/office/drawing/2014/main" id="{D80F1E05-2B62-42EE-9B27-EB5172D44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D7D030-14D8-4CA3-B8B4-21E8167417C5}"/>
              </a:ext>
            </a:extLst>
          </p:cNvPr>
          <p:cNvSpPr txBox="1"/>
          <p:nvPr/>
        </p:nvSpPr>
        <p:spPr>
          <a:xfrm>
            <a:off x="6096000" y="4594780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Digite os valores e pressione “</a:t>
            </a:r>
            <a:r>
              <a:rPr lang="pt-BR" dirty="0" err="1"/>
              <a:t>enter</a:t>
            </a:r>
            <a:r>
              <a:rPr lang="pt-BR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6639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5B45654-1E41-4D0C-AA8C-A46B1AC38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39BB06B-F9E3-4C9A-8A74-5BF85D948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21454BBF-CB9C-4FF6-915A-4ADCC85C1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F1D72402-9D54-465B-9656-8F938318D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85BE8435-1920-4535-AA32-B6F5DB3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BB1A2F77-E480-4E18-A13F-2B952567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B0B76BF-DCF4-4EB9-969C-3805C0256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E997E693-06AC-4EC9-89D3-954C32A1A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E252D29B-22CB-4CC3-B107-E0C6C3A0E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DF9C1965-DC01-463D-BD42-F93D1192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91BDE1D7-423A-465A-B4C9-EA3CD265D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6D1A970E-B87C-430F-BB94-4A55F2E55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CAE781ED-FA4B-4175-9944-54B576CAE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A928F7-3AF8-43CC-94D9-7975B422A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C085AF0E-C55A-4484-A20D-5FFF046C1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2401E571-D69A-4A04-B9F8-FF90006F9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02F27D18-A26B-464F-B52F-52EF4166E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9B2EF7E3-8AD6-4114-883F-64ED2F816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3E5BBFA2-0C3A-4832-B823-66E6C7373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9C382B9F-1916-4465-9B86-E5D180E3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A9C5780-AB44-4111-AD14-B9CDC7D7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583D8553-2965-4E5F-B403-CD08C4529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CD7A569-E069-4B39-A2E7-6B736647F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B79C6BC1-0E07-4A80-A633-BC50D3228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B847BAD8-EE16-46EF-9F1D-2E69AB93A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99A4F28A-BC31-4132-8833-AB6E2F2A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D9E3B6-76D9-4C3C-8904-66301FE63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B03E5DAD-6D56-4406-8126-57E9A3EFB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F9DBCE5-2A0D-4132-9400-C1A905E72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190A0C-390B-418A-9335-DCD0FD830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FD76B8-B1E2-40F2-9740-D1BE1D7D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Continuação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A868EC83-FF48-45B4-B4C3-D25755DB4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03ABF9-7863-4AA9-A9AF-38723CA3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465" y="485632"/>
            <a:ext cx="5029229" cy="493046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EA55F3-6679-4204-9221-0ED8A9848D98}"/>
              </a:ext>
            </a:extLst>
          </p:cNvPr>
          <p:cNvSpPr txBox="1"/>
          <p:nvPr/>
        </p:nvSpPr>
        <p:spPr>
          <a:xfrm>
            <a:off x="5527535" y="5695476"/>
            <a:ext cx="6114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Perceba que o nosso webservice funcionou, porém, </a:t>
            </a:r>
          </a:p>
          <a:p>
            <a:r>
              <a:rPr lang="pt-BR" dirty="0"/>
              <a:t>Precisamos integra-lo a um outro projeto para fazer </a:t>
            </a:r>
          </a:p>
          <a:p>
            <a:r>
              <a:rPr lang="pt-BR" dirty="0"/>
              <a:t>sentido.</a:t>
            </a:r>
          </a:p>
        </p:txBody>
      </p:sp>
    </p:spTree>
    <p:extLst>
      <p:ext uri="{BB962C8B-B14F-4D97-AF65-F5344CB8AC3E}">
        <p14:creationId xmlns:p14="http://schemas.microsoft.com/office/powerpoint/2010/main" val="37567661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355</Words>
  <Application>Microsoft Office PowerPoint</Application>
  <PresentationFormat>Widescreen</PresentationFormat>
  <Paragraphs>66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Cacho</vt:lpstr>
      <vt:lpstr>Sistemas Distribuídos</vt:lpstr>
      <vt:lpstr>O que é WSDL?</vt:lpstr>
      <vt:lpstr>Crie um Projeto WEB no NetBeans</vt:lpstr>
      <vt:lpstr>Continuação – Novo WebService</vt:lpstr>
      <vt:lpstr>Continuação</vt:lpstr>
      <vt:lpstr>Implantando</vt:lpstr>
      <vt:lpstr>Testando nosso WebService</vt:lpstr>
      <vt:lpstr>Continuação</vt:lpstr>
      <vt:lpstr>Continuação</vt:lpstr>
      <vt:lpstr>Crie um outro projeto (projeto java simples)</vt:lpstr>
      <vt:lpstr>Crie um novo Cliente para WebService</vt:lpstr>
      <vt:lpstr>Continuação</vt:lpstr>
      <vt:lpstr>Continuação</vt:lpstr>
      <vt:lpstr>Crie o método para testar o WebService</vt:lpstr>
      <vt:lpstr>Vai ficar assim</vt:lpstr>
      <vt:lpstr>Rode o projetoWSDL e depois execute o testeWSDL</vt:lpstr>
      <vt:lpstr>Agora, falta pouco, vamos para o C#</vt:lpstr>
      <vt:lpstr>No visual studio...</vt:lpstr>
      <vt:lpstr>Continuação</vt:lpstr>
      <vt:lpstr>Formulário c#</vt:lpstr>
      <vt:lpstr>Pegue o endereço de nosso WSDL</vt:lpstr>
      <vt:lpstr>Referenciando o WebService</vt:lpstr>
      <vt:lpstr>Continuação</vt:lpstr>
      <vt:lpstr>Continuação</vt:lpstr>
      <vt:lpstr>É só rodar...</vt:lpstr>
      <vt:lpstr>Webibliografia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Distribuídos</dc:title>
  <dc:creator>Aluno CMC</dc:creator>
  <cp:lastModifiedBy>Paulo José de Carlo Almeida</cp:lastModifiedBy>
  <cp:revision>30</cp:revision>
  <dcterms:created xsi:type="dcterms:W3CDTF">2019-05-08T22:53:21Z</dcterms:created>
  <dcterms:modified xsi:type="dcterms:W3CDTF">2019-05-10T19:11:14Z</dcterms:modified>
</cp:coreProperties>
</file>