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300" r:id="rId4"/>
    <p:sldId id="278" r:id="rId5"/>
    <p:sldId id="301" r:id="rId6"/>
    <p:sldId id="279" r:id="rId7"/>
    <p:sldId id="280" r:id="rId8"/>
    <p:sldId id="257" r:id="rId9"/>
    <p:sldId id="258" r:id="rId10"/>
    <p:sldId id="259" r:id="rId11"/>
    <p:sldId id="260" r:id="rId12"/>
    <p:sldId id="261" r:id="rId13"/>
    <p:sldId id="262" r:id="rId14"/>
    <p:sldId id="282" r:id="rId15"/>
    <p:sldId id="263" r:id="rId16"/>
    <p:sldId id="265" r:id="rId17"/>
    <p:sldId id="283" r:id="rId18"/>
    <p:sldId id="267" r:id="rId19"/>
    <p:sldId id="268" r:id="rId20"/>
    <p:sldId id="284" r:id="rId21"/>
    <p:sldId id="285" r:id="rId22"/>
    <p:sldId id="269" r:id="rId23"/>
    <p:sldId id="272" r:id="rId24"/>
    <p:sldId id="273" r:id="rId25"/>
    <p:sldId id="271" r:id="rId26"/>
    <p:sldId id="27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9" r:id="rId38"/>
    <p:sldId id="281" r:id="rId39"/>
    <p:sldId id="297" r:id="rId40"/>
    <p:sldId id="298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34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0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45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7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1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5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0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BDB6-FC58-4D7A-91BA-FEA5801C948D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EC723F-D9A3-45E1-AEA7-4E1B04B412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br/webservices/tutorials/ws-understand-web-services4/" TargetMode="External"/><Relationship Id="rId2" Type="http://schemas.openxmlformats.org/officeDocument/2006/relationships/hyperlink" Target="http://docs.oasis-open.org/ws-rx/wsrm/200608/wsrm-1.1-spec-cd-04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phpflow.com/php/restful-api-frameworks-for-php/Em%20.NET" TargetMode="External"/><Relationship Id="rId7" Type="http://schemas.openxmlformats.org/officeDocument/2006/relationships/image" Target="../media/image31.gif"/><Relationship Id="rId2" Type="http://schemas.openxmlformats.org/officeDocument/2006/relationships/hyperlink" Target="https://www.phpflow.com/php/create-php-restful-api-without-rest-framework-dependenc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ullstackpython.com/api-creation.html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medium.com/mackmobile/criando-um-web-service-restful-usando-node-js-7c00d8f16a4a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s://docs.microsoft.com/pt-br/aspnet/core/tutorials/first-web-api?view=aspnetcore-2.1" TargetMode="External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nguagem_de_marca%C3%A7%C3%A3o" TargetMode="External"/><Relationship Id="rId2" Type="http://schemas.openxmlformats.org/officeDocument/2006/relationships/hyperlink" Target="https://pt.wikipedia.org/wiki/W3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Internet" TargetMode="External"/><Relationship Id="rId5" Type="http://schemas.openxmlformats.org/officeDocument/2006/relationships/hyperlink" Target="https://pt.wikipedia.org/wiki/SGML" TargetMode="External"/><Relationship Id="rId4" Type="http://schemas.openxmlformats.org/officeDocument/2006/relationships/hyperlink" Target="https://pt.wikipedia.org/wiki/XML#cite_note-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29A0F-B2B6-4CF6-B4D0-7A63871B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9" y="3289259"/>
            <a:ext cx="7766936" cy="1646302"/>
          </a:xfrm>
        </p:spPr>
        <p:txBody>
          <a:bodyPr/>
          <a:lstStyle/>
          <a:p>
            <a:r>
              <a:rPr lang="pt-BR" dirty="0"/>
              <a:t>Palestra REST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2BEA7-773E-4EFA-95AC-C339AFDF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9" y="4935558"/>
            <a:ext cx="7766936" cy="1096899"/>
          </a:xfrm>
        </p:spPr>
        <p:txBody>
          <a:bodyPr/>
          <a:lstStyle/>
          <a:p>
            <a:r>
              <a:rPr lang="pt-BR" dirty="0"/>
              <a:t>Paulo José de Carlo Almeida</a:t>
            </a:r>
          </a:p>
        </p:txBody>
      </p:sp>
      <p:pic>
        <p:nvPicPr>
          <p:cNvPr id="2050" name="Picture 2" descr="https://www.invertexto.com/barcodes/5b8eb76da6a1b.png">
            <a:extLst>
              <a:ext uri="{FF2B5EF4-FFF2-40B4-BE49-F238E27FC236}">
                <a16:creationId xmlns:a16="http://schemas.microsoft.com/office/drawing/2014/main" id="{8B436B02-3584-4857-A977-0CEA247D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7" y="591650"/>
            <a:ext cx="2837350" cy="28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22AED-2CDB-47BF-981D-8665DE4A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(Comportamento)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5DECF-3435-465B-B8B0-0ABA9B15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1585" cy="4351338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interpretada. Foi originalmente implementada como parte dos navegadores web para que scripts pudessem ser executados do lado do cliente e interagissem com o usuário sem a necessidade deste script passar pelo servidor, controlando o navegador, realizando comunicação assíncrona e alterando o conteúdo do documento exibido.</a:t>
            </a:r>
          </a:p>
        </p:txBody>
      </p:sp>
      <p:pic>
        <p:nvPicPr>
          <p:cNvPr id="3074" name="Picture 2" descr="Resultado de imagem para javascript">
            <a:extLst>
              <a:ext uri="{FF2B5EF4-FFF2-40B4-BE49-F238E27FC236}">
                <a16:creationId xmlns:a16="http://schemas.microsoft.com/office/drawing/2014/main" id="{B09557FF-96C1-4706-9E66-71EE307EF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10" y="2142393"/>
            <a:ext cx="19716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4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82B2-9E15-4657-9331-B1F410E0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(Facilidade)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AD5AE-66CC-4BA0-943D-7A2C0E39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34" y="1526686"/>
            <a:ext cx="6397869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conta das dificuldades enfrentadas pelos programadores </a:t>
            </a:r>
            <a:r>
              <a:rPr lang="pt-BR" dirty="0" err="1"/>
              <a:t>JavaScript</a:t>
            </a:r>
            <a:r>
              <a:rPr lang="pt-BR" dirty="0"/>
              <a:t> para páginas Web, foi criada uma biblioteca que traz diversas funcionalidades voltadas à solução dos problemas mais difíceis de serem contornados com o uso do </a:t>
            </a:r>
            <a:r>
              <a:rPr lang="pt-BR" dirty="0" err="1"/>
              <a:t>JavaScript</a:t>
            </a:r>
            <a:r>
              <a:rPr lang="pt-BR" dirty="0"/>
              <a:t> puro.</a:t>
            </a:r>
          </a:p>
          <a:p>
            <a:r>
              <a:rPr lang="pt-BR" dirty="0"/>
              <a:t>A principal vantagem na adoção de uma biblioteca de </a:t>
            </a:r>
            <a:r>
              <a:rPr lang="pt-BR" dirty="0" err="1"/>
              <a:t>JavaScript</a:t>
            </a:r>
            <a:r>
              <a:rPr lang="pt-BR" dirty="0"/>
              <a:t> é permitir uma maior compatibilidade de um mesmo código com diversos navegadores. Uma maneira de se atingir esse objetivo é criando funções que verificam quaisquer características necessárias e permitam que o programador escreva um código único para todos os navegadores.</a:t>
            </a:r>
          </a:p>
          <a:p>
            <a:r>
              <a:rPr lang="pt-BR" dirty="0"/>
              <a:t>Além dessa vantagem, o </a:t>
            </a:r>
            <a:r>
              <a:rPr lang="pt-BR" dirty="0" err="1"/>
              <a:t>jQuery</a:t>
            </a:r>
            <a:r>
              <a:rPr lang="pt-BR" dirty="0"/>
              <a:t>, que é hoje a biblioteca padrão na programação front-</a:t>
            </a:r>
            <a:r>
              <a:rPr lang="pt-BR" dirty="0" err="1"/>
              <a:t>end</a:t>
            </a:r>
            <a:r>
              <a:rPr lang="pt-BR" dirty="0"/>
              <a:t> para Web, traz uma sintaxe mais "fluida" nas tarefas mais comuns ao programador que são: selecionar um elemento do documento e alterar suas características.</a:t>
            </a:r>
          </a:p>
        </p:txBody>
      </p:sp>
      <p:pic>
        <p:nvPicPr>
          <p:cNvPr id="4098" name="Picture 2" descr="Resultado de imagem para jquery">
            <a:extLst>
              <a:ext uri="{FF2B5EF4-FFF2-40B4-BE49-F238E27FC236}">
                <a16:creationId xmlns:a16="http://schemas.microsoft.com/office/drawing/2014/main" id="{E0117FBB-C376-4D97-8D88-61CCD4E6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7" y="2477843"/>
            <a:ext cx="1902314" cy="190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7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C326E-246B-46B7-85AC-F6983F95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Ajax (Comunicador)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DB09-87D1-472A-B5F9-6B608863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22" y="1429971"/>
            <a:ext cx="8596667" cy="4351338"/>
          </a:xfrm>
        </p:spPr>
        <p:txBody>
          <a:bodyPr>
            <a:normAutofit/>
          </a:bodyPr>
          <a:lstStyle/>
          <a:p>
            <a:r>
              <a:rPr lang="pt-BR" dirty="0"/>
              <a:t>Ajax (acrônimo em língua inglesa de </a:t>
            </a:r>
            <a:r>
              <a:rPr lang="pt-BR" dirty="0" err="1"/>
              <a:t>Asynchronous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XML[1], em português "</a:t>
            </a:r>
            <a:r>
              <a:rPr lang="pt-BR" dirty="0" err="1"/>
              <a:t>Javascript</a:t>
            </a:r>
            <a:r>
              <a:rPr lang="pt-BR" dirty="0"/>
              <a:t> Assíncrono e XML") é o uso metodológico de tecnologias como </a:t>
            </a:r>
            <a:r>
              <a:rPr lang="pt-BR" dirty="0" err="1"/>
              <a:t>Javascript</a:t>
            </a:r>
            <a:r>
              <a:rPr lang="pt-BR" dirty="0"/>
              <a:t> e XML, providas por navegadores, para tornar páginas Web mais interativas com o usuário, utilizando-se de solicitações assíncronas de informações. Foi inicialmente desenvolvida pelo estudioso Jessé James Garret e mais tarde por diversas associações. Apesar do nome, a utilização de XML não é obrigatória (JSON é frequentemente utilizado) e as solicitações também não necessitam ser assíncronas.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XMLHttpRequest</a:t>
            </a:r>
            <a:r>
              <a:rPr lang="pt-BR" dirty="0"/>
              <a:t> tem um papel importante na técnica de desenvolvimento web Ajax para se comunicar com os scripts do lado do servidor.</a:t>
            </a: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1A9EBB31-D0BA-4540-B581-155B1CC9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8" y="4850912"/>
            <a:ext cx="3651174" cy="175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178E-3F51-4F83-B49D-4E0A630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(Forma de comunicação)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3F947-212E-4499-83E1-BDCDEF08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JSON</a:t>
            </a:r>
            <a:r>
              <a:rPr lang="pt-BR" dirty="0"/>
              <a:t> 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 - Notação de Objetos </a:t>
            </a:r>
            <a:r>
              <a:rPr lang="pt-BR" dirty="0" err="1"/>
              <a:t>JavaScript</a:t>
            </a:r>
            <a:r>
              <a:rPr lang="pt-BR" dirty="0"/>
              <a:t>) é uma formatação leve de troca de dados. Para seres humanos, é fácil de ler e escrever. Para máquinas, é fácil de interpretar e gerar. Está baseado em um subconjunto da linguagem de programação </a:t>
            </a:r>
            <a:r>
              <a:rPr lang="pt-BR" dirty="0" err="1"/>
              <a:t>JavaScript</a:t>
            </a:r>
            <a:r>
              <a:rPr lang="pt-BR" dirty="0"/>
              <a:t> e Standard ECMA. </a:t>
            </a:r>
          </a:p>
          <a:p>
            <a:r>
              <a:rPr lang="pt-BR" dirty="0"/>
              <a:t>JSON é em formato texto e completamente independente de linguagem, pois usa convenções que são familiares às linguagens C e familiares, incluindo C++, C#, Java, </a:t>
            </a:r>
            <a:r>
              <a:rPr lang="pt-BR" dirty="0" err="1"/>
              <a:t>JavaScript</a:t>
            </a:r>
            <a:r>
              <a:rPr lang="pt-BR" dirty="0"/>
              <a:t>, Perl, Python e muitas outras. Estas propriedades fazem com que JSON seja um formato ideal de troca de dados.</a:t>
            </a:r>
          </a:p>
          <a:p>
            <a:r>
              <a:rPr lang="pt-BR" dirty="0"/>
              <a:t>JSON está constituído em duas estruturas:</a:t>
            </a:r>
          </a:p>
          <a:p>
            <a:r>
              <a:rPr lang="pt-BR" dirty="0"/>
              <a:t>Uma coleção de pares nome/valor. Em várias linguagens, isto é caracterizado como um </a:t>
            </a:r>
            <a:r>
              <a:rPr lang="pt-BR" i="1" dirty="0" err="1"/>
              <a:t>object</a:t>
            </a:r>
            <a:r>
              <a:rPr lang="pt-BR" dirty="0"/>
              <a:t>, </a:t>
            </a:r>
            <a:r>
              <a:rPr lang="pt-BR" dirty="0" err="1"/>
              <a:t>record</a:t>
            </a:r>
            <a:r>
              <a:rPr lang="pt-BR" dirty="0"/>
              <a:t>, </a:t>
            </a:r>
            <a:r>
              <a:rPr lang="pt-BR" dirty="0" err="1"/>
              <a:t>struct</a:t>
            </a:r>
            <a:r>
              <a:rPr lang="pt-BR" dirty="0"/>
              <a:t>, dicionário,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keyed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, ou </a:t>
            </a:r>
            <a:r>
              <a:rPr lang="pt-BR" dirty="0" err="1"/>
              <a:t>arrays</a:t>
            </a:r>
            <a:r>
              <a:rPr lang="pt-BR" dirty="0"/>
              <a:t> associativas.</a:t>
            </a:r>
          </a:p>
          <a:p>
            <a:r>
              <a:rPr lang="pt-BR" dirty="0"/>
              <a:t>Uma lista ordenada de valores. Na maioria das linguagens, isto é caracterizado como uma </a:t>
            </a:r>
            <a:r>
              <a:rPr lang="pt-BR" i="1" dirty="0" err="1"/>
              <a:t>array</a:t>
            </a:r>
            <a:r>
              <a:rPr lang="pt-BR" dirty="0"/>
              <a:t>, vetor, lista ou sequência.</a:t>
            </a:r>
          </a:p>
          <a:p>
            <a:endParaRPr lang="pt-BR" dirty="0"/>
          </a:p>
        </p:txBody>
      </p:sp>
      <p:pic>
        <p:nvPicPr>
          <p:cNvPr id="6146" name="Picture 2" descr="json logo">
            <a:extLst>
              <a:ext uri="{FF2B5EF4-FFF2-40B4-BE49-F238E27FC236}">
                <a16:creationId xmlns:a16="http://schemas.microsoft.com/office/drawing/2014/main" id="{647E89E9-0F27-46D2-B58D-FC42C21C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16" y="24911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8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A1B8-E083-45FB-8F7E-26309DF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022B8-4839-4FF8-8A45-D0665CC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1404" cy="3880773"/>
          </a:xfrm>
        </p:spPr>
        <p:txBody>
          <a:bodyPr/>
          <a:lstStyle/>
          <a:p>
            <a:r>
              <a:rPr lang="pt-BR" dirty="0"/>
              <a:t> API é um conjunto de rotinas e padrões de programação para acesso a um aplicativo de software ou plataforma baseado na Web. </a:t>
            </a:r>
          </a:p>
          <a:p>
            <a:r>
              <a:rPr lang="pt-BR" dirty="0"/>
              <a:t>A sigla API refere-se ao termo em inglês "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Interface" que significa em tradução para o português "Interface de Programação de Aplicativos".</a:t>
            </a:r>
          </a:p>
          <a:p>
            <a:r>
              <a:rPr lang="pt-BR" dirty="0"/>
              <a:t>Uma API é criada quando uma empresa de software tem a intenção de que outros criadores de software desenvolvam produtos associados ao seu serviço. </a:t>
            </a:r>
          </a:p>
          <a:p>
            <a:r>
              <a:rPr lang="pt-BR" dirty="0"/>
              <a:t>Existem vários deles que disponibilizam seus códigos e instruções para serem usados em outros sites da maneira mais conveniente para seus usuários. </a:t>
            </a:r>
          </a:p>
          <a:p>
            <a:r>
              <a:rPr lang="pt-BR" dirty="0"/>
              <a:t>O Google Maps é um dos grandes exemplos na área de APIs. Por meio de seu código original, muitos outros sites e aplicações utilizam os dados do Google Maps adaptando-o da melhor forma a fim de utilizar esse serviço.</a:t>
            </a:r>
          </a:p>
        </p:txBody>
      </p:sp>
    </p:spTree>
    <p:extLst>
      <p:ext uri="{BB962C8B-B14F-4D97-AF65-F5344CB8AC3E}">
        <p14:creationId xmlns:p14="http://schemas.microsoft.com/office/powerpoint/2010/main" val="34119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9A1CB-69C9-4981-B2A9-739238A5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 err="1"/>
              <a:t>Servlet</a:t>
            </a:r>
            <a:r>
              <a:rPr lang="pt-BR" dirty="0"/>
              <a:t> (API)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E8643-2731-499B-86D9-38DC6910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18" y="1561053"/>
            <a:ext cx="8044636" cy="468734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API Java </a:t>
            </a:r>
            <a:r>
              <a:rPr lang="pt-BR" dirty="0" err="1"/>
              <a:t>Servlet</a:t>
            </a:r>
            <a:r>
              <a:rPr lang="pt-BR" dirty="0"/>
              <a:t> (do pacote </a:t>
            </a:r>
            <a:r>
              <a:rPr lang="pt-BR" dirty="0" err="1"/>
              <a:t>javax.servlet</a:t>
            </a:r>
            <a:r>
              <a:rPr lang="pt-BR" dirty="0"/>
              <a:t>) proporciona ao desenvolvedor a possibilidade de adicionar conteúdo dinâmico em um servidor web usando a plataforma Java.</a:t>
            </a:r>
          </a:p>
          <a:p>
            <a:endParaRPr lang="pt-BR" dirty="0"/>
          </a:p>
          <a:p>
            <a:r>
              <a:rPr lang="pt-BR" dirty="0"/>
              <a:t>Esta tecnologia disponibiliza ao programador da linguagem Java uma interface para o servidor web (ou servidor de aplicação), através de uma API. As aplicações baseadas no </a:t>
            </a:r>
            <a:r>
              <a:rPr lang="pt-BR" dirty="0" err="1"/>
              <a:t>Servlet</a:t>
            </a:r>
            <a:r>
              <a:rPr lang="pt-BR" dirty="0"/>
              <a:t> geram conteúdo dinâmico (normalmente HTML) e interagem com os clientes, utilizando o modelo requisição-resposta.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 err="1"/>
              <a:t>servlets</a:t>
            </a:r>
            <a:r>
              <a:rPr lang="pt-BR" dirty="0"/>
              <a:t> normalmente utilizam o protocolo HTTP, apesar de não serem restritos a ele. Um </a:t>
            </a:r>
            <a:r>
              <a:rPr lang="pt-BR" dirty="0" err="1"/>
              <a:t>Servlet</a:t>
            </a:r>
            <a:r>
              <a:rPr lang="pt-BR" dirty="0"/>
              <a:t> necessita de um container Web para ser executado.</a:t>
            </a:r>
          </a:p>
          <a:p>
            <a:endParaRPr lang="pt-BR" dirty="0"/>
          </a:p>
          <a:p>
            <a:r>
              <a:rPr lang="pt-BR" dirty="0"/>
              <a:t>Eles são frequentemente usados para:</a:t>
            </a:r>
          </a:p>
          <a:p>
            <a:pPr lvl="1"/>
            <a:r>
              <a:rPr lang="pt-BR" dirty="0"/>
              <a:t>Processar ou armazenar dados que foram submetidos de um formulário HTML</a:t>
            </a:r>
          </a:p>
          <a:p>
            <a:pPr lvl="1"/>
            <a:r>
              <a:rPr lang="pt-BR" dirty="0"/>
              <a:t>Fornecer conteúdo dinâmico, como os resultados de uma consulta a um banco de dados</a:t>
            </a:r>
          </a:p>
          <a:p>
            <a:pPr lvl="1"/>
            <a:r>
              <a:rPr lang="pt-BR" dirty="0"/>
              <a:t>Gerenciar a informação de estado que não existe no protocolo sem estado HTTP, como inserir/retirar os itens de uma cesta de compras de um cliente específico</a:t>
            </a:r>
          </a:p>
        </p:txBody>
      </p:sp>
      <p:pic>
        <p:nvPicPr>
          <p:cNvPr id="7170" name="Picture 2" descr="Resultado de imagem para java">
            <a:extLst>
              <a:ext uri="{FF2B5EF4-FFF2-40B4-BE49-F238E27FC236}">
                <a16:creationId xmlns:a16="http://schemas.microsoft.com/office/drawing/2014/main" id="{0F78FF93-5607-44BA-8879-6EC40BD3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41" y="2156348"/>
            <a:ext cx="2071321" cy="20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0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326E-3809-4969-9880-6833F8A1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8196" name="Picture 4" descr="Resultado de imagem para arquitetura servlet ajax jquery html">
            <a:extLst>
              <a:ext uri="{FF2B5EF4-FFF2-40B4-BE49-F238E27FC236}">
                <a16:creationId xmlns:a16="http://schemas.microsoft.com/office/drawing/2014/main" id="{DB2B7DF3-97DD-411F-8369-0206FA96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59901"/>
            <a:ext cx="8079028" cy="43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4FBD2-AB65-4B7C-99A2-3CD2B9EB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D0CD4-168D-4762-83B9-9712E9F0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seu sistema de vendas on-line, por exemplo, como ajudar o cliente a preencher o nome da rua, bairro e estado?</a:t>
            </a:r>
          </a:p>
          <a:p>
            <a:r>
              <a:rPr lang="pt-BR" dirty="0"/>
              <a:t>Seria prudente ter uma base de dados do correios?</a:t>
            </a:r>
          </a:p>
          <a:p>
            <a:pPr lvl="1"/>
            <a:r>
              <a:rPr lang="pt-BR" dirty="0"/>
              <a:t>O problema não é o tamanho da base, e sim a manutenção, pois a todo momento nascem novos </a:t>
            </a:r>
            <a:r>
              <a:rPr lang="pt-BR" dirty="0" err="1"/>
              <a:t>CEPs</a:t>
            </a:r>
            <a:r>
              <a:rPr lang="pt-BR" dirty="0"/>
              <a:t>.</a:t>
            </a:r>
          </a:p>
          <a:p>
            <a:r>
              <a:rPr lang="pt-BR" dirty="0"/>
              <a:t>Para nos ajudar, podemos usar uma API REST do viacep.com.br</a:t>
            </a:r>
          </a:p>
        </p:txBody>
      </p:sp>
    </p:spTree>
    <p:extLst>
      <p:ext uri="{BB962C8B-B14F-4D97-AF65-F5344CB8AC3E}">
        <p14:creationId xmlns:p14="http://schemas.microsoft.com/office/powerpoint/2010/main" val="66638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A783-9FDF-40E0-8611-ED8A552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cadpessoa.html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9DFDD0-6FE0-4DEF-8CB6-58E7B7A6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89184"/>
            <a:ext cx="8255651" cy="53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DBCA3-66A2-47EE-97E8-6BD2DC19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buscacep.js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528149-7F5F-4444-8D0F-A64CD104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2" y="1454026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B3320E4-2492-42FC-90EF-1B629F107356}"/>
              </a:ext>
            </a:extLst>
          </p:cNvPr>
          <p:cNvSpPr/>
          <p:nvPr/>
        </p:nvSpPr>
        <p:spPr>
          <a:xfrm>
            <a:off x="316523" y="1252423"/>
            <a:ext cx="98473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 SOAP é bastante maduro e bem definido e vem com uma especificação completa. 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Já a abordagem REST é apenas isso: uma abordagem. 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Por isso ao se encontrar uma das situações abaixo, o SOAP pode ser uma ótima solução: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Processamento e chamada assíncronos: se o aplicativo precisa de um nível garantido de confiabilidade e segurança para a troca de mensagens, então o SOAP 1.2 oferece padrões adicionais para esse tipo de operação como por exemplo o WSRM (</a:t>
            </a:r>
            <a:r>
              <a:rPr lang="pt-BR" dirty="0">
                <a:solidFill>
                  <a:srgbClr val="286AB2"/>
                </a:solidFill>
                <a:latin typeface="Arial" panose="020B0604020202020204" pitchFamily="34" charset="0"/>
                <a:hlinkClick r:id="rId2"/>
              </a:rPr>
              <a:t>WS-</a:t>
            </a:r>
            <a:r>
              <a:rPr lang="pt-BR" dirty="0" err="1">
                <a:solidFill>
                  <a:srgbClr val="286AB2"/>
                </a:solidFill>
                <a:latin typeface="Arial" panose="020B0604020202020204" pitchFamily="34" charset="0"/>
                <a:hlinkClick r:id="rId2"/>
              </a:rPr>
              <a:t>Reliable</a:t>
            </a:r>
            <a:r>
              <a:rPr lang="pt-BR" dirty="0">
                <a:solidFill>
                  <a:srgbClr val="286AB2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pt-BR" dirty="0" err="1">
                <a:solidFill>
                  <a:srgbClr val="286AB2"/>
                </a:solidFill>
                <a:latin typeface="Arial" panose="020B0604020202020204" pitchFamily="34" charset="0"/>
                <a:hlinkClick r:id="rId2"/>
              </a:rPr>
              <a:t>Messaging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Contratos formais: se ambos os lados (fornecedor e consumidor) têm que concordar com o formato de intercâmbio de dados, então o SOAP 1.2 fornece especificações rígidas para esse tipo de interação.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Operações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Stateful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: para o caso de o aplicativo precisar de informação contextual e gerenciamento de estado com coordenação e segurança, o SOAP 1.2 possui uma </a:t>
            </a:r>
            <a:r>
              <a:rPr lang="pt-BR" dirty="0">
                <a:solidFill>
                  <a:srgbClr val="286AB2"/>
                </a:solidFill>
                <a:latin typeface="Arial" panose="020B0604020202020204" pitchFamily="34" charset="0"/>
                <a:hlinkClick r:id="rId3"/>
              </a:rPr>
              <a:t>especificação adicional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 em sua estrutura que apoia essa necessidade (segurança, transações, coordenação etc.). Comparativamente, usar o REST exigiria que os desenvolvedores construíssem uma solução personalizada.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03D33F-1F72-4E08-AFAB-4F44EA4A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65" y="250265"/>
            <a:ext cx="8596668" cy="1320800"/>
          </a:xfrm>
        </p:spPr>
        <p:txBody>
          <a:bodyPr/>
          <a:lstStyle/>
          <a:p>
            <a:r>
              <a:rPr lang="pt-BR" dirty="0"/>
              <a:t>Antes do REST. O SOAP.</a:t>
            </a:r>
          </a:p>
        </p:txBody>
      </p:sp>
    </p:spTree>
    <p:extLst>
      <p:ext uri="{BB962C8B-B14F-4D97-AF65-F5344CB8AC3E}">
        <p14:creationId xmlns:p14="http://schemas.microsoft.com/office/powerpoint/2010/main" val="223312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57D1FE-C1CD-4950-913C-3134972E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79" y="2031756"/>
            <a:ext cx="7674109" cy="33930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F86A0B-FAFA-417E-8B0B-0A4C1380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Direto com a URI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987E192-0F89-44C4-87E6-842E3CF9EA54}"/>
              </a:ext>
            </a:extLst>
          </p:cNvPr>
          <p:cNvCxnSpPr/>
          <p:nvPr/>
        </p:nvCxnSpPr>
        <p:spPr>
          <a:xfrm>
            <a:off x="5917223" y="1160585"/>
            <a:ext cx="378069" cy="10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8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FFC5-451A-40CB-AC5A-0D2CB8FD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nossa 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E77E3-15FE-4709-8FE6-46A27F44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1" y="1930400"/>
            <a:ext cx="8444046" cy="17623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41C51C-C2AF-43F5-B364-48FC030CA7CA}"/>
              </a:ext>
            </a:extLst>
          </p:cNvPr>
          <p:cNvSpPr txBox="1"/>
          <p:nvPr/>
        </p:nvSpPr>
        <p:spPr>
          <a:xfrm>
            <a:off x="1441938" y="4070838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Neste caso só foi utilizado o nome da rua, mas poderíamos adicionar</a:t>
            </a:r>
            <a:br>
              <a:rPr lang="pt-BR" dirty="0"/>
            </a:br>
            <a:r>
              <a:rPr lang="pt-BR" dirty="0"/>
              <a:t>mais campos em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48654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A3672-0839-4300-A5FA-E0FA2D8F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a nossa API...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1E8F56-58D1-420A-BB43-05C172DA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25" y="1433146"/>
            <a:ext cx="6338557" cy="49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C7F8-C335-48B0-B69E-8F27A491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258AB2-2E73-4B57-9048-57834A2B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7" y="1391750"/>
            <a:ext cx="735696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7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6AAE-43A9-48C3-A378-B8AC22A4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583B89-D79E-4311-82C4-9F299976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40" y="1481504"/>
            <a:ext cx="6686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3AAB-12AA-4C04-A47D-95DDCA7E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Servlet (Servindo)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8B9805-00A5-4BB3-88A8-3C5D8C89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91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6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0FABD-B634-4BF8-AD6E-B3552F2F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(Usando o Ajax)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2A2EEB-C5D2-40B5-8F91-1C313417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0" y="1930400"/>
            <a:ext cx="8553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D83B-8C5A-44A1-9506-A05AE549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2D6898-40F5-4ADC-8E33-FDCA3AB0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8" y="2060696"/>
            <a:ext cx="7858125" cy="4371975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55D7F4-FF05-4B7C-9A97-FF7E425338E7}"/>
              </a:ext>
            </a:extLst>
          </p:cNvPr>
          <p:cNvSpPr/>
          <p:nvPr/>
        </p:nvSpPr>
        <p:spPr>
          <a:xfrm>
            <a:off x="492369" y="3270738"/>
            <a:ext cx="8704385" cy="156503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DB0E406-7FF1-481C-955F-52FBAD7E4EB8}"/>
              </a:ext>
            </a:extLst>
          </p:cNvPr>
          <p:cNvCxnSpPr>
            <a:cxnSpLocks/>
          </p:cNvCxnSpPr>
          <p:nvPr/>
        </p:nvCxnSpPr>
        <p:spPr>
          <a:xfrm flipV="1">
            <a:off x="3965333" y="3653198"/>
            <a:ext cx="3244359" cy="218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0F2B2CFA-446D-4741-B0CD-6C3DDFF5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461968"/>
            <a:ext cx="5010150" cy="600075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3F269E-282B-445A-B2F9-CE557BB97F51}"/>
              </a:ext>
            </a:extLst>
          </p:cNvPr>
          <p:cNvCxnSpPr>
            <a:cxnSpLocks/>
          </p:cNvCxnSpPr>
          <p:nvPr/>
        </p:nvCxnSpPr>
        <p:spPr>
          <a:xfrm flipH="1" flipV="1">
            <a:off x="1986284" y="2521186"/>
            <a:ext cx="2989384" cy="136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0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D1DB5-4D3F-49F7-A1DB-7AB0AB36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isso pode ser considerado REST ou </a:t>
            </a:r>
            <a:r>
              <a:rPr lang="pt-BR" dirty="0" err="1"/>
              <a:t>RESTful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45A1A-53DA-4BDD-A966-03F6890C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possamos responder essa questão, precisamos entender:</a:t>
            </a:r>
          </a:p>
          <a:p>
            <a:r>
              <a:rPr lang="pt-BR" dirty="0"/>
              <a:t>Os verbos do REST</a:t>
            </a:r>
          </a:p>
          <a:p>
            <a:pPr lvl="1"/>
            <a:r>
              <a:rPr lang="pt-BR" dirty="0"/>
              <a:t>GET 		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Para Consultar dados</a:t>
            </a:r>
          </a:p>
          <a:p>
            <a:pPr lvl="1"/>
            <a:r>
              <a:rPr lang="pt-BR" dirty="0"/>
              <a:t>POST 		</a:t>
            </a:r>
            <a:r>
              <a:rPr lang="pt-BR" dirty="0">
                <a:sym typeface="Wingdings" panose="05000000000000000000" pitchFamily="2" charset="2"/>
              </a:rPr>
              <a:t> Para Inserir dados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PUT 		</a:t>
            </a:r>
            <a:r>
              <a:rPr lang="pt-BR" dirty="0">
                <a:sym typeface="Wingdings" panose="05000000000000000000" pitchFamily="2" charset="2"/>
              </a:rPr>
              <a:t> Para Alterar dados (Alteração afetando todos os atributos da classe)</a:t>
            </a:r>
            <a:endParaRPr lang="pt-BR" dirty="0"/>
          </a:p>
          <a:p>
            <a:pPr lvl="1"/>
            <a:r>
              <a:rPr lang="pt-BR" dirty="0"/>
              <a:t>DELETE 	</a:t>
            </a:r>
            <a:r>
              <a:rPr lang="pt-BR" dirty="0">
                <a:sym typeface="Wingdings" panose="05000000000000000000" pitchFamily="2" charset="2"/>
              </a:rPr>
              <a:t> Para Excluir dados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PATCH		 Para Alterar parcialmente (Alteração afetando alguns atributos)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OPTIONS 	 Para saber quais os métodos (verbos) permitidos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HEAD		 Somente traz o cabeçalho da requisição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48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DB35D-4217-437B-827B-2731123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seria o código em Java de um WEBSERVICE (API </a:t>
            </a:r>
            <a:r>
              <a:rPr lang="pt-BR" dirty="0" err="1"/>
              <a:t>RESTful</a:t>
            </a:r>
            <a:r>
              <a:rPr lang="pt-BR" dirty="0"/>
              <a:t>) (Jersey)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E06D65-B018-4867-B2AD-270CFBBD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5" y="1930400"/>
            <a:ext cx="6029235" cy="4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6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88F4-1529-447E-A659-5190C5C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sim. 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A1F7C-77DC-454A-8876-370AD304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18" y="180010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Situações em que há limitação de recursos e de largura de banda: A estrutura de retorno é em qualquer formato definido pelo desenvolvedor e qualquer navegador pode ser usado. Isso porque a abordagem REST usa o padrão de chamadas GET, PUT, POST e DELETE. O REST também pode usar objetos </a:t>
            </a:r>
            <a:r>
              <a:rPr lang="pt-BR" dirty="0" err="1"/>
              <a:t>XMLHttpRequest</a:t>
            </a:r>
            <a:r>
              <a:rPr lang="pt-BR" dirty="0"/>
              <a:t> (a base do velho AJAX) que a maioria dos navegadores modernos suporta.</a:t>
            </a:r>
          </a:p>
          <a:p>
            <a:r>
              <a:rPr lang="pt-BR" dirty="0"/>
              <a:t>Operações totalmente </a:t>
            </a:r>
            <a:r>
              <a:rPr lang="pt-BR" dirty="0" err="1"/>
              <a:t>sem-estado</a:t>
            </a:r>
            <a:r>
              <a:rPr lang="pt-BR" dirty="0"/>
              <a:t>: se uma operação precisa ser continuada, o REST não será a melhor opção. No entanto, se forem necessárias operações de CRUD </a:t>
            </a:r>
            <a:r>
              <a:rPr lang="pt-BR" dirty="0" err="1"/>
              <a:t>stateless</a:t>
            </a:r>
            <a:r>
              <a:rPr lang="pt-BR" dirty="0"/>
              <a:t> (Criar, Ler, Atualizar e Excluir), o REST seria a melhor alternativa.</a:t>
            </a:r>
          </a:p>
          <a:p>
            <a:r>
              <a:rPr lang="pt-BR" dirty="0"/>
              <a:t>Situações que exigem cache: se a informação pode ser armazenada em cache, devido à natureza da operação </a:t>
            </a:r>
            <a:r>
              <a:rPr lang="pt-BR" dirty="0" err="1"/>
              <a:t>stateless</a:t>
            </a:r>
            <a:r>
              <a:rPr lang="pt-BR" dirty="0"/>
              <a:t> do REST, esse seria um cenário adequado para a tecnologia.</a:t>
            </a:r>
          </a:p>
        </p:txBody>
      </p:sp>
      <p:pic>
        <p:nvPicPr>
          <p:cNvPr id="1026" name="Picture 2" descr="Resultado de imagem para nave png">
            <a:extLst>
              <a:ext uri="{FF2B5EF4-FFF2-40B4-BE49-F238E27FC236}">
                <a16:creationId xmlns:a16="http://schemas.microsoft.com/office/drawing/2014/main" id="{42131D81-74DC-4B7F-9435-79F313EE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65" y="4530236"/>
            <a:ext cx="2202273" cy="21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89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525C9-20BB-4944-AE76-064F770E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84687" y="-2529254"/>
            <a:ext cx="8596668" cy="1320800"/>
          </a:xfrm>
        </p:spPr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603380-DDC7-4FB0-8B72-7B0CA04F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8" y="5100272"/>
            <a:ext cx="9201150" cy="1581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515DD4-E5BA-4EB7-99BE-E677CEE1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24" y="176578"/>
            <a:ext cx="6029235" cy="480023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07C56D6-FAE0-4DEC-9E71-74AFD172DE56}"/>
              </a:ext>
            </a:extLst>
          </p:cNvPr>
          <p:cNvCxnSpPr>
            <a:cxnSpLocks/>
          </p:cNvCxnSpPr>
          <p:nvPr/>
        </p:nvCxnSpPr>
        <p:spPr>
          <a:xfrm>
            <a:off x="5090746" y="2699238"/>
            <a:ext cx="861646" cy="2497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5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B409A-4EC0-4A90-AD89-EF730F2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Cadastrando Usuário...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3B49D6-926C-403B-9E6D-54964565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7095"/>
            <a:ext cx="8309016" cy="465442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92474A9-29F2-40F3-AC7F-F97CEB75C91A}"/>
              </a:ext>
            </a:extLst>
          </p:cNvPr>
          <p:cNvCxnSpPr>
            <a:cxnSpLocks/>
          </p:cNvCxnSpPr>
          <p:nvPr/>
        </p:nvCxnSpPr>
        <p:spPr>
          <a:xfrm flipH="1">
            <a:off x="3420209" y="949569"/>
            <a:ext cx="4448906" cy="109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1FA3A2F-73CB-4D45-A4EF-33DBC02AB686}"/>
              </a:ext>
            </a:extLst>
          </p:cNvPr>
          <p:cNvCxnSpPr>
            <a:cxnSpLocks/>
          </p:cNvCxnSpPr>
          <p:nvPr/>
        </p:nvCxnSpPr>
        <p:spPr>
          <a:xfrm flipH="1">
            <a:off x="1389185" y="949569"/>
            <a:ext cx="6479930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AB6B185-E67C-4BD8-B714-296C373943B6}"/>
              </a:ext>
            </a:extLst>
          </p:cNvPr>
          <p:cNvCxnSpPr>
            <a:cxnSpLocks/>
          </p:cNvCxnSpPr>
          <p:nvPr/>
        </p:nvCxnSpPr>
        <p:spPr>
          <a:xfrm flipH="1">
            <a:off x="3024555" y="949569"/>
            <a:ext cx="4844560" cy="76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31802-8B5D-4DE5-844A-9B4663A0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Enquanto isso do outro lado do mundo alguém quer cadastrar um “Cliente”...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C1D256-55E4-42C0-9918-E43E5B99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3" y="2039449"/>
            <a:ext cx="8515299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A7AC7-0438-4E7D-A862-7522BADC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Mas...E se a gente quiser alterar o “Cliente” cadastrado?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8BEAD8-57A0-425D-B209-56288121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7" y="2213463"/>
            <a:ext cx="8115300" cy="417195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8638687-F014-4FE3-98FC-0DC2DFCB975E}"/>
              </a:ext>
            </a:extLst>
          </p:cNvPr>
          <p:cNvCxnSpPr/>
          <p:nvPr/>
        </p:nvCxnSpPr>
        <p:spPr>
          <a:xfrm flipH="1">
            <a:off x="3604846" y="3429000"/>
            <a:ext cx="5512777" cy="211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D397956-A587-42DE-AC81-61D8F3E03F08}"/>
              </a:ext>
            </a:extLst>
          </p:cNvPr>
          <p:cNvCxnSpPr/>
          <p:nvPr/>
        </p:nvCxnSpPr>
        <p:spPr>
          <a:xfrm flipH="1">
            <a:off x="8238392" y="3429000"/>
            <a:ext cx="896816" cy="173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7D97B72-2484-453C-AD0A-89F794DED212}"/>
              </a:ext>
            </a:extLst>
          </p:cNvPr>
          <p:cNvCxnSpPr/>
          <p:nvPr/>
        </p:nvCxnSpPr>
        <p:spPr>
          <a:xfrm flipH="1">
            <a:off x="3323492" y="3429000"/>
            <a:ext cx="5794131" cy="7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26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F593-A247-497C-A6F9-152C4462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API...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BC2CFE-78D5-4520-B670-20133CAB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2029191"/>
            <a:ext cx="8991600" cy="40481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94332AE-6D12-4451-84D1-44912A8D869E}"/>
              </a:ext>
            </a:extLst>
          </p:cNvPr>
          <p:cNvCxnSpPr/>
          <p:nvPr/>
        </p:nvCxnSpPr>
        <p:spPr>
          <a:xfrm flipH="1">
            <a:off x="1222131" y="1270000"/>
            <a:ext cx="4334607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3D0E920-81C2-4C2E-8AAC-FD163BA9D2E9}"/>
              </a:ext>
            </a:extLst>
          </p:cNvPr>
          <p:cNvCxnSpPr/>
          <p:nvPr/>
        </p:nvCxnSpPr>
        <p:spPr>
          <a:xfrm flipH="1">
            <a:off x="2839916" y="1270000"/>
            <a:ext cx="2734407" cy="116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6B95228-D391-4FBD-BD4F-BE6288A386E8}"/>
              </a:ext>
            </a:extLst>
          </p:cNvPr>
          <p:cNvCxnSpPr/>
          <p:nvPr/>
        </p:nvCxnSpPr>
        <p:spPr>
          <a:xfrm flipH="1">
            <a:off x="4856284" y="1270000"/>
            <a:ext cx="700454" cy="12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67A8787-1BF2-4928-A283-672722B34098}"/>
              </a:ext>
            </a:extLst>
          </p:cNvPr>
          <p:cNvCxnSpPr/>
          <p:nvPr/>
        </p:nvCxnSpPr>
        <p:spPr>
          <a:xfrm flipH="1">
            <a:off x="3604846" y="1270000"/>
            <a:ext cx="1969477" cy="128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06F52A2-B5D6-4E63-9A73-4884A350107A}"/>
              </a:ext>
            </a:extLst>
          </p:cNvPr>
          <p:cNvCxnSpPr/>
          <p:nvPr/>
        </p:nvCxnSpPr>
        <p:spPr>
          <a:xfrm>
            <a:off x="3622431" y="2760785"/>
            <a:ext cx="1046284" cy="5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49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2FB6-3A2D-45BD-BC5D-F7872104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fosse é C#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FED5A-E061-4E1E-941A-34ED7E2E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0" y="1784838"/>
            <a:ext cx="8092016" cy="484456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E86F58-2052-4408-95BF-827AC016FE6F}"/>
              </a:ext>
            </a:extLst>
          </p:cNvPr>
          <p:cNvCxnSpPr/>
          <p:nvPr/>
        </p:nvCxnSpPr>
        <p:spPr>
          <a:xfrm flipH="1">
            <a:off x="7227277" y="1345223"/>
            <a:ext cx="65063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DD40CD2-2015-4A70-B8D3-F271B6788414}"/>
              </a:ext>
            </a:extLst>
          </p:cNvPr>
          <p:cNvCxnSpPr/>
          <p:nvPr/>
        </p:nvCxnSpPr>
        <p:spPr>
          <a:xfrm flipH="1">
            <a:off x="4975668" y="1270000"/>
            <a:ext cx="2911032" cy="33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2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5186-3876-49FC-A026-DEF6EAD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API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169825-3C78-4A70-B546-AE0D8CEB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6" y="1701678"/>
            <a:ext cx="9075085" cy="425950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AE8876B-19C0-4C16-923C-BBADD75160EC}"/>
              </a:ext>
            </a:extLst>
          </p:cNvPr>
          <p:cNvCxnSpPr/>
          <p:nvPr/>
        </p:nvCxnSpPr>
        <p:spPr>
          <a:xfrm flipH="1">
            <a:off x="1046285" y="1046285"/>
            <a:ext cx="3393830" cy="8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0DFA1B4-07DD-4917-85A1-1943DB1428F9}"/>
              </a:ext>
            </a:extLst>
          </p:cNvPr>
          <p:cNvCxnSpPr/>
          <p:nvPr/>
        </p:nvCxnSpPr>
        <p:spPr>
          <a:xfrm flipH="1">
            <a:off x="3261946" y="1046285"/>
            <a:ext cx="1186962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D3C00BC-38F8-4907-8E5D-C1F8895208FC}"/>
              </a:ext>
            </a:extLst>
          </p:cNvPr>
          <p:cNvCxnSpPr/>
          <p:nvPr/>
        </p:nvCxnSpPr>
        <p:spPr>
          <a:xfrm flipH="1">
            <a:off x="3086100" y="1046285"/>
            <a:ext cx="1354015" cy="37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1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0C245-A33E-49A5-8A35-02648F9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gosto do Java...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48E9B-971A-4F01-8B7B-3A5E79A8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6396"/>
          </a:xfrm>
        </p:spPr>
        <p:txBody>
          <a:bodyPr>
            <a:normAutofit/>
          </a:bodyPr>
          <a:lstStyle/>
          <a:p>
            <a:r>
              <a:rPr lang="pt-BR" dirty="0"/>
              <a:t>Em PHP você pode pesquisar por:</a:t>
            </a:r>
          </a:p>
          <a:p>
            <a:pPr lvl="1"/>
            <a:r>
              <a:rPr lang="pt-BR" dirty="0">
                <a:hlinkClick r:id="rId2"/>
              </a:rPr>
              <a:t>https://www.phpflow.com/php/create-php-restful-api-without-rest-framework-dependency/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https://www.phpflow.com/php/restful-api-frameworks-for-php/Em .NET</a:t>
            </a:r>
            <a:endParaRPr lang="pt-BR" dirty="0"/>
          </a:p>
          <a:p>
            <a:r>
              <a:rPr lang="pt-BR" dirty="0"/>
              <a:t>Em .NET</a:t>
            </a:r>
          </a:p>
          <a:p>
            <a:pPr lvl="1"/>
            <a:r>
              <a:rPr lang="pt-BR" dirty="0">
                <a:hlinkClick r:id="rId4"/>
              </a:rPr>
              <a:t>https://docs.microsoft.com/pt-br/aspnet/core/tutorials/first-web-api?view=aspnetcore-2.1</a:t>
            </a:r>
            <a:endParaRPr lang="pt-BR" dirty="0"/>
          </a:p>
          <a:p>
            <a:r>
              <a:rPr lang="pt-BR" dirty="0"/>
              <a:t>Em Node</a:t>
            </a:r>
          </a:p>
          <a:p>
            <a:pPr lvl="1"/>
            <a:r>
              <a:rPr lang="pt-BR" dirty="0">
                <a:hlinkClick r:id="rId5"/>
              </a:rPr>
              <a:t>https://medium.com/mackmobile/criando-um-web-service-restful-usando-node-js-7c00d8f16a4a</a:t>
            </a:r>
            <a:endParaRPr lang="pt-BR" dirty="0"/>
          </a:p>
          <a:p>
            <a:r>
              <a:rPr lang="pt-BR" dirty="0"/>
              <a:t>Em Python</a:t>
            </a:r>
          </a:p>
          <a:p>
            <a:pPr lvl="1"/>
            <a:r>
              <a:rPr lang="pt-BR" dirty="0">
                <a:hlinkClick r:id="rId6"/>
              </a:rPr>
              <a:t>https://www.fullstackpython.com/api-creation.html</a:t>
            </a:r>
            <a:endParaRPr lang="pt-BR" dirty="0"/>
          </a:p>
        </p:txBody>
      </p:sp>
      <p:pic>
        <p:nvPicPr>
          <p:cNvPr id="1026" name="Picture 2" descr="Resultado de imagem para mimimi">
            <a:extLst>
              <a:ext uri="{FF2B5EF4-FFF2-40B4-BE49-F238E27FC236}">
                <a16:creationId xmlns:a16="http://schemas.microsoft.com/office/drawing/2014/main" id="{03CDBFAE-24E4-445A-8F4A-C6BF892F56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79" y="379411"/>
            <a:ext cx="2412023" cy="13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jango python">
            <a:extLst>
              <a:ext uri="{FF2B5EF4-FFF2-40B4-BE49-F238E27FC236}">
                <a16:creationId xmlns:a16="http://schemas.microsoft.com/office/drawing/2014/main" id="{B3C546AD-27CC-461B-B9F0-F5BBCC5E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79" y="5433646"/>
            <a:ext cx="1289173" cy="12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Node">
            <a:extLst>
              <a:ext uri="{FF2B5EF4-FFF2-40B4-BE49-F238E27FC236}">
                <a16:creationId xmlns:a16="http://schemas.microsoft.com/office/drawing/2014/main" id="{95012F28-B42C-489B-8C79-C7592BD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535" y="4403787"/>
            <a:ext cx="1415562" cy="14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.net">
            <a:extLst>
              <a:ext uri="{FF2B5EF4-FFF2-40B4-BE49-F238E27FC236}">
                <a16:creationId xmlns:a16="http://schemas.microsoft.com/office/drawing/2014/main" id="{FF61E925-381E-4264-A8C7-1BB7544E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70" y="3402622"/>
            <a:ext cx="1415562" cy="14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hp7">
            <a:extLst>
              <a:ext uri="{FF2B5EF4-FFF2-40B4-BE49-F238E27FC236}">
                <a16:creationId xmlns:a16="http://schemas.microsoft.com/office/drawing/2014/main" id="{F77F981F-DD11-4BA8-82A4-97E4A5F9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83" y="1874360"/>
            <a:ext cx="1069494" cy="15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44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D788-C553-4305-9E84-8CA50D2A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mais importante que a API REST funcionar?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D006C1-FF4A-41CC-8C89-3BFB0FD1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Documentar a API</a:t>
            </a:r>
          </a:p>
          <a:p>
            <a:r>
              <a:rPr lang="pt-BR" dirty="0"/>
              <a:t>Informar as </a:t>
            </a:r>
            <a:r>
              <a:rPr lang="pt-BR" dirty="0" err="1"/>
              <a:t>URIs</a:t>
            </a:r>
            <a:endParaRPr lang="pt-BR" dirty="0"/>
          </a:p>
          <a:p>
            <a:r>
              <a:rPr lang="pt-BR" dirty="0"/>
              <a:t>Informar os Métodos</a:t>
            </a:r>
          </a:p>
          <a:p>
            <a:r>
              <a:rPr lang="pt-BR" dirty="0"/>
              <a:t>Informar a Versão</a:t>
            </a:r>
          </a:p>
          <a:p>
            <a:r>
              <a:rPr lang="pt-BR" dirty="0"/>
              <a:t>Informar os Tipos de Resposta</a:t>
            </a:r>
          </a:p>
          <a:p>
            <a:r>
              <a:rPr lang="pt-BR" dirty="0"/>
              <a:t>Ou seja, dar Informações suficientes para que o programador possa integrar com facilidade sua aplicação junta a API.</a:t>
            </a:r>
          </a:p>
        </p:txBody>
      </p:sp>
    </p:spTree>
    <p:extLst>
      <p:ext uri="{BB962C8B-B14F-4D97-AF65-F5344CB8AC3E}">
        <p14:creationId xmlns:p14="http://schemas.microsoft.com/office/powerpoint/2010/main" val="38764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5206-B460-4054-95DE-55FC5C5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AE780E-9D26-4064-9790-77678A23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43" y="1354014"/>
            <a:ext cx="7303895" cy="5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9DD8C-9989-40D5-A32E-C218884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RESTful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3B030-3E95-46B5-BB60-4BB7F5F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RESTful</a:t>
            </a:r>
            <a:r>
              <a:rPr lang="pt-BR" b="1" dirty="0"/>
              <a:t>:</a:t>
            </a:r>
            <a:r>
              <a:rPr lang="pt-BR" dirty="0"/>
              <a:t> capacidade de determinado sistema aplicar os princípios de REST.</a:t>
            </a:r>
          </a:p>
        </p:txBody>
      </p:sp>
    </p:spTree>
    <p:extLst>
      <p:ext uri="{BB962C8B-B14F-4D97-AF65-F5344CB8AC3E}">
        <p14:creationId xmlns:p14="http://schemas.microsoft.com/office/powerpoint/2010/main" val="119947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42B36-1F49-49CD-9088-B6496872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FACEBOOK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A22F83-8C26-44FB-B9C3-85CFFBA7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03" y="1802424"/>
            <a:ext cx="6811543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48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7B8BE-0A6F-4699-B272-1DA79807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72" y="600807"/>
            <a:ext cx="8596668" cy="13208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893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B8BE4-ECCF-4EDB-B13D-14A140CD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de Aprendizado Segura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B6B73-9A7A-410E-9461-8B7F1A3B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você possa entender os elementos que irão lhe ajudar a criar seu produto de software com integração máxima, será necessário conhecer as terminologias oriundas do meio “Desenvolvimento WEB”</a:t>
            </a:r>
          </a:p>
        </p:txBody>
      </p:sp>
    </p:spTree>
    <p:extLst>
      <p:ext uri="{BB962C8B-B14F-4D97-AF65-F5344CB8AC3E}">
        <p14:creationId xmlns:p14="http://schemas.microsoft.com/office/powerpoint/2010/main" val="13764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3EFAA-AC2E-43C9-85FD-E6DAF82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B3639-E438-4C27-8BCE-DAB9ED97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XML</a:t>
            </a:r>
            <a:r>
              <a:rPr lang="pt-BR" dirty="0"/>
              <a:t> (</a:t>
            </a:r>
            <a:r>
              <a:rPr lang="pt-BR" i="1" dirty="0" err="1"/>
              <a:t>Extensible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) é uma recomendação da </a:t>
            </a:r>
            <a:r>
              <a:rPr lang="pt-BR" dirty="0">
                <a:hlinkClick r:id="rId2" tooltip="W3C"/>
              </a:rPr>
              <a:t>W3C</a:t>
            </a:r>
            <a:r>
              <a:rPr lang="pt-BR" dirty="0"/>
              <a:t> para gerar </a:t>
            </a:r>
            <a:r>
              <a:rPr lang="pt-BR" dirty="0">
                <a:hlinkClick r:id="rId3" tooltip="Linguagem de marcação"/>
              </a:rPr>
              <a:t>linguagens de marcação</a:t>
            </a:r>
            <a:r>
              <a:rPr lang="pt-BR" dirty="0"/>
              <a:t> para necessidades especiais.</a:t>
            </a:r>
            <a:r>
              <a:rPr lang="pt-BR" baseline="30000" dirty="0">
                <a:hlinkClick r:id="rId4"/>
              </a:rPr>
              <a:t>[3]</a:t>
            </a:r>
            <a:endParaRPr lang="pt-BR" dirty="0"/>
          </a:p>
          <a:p>
            <a:r>
              <a:rPr lang="pt-BR" dirty="0"/>
              <a:t>É um dos subtipos da </a:t>
            </a:r>
            <a:r>
              <a:rPr lang="pt-BR" dirty="0">
                <a:hlinkClick r:id="rId5" tooltip="SGML"/>
              </a:rPr>
              <a:t>SGML</a:t>
            </a:r>
            <a:r>
              <a:rPr lang="pt-BR" dirty="0"/>
              <a:t> (acrônimo de </a:t>
            </a:r>
            <a:r>
              <a:rPr lang="pt-BR" i="1" dirty="0"/>
              <a:t>Standard </a:t>
            </a:r>
            <a:r>
              <a:rPr lang="pt-BR" i="1" dirty="0" err="1"/>
              <a:t>Generalized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 ou </a:t>
            </a:r>
            <a:r>
              <a:rPr lang="pt-BR" i="1" dirty="0"/>
              <a:t>Linguagem Padronizada de Marcação Genérica</a:t>
            </a:r>
            <a:r>
              <a:rPr lang="pt-BR" dirty="0"/>
              <a:t>) capaz de descrever diversos tipos de dados. Seu propósito principal é a facilidade de compartilhamento de informações por intermédio da </a:t>
            </a:r>
            <a:r>
              <a:rPr lang="pt-BR" dirty="0">
                <a:hlinkClick r:id="rId6" tooltip="Internet"/>
              </a:rPr>
              <a:t>internet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3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1F62-B1A2-4677-93A9-BCDA1B3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04D7A83-006F-4257-8057-68DB60E89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82" y="1837591"/>
            <a:ext cx="10094426" cy="42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02176-B6F0-4420-9FE5-35C6D490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(Estrutura)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51B8D-2384-41D7-9734-BD9E9261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O nome </a:t>
            </a:r>
            <a:r>
              <a:rPr lang="pt-BR" b="1" dirty="0"/>
              <a:t>HTML</a:t>
            </a:r>
            <a:r>
              <a:rPr lang="pt-BR" dirty="0"/>
              <a:t> é uma abreviação para a expressão inglesa de 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, que significa Linguagem de Marcação de Hipertexto.</a:t>
            </a:r>
          </a:p>
          <a:p>
            <a:endParaRPr lang="pt-BR" dirty="0"/>
          </a:p>
        </p:txBody>
      </p:sp>
      <p:pic>
        <p:nvPicPr>
          <p:cNvPr id="1026" name="Picture 2" descr="Resultado de imagem para html 5">
            <a:extLst>
              <a:ext uri="{FF2B5EF4-FFF2-40B4-BE49-F238E27FC236}">
                <a16:creationId xmlns:a16="http://schemas.microsoft.com/office/drawing/2014/main" id="{8C08707A-20B7-49B2-92C3-5EEEB6C2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92" y="2242037"/>
            <a:ext cx="2952017" cy="29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7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1B876-76DD-482C-8364-ABA738B4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(Embelezamento e Responsividade)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1C224-9F3C-4A88-A5EA-7F456056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69015" cy="4351338"/>
          </a:xfrm>
        </p:spPr>
        <p:txBody>
          <a:bodyPr/>
          <a:lstStyle/>
          <a:p>
            <a:r>
              <a:rPr lang="pt-BR" b="1" dirty="0"/>
              <a:t>CSS</a:t>
            </a:r>
            <a:r>
              <a:rPr lang="pt-BR" dirty="0"/>
              <a:t> é a sigla para o termo em inglês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, que traduzido para o português significa Folha de Estilo em Cascatas. O </a:t>
            </a:r>
            <a:r>
              <a:rPr lang="pt-BR" b="1" dirty="0"/>
              <a:t>CSS</a:t>
            </a:r>
            <a:r>
              <a:rPr lang="pt-BR" dirty="0"/>
              <a:t> é fácil de aprender e entender e é facilmente utilizado com as linguagens de marcação HTML ou XHTML.</a:t>
            </a:r>
          </a:p>
        </p:txBody>
      </p:sp>
      <p:pic>
        <p:nvPicPr>
          <p:cNvPr id="2050" name="Picture 2" descr="Resultado de imagem para css 3">
            <a:extLst>
              <a:ext uri="{FF2B5EF4-FFF2-40B4-BE49-F238E27FC236}">
                <a16:creationId xmlns:a16="http://schemas.microsoft.com/office/drawing/2014/main" id="{6AA3D3AA-3F47-4206-87A9-CE0396E43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42" y="2013438"/>
            <a:ext cx="2179497" cy="307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3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2825</TotalTime>
  <Words>1217</Words>
  <Application>Microsoft Office PowerPoint</Application>
  <PresentationFormat>Widescreen</PresentationFormat>
  <Paragraphs>117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Trebuchet MS</vt:lpstr>
      <vt:lpstr>Wingdings</vt:lpstr>
      <vt:lpstr>Wingdings 3</vt:lpstr>
      <vt:lpstr>Facetado</vt:lpstr>
      <vt:lpstr>Palestra REST JAVA</vt:lpstr>
      <vt:lpstr>Antes do REST. O SOAP.</vt:lpstr>
      <vt:lpstr>Agora sim. REST</vt:lpstr>
      <vt:lpstr>RESTful</vt:lpstr>
      <vt:lpstr>Curva de Aprendizado Segura</vt:lpstr>
      <vt:lpstr>XML</vt:lpstr>
      <vt:lpstr>Exemplo XML</vt:lpstr>
      <vt:lpstr>HTML (Estrutura)</vt:lpstr>
      <vt:lpstr>CSS (Embelezamento e Responsividade)</vt:lpstr>
      <vt:lpstr>JavaScript (Comportamento)</vt:lpstr>
      <vt:lpstr>Jquery (Facilidade)</vt:lpstr>
      <vt:lpstr>Ajax (Comunicador)</vt:lpstr>
      <vt:lpstr>JSON (Forma de comunicação)</vt:lpstr>
      <vt:lpstr>API</vt:lpstr>
      <vt:lpstr>Servlet (API)</vt:lpstr>
      <vt:lpstr>Arquitetura</vt:lpstr>
      <vt:lpstr>Exemplo</vt:lpstr>
      <vt:lpstr>Arquivo cadpessoa.html</vt:lpstr>
      <vt:lpstr>Arquivo buscacep.js</vt:lpstr>
      <vt:lpstr>Testando Direto com a URI</vt:lpstr>
      <vt:lpstr>Em nossa aplicação</vt:lpstr>
      <vt:lpstr>Vamos criar a nossa API...</vt:lpstr>
      <vt:lpstr>Modelando</vt:lpstr>
      <vt:lpstr>Modelando</vt:lpstr>
      <vt:lpstr>Servlet (Servindo)</vt:lpstr>
      <vt:lpstr>Jquery (Usando o Ajax)</vt:lpstr>
      <vt:lpstr>Resultado</vt:lpstr>
      <vt:lpstr>Mas isso pode ser considerado REST ou RESTful?</vt:lpstr>
      <vt:lpstr>Como seria o código em Java de um WEBSERVICE (API RESTful) (Jersey)</vt:lpstr>
      <vt:lpstr>Resultado</vt:lpstr>
      <vt:lpstr>Cadastrando Usuário...</vt:lpstr>
      <vt:lpstr>Enquanto isso do outro lado do mundo alguém quer cadastrar um “Cliente”...</vt:lpstr>
      <vt:lpstr>Mas...E se a gente quiser alterar o “Cliente” cadastrado?</vt:lpstr>
      <vt:lpstr>E na API...</vt:lpstr>
      <vt:lpstr>E se fosse é C#</vt:lpstr>
      <vt:lpstr>E na API</vt:lpstr>
      <vt:lpstr>Não gosto do Java...</vt:lpstr>
      <vt:lpstr>O que é mais importante que a API REST funcionar?</vt:lpstr>
      <vt:lpstr>MAPS</vt:lpstr>
      <vt:lpstr>FACEBOOK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Paulo José de Carlo Almeida</dc:creator>
  <cp:lastModifiedBy>Paulo José de Carlo Almeida</cp:lastModifiedBy>
  <cp:revision>111</cp:revision>
  <dcterms:created xsi:type="dcterms:W3CDTF">2018-08-22T15:03:13Z</dcterms:created>
  <dcterms:modified xsi:type="dcterms:W3CDTF">2018-09-04T17:32:07Z</dcterms:modified>
</cp:coreProperties>
</file>