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7010400" cy="9296400"/>
  <p:defaultTextStyle>
    <a:defPPr>
      <a:defRPr lang="en-US"/>
    </a:defPPr>
    <a:lvl1pPr algn="l" rtl="0" fontAlgn="base">
      <a:spcBef>
        <a:spcPct val="0"/>
      </a:spcBef>
      <a:spcAft>
        <a:spcPct val="0"/>
      </a:spcAft>
      <a:defRPr sz="1400" kern="1200">
        <a:solidFill>
          <a:schemeClr val="tx1"/>
        </a:solidFill>
        <a:latin typeface="Arial" charset="0"/>
        <a:ea typeface="ＭＳ Ｐゴシック" charset="0"/>
        <a:cs typeface="ＭＳ Ｐゴシック" charset="0"/>
      </a:defRPr>
    </a:lvl1pPr>
    <a:lvl2pPr marL="374650" indent="82550" algn="l" rtl="0" fontAlgn="base">
      <a:spcBef>
        <a:spcPct val="0"/>
      </a:spcBef>
      <a:spcAft>
        <a:spcPct val="0"/>
      </a:spcAft>
      <a:defRPr sz="1400" kern="1200">
        <a:solidFill>
          <a:schemeClr val="tx1"/>
        </a:solidFill>
        <a:latin typeface="Arial" charset="0"/>
        <a:ea typeface="ＭＳ Ｐゴシック" charset="0"/>
        <a:cs typeface="ＭＳ Ｐゴシック" charset="0"/>
      </a:defRPr>
    </a:lvl2pPr>
    <a:lvl3pPr marL="749300" indent="165100" algn="l" rtl="0" fontAlgn="base">
      <a:spcBef>
        <a:spcPct val="0"/>
      </a:spcBef>
      <a:spcAft>
        <a:spcPct val="0"/>
      </a:spcAft>
      <a:defRPr sz="1400" kern="1200">
        <a:solidFill>
          <a:schemeClr val="tx1"/>
        </a:solidFill>
        <a:latin typeface="Arial" charset="0"/>
        <a:ea typeface="ＭＳ Ｐゴシック" charset="0"/>
        <a:cs typeface="ＭＳ Ｐゴシック" charset="0"/>
      </a:defRPr>
    </a:lvl3pPr>
    <a:lvl4pPr marL="1123950" indent="247650" algn="l" rtl="0" fontAlgn="base">
      <a:spcBef>
        <a:spcPct val="0"/>
      </a:spcBef>
      <a:spcAft>
        <a:spcPct val="0"/>
      </a:spcAft>
      <a:defRPr sz="1400" kern="1200">
        <a:solidFill>
          <a:schemeClr val="tx1"/>
        </a:solidFill>
        <a:latin typeface="Arial" charset="0"/>
        <a:ea typeface="ＭＳ Ｐゴシック" charset="0"/>
        <a:cs typeface="ＭＳ Ｐゴシック" charset="0"/>
      </a:defRPr>
    </a:lvl4pPr>
    <a:lvl5pPr marL="1498600" indent="330200" algn="l" rtl="0" fontAlgn="base">
      <a:spcBef>
        <a:spcPct val="0"/>
      </a:spcBef>
      <a:spcAft>
        <a:spcPct val="0"/>
      </a:spcAft>
      <a:defRPr sz="1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ael Koropsak" initials="M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588D"/>
    <a:srgbClr val="0A5586"/>
    <a:srgbClr val="0078AA"/>
    <a:srgbClr val="818181"/>
    <a:srgbClr val="2DBBCA"/>
    <a:srgbClr val="B2B2B2"/>
    <a:srgbClr val="E8B10E"/>
    <a:srgbClr val="F2BF2E"/>
    <a:srgbClr val="F7D679"/>
    <a:srgbClr val="76A9D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4831" autoAdjust="0"/>
    <p:restoredTop sz="96144" autoAdjust="0"/>
  </p:normalViewPr>
  <p:slideViewPr>
    <p:cSldViewPr>
      <p:cViewPr>
        <p:scale>
          <a:sx n="30" d="100"/>
          <a:sy n="30" d="100"/>
        </p:scale>
        <p:origin x="-1188" y="-666"/>
      </p:cViewPr>
      <p:guideLst>
        <p:guide orient="horz" pos="10368"/>
        <p:guide pos="13824"/>
      </p:guideLst>
    </p:cSldViewPr>
  </p:slideViewPr>
  <p:notesTextViewPr>
    <p:cViewPr>
      <p:scale>
        <a:sx n="100" d="100"/>
        <a:sy n="100" d="100"/>
      </p:scale>
      <p:origin x="0" y="0"/>
    </p:cViewPr>
  </p:notesTextViewPr>
  <p:notesViewPr>
    <p:cSldViewPr>
      <p:cViewPr>
        <p:scale>
          <a:sx n="80" d="100"/>
          <a:sy n="80" d="100"/>
        </p:scale>
        <p:origin x="-3942" y="-246"/>
      </p:cViewPr>
      <p:guideLst>
        <p:guide orient="horz" pos="2880"/>
        <p:guide pos="2160"/>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Arial" charset="0"/>
                <a:ea typeface="ＭＳ Ｐゴシック" charset="0"/>
                <a:cs typeface="+mn-cs"/>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smtClean="0"/>
            </a:lvl1pPr>
          </a:lstStyle>
          <a:p>
            <a:pPr>
              <a:defRPr/>
            </a:pPr>
            <a:fld id="{06FA8538-73BC-7342-B20A-C14FD4C54D74}" type="datetimeFigureOut">
              <a:rPr lang="en-US"/>
              <a:pPr>
                <a:defRPr/>
              </a:pPr>
              <a:t>7/20/2017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atin typeface="Arial" charset="0"/>
                <a:ea typeface="ＭＳ Ｐゴシック" charset="0"/>
                <a:cs typeface="+mn-cs"/>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smtClean="0"/>
            </a:lvl1pPr>
          </a:lstStyle>
          <a:p>
            <a:pPr>
              <a:defRPr/>
            </a:pPr>
            <a:fld id="{5D226273-01F0-EB4D-8668-49502AC88AC2}" type="slidenum">
              <a:rPr lang="en-US"/>
              <a:pPr>
                <a:defRPr/>
              </a:pPr>
              <a:t>‹#›</a:t>
            </a:fld>
            <a:endParaRPr lang="en-US" dirty="0"/>
          </a:p>
        </p:txBody>
      </p:sp>
    </p:spTree>
    <p:extLst>
      <p:ext uri="{BB962C8B-B14F-4D97-AF65-F5344CB8AC3E}">
        <p14:creationId xmlns:p14="http://schemas.microsoft.com/office/powerpoint/2010/main" val="25956404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latin typeface="Calibri" charset="0"/>
              <a:ea typeface="ＭＳ Ｐゴシック" charset="0"/>
            </a:endParaRPr>
          </a:p>
          <a:p>
            <a:pPr eaLnBrk="1" hangingPunct="1">
              <a:spcBef>
                <a:spcPct val="0"/>
              </a:spcBef>
            </a:pPr>
            <a:endParaRPr lang="en-US" dirty="0" smtClean="0">
              <a:latin typeface="Calibri" charset="0"/>
              <a:ea typeface="ＭＳ Ｐゴシック" charset="0"/>
            </a:endParaRPr>
          </a:p>
          <a:p>
            <a:pPr eaLnBrk="1" hangingPunct="1">
              <a:spcBef>
                <a:spcPct val="0"/>
              </a:spcBef>
            </a:pPr>
            <a:r>
              <a:rPr lang="en-US" dirty="0" smtClean="0">
                <a:latin typeface="Calibri" charset="0"/>
                <a:ea typeface="ＭＳ Ｐゴシック" charset="0"/>
              </a:rPr>
              <a:t>Official </a:t>
            </a:r>
            <a:r>
              <a:rPr lang="en-US" dirty="0">
                <a:latin typeface="Calibri" charset="0"/>
                <a:ea typeface="ＭＳ Ｐゴシック" charset="0"/>
              </a:rPr>
              <a:t>Goucher colors (2014)</a:t>
            </a:r>
          </a:p>
          <a:p>
            <a:pPr eaLnBrk="1" hangingPunct="1">
              <a:spcBef>
                <a:spcPct val="0"/>
              </a:spcBef>
            </a:pPr>
            <a:r>
              <a:rPr lang="en-US" dirty="0">
                <a:latin typeface="Calibri" charset="0"/>
                <a:ea typeface="ＭＳ Ｐゴシック" charset="0"/>
              </a:rPr>
              <a:t>Blue: Pantone 2945 // CMYK: 93, 69, 20, 5 // RGB: 36, 88, 141</a:t>
            </a:r>
            <a:br>
              <a:rPr lang="en-US" dirty="0">
                <a:latin typeface="Calibri" charset="0"/>
                <a:ea typeface="ＭＳ Ｐゴシック" charset="0"/>
              </a:rPr>
            </a:br>
            <a:r>
              <a:rPr lang="en-US" dirty="0">
                <a:latin typeface="Calibri" charset="0"/>
                <a:ea typeface="ＭＳ Ｐゴシック" charset="0"/>
              </a:rPr>
              <a:t>Gray: Pantone 7545 // CMYK: 55, 43, 36, 5 // RGB: 122, 130, 141</a:t>
            </a:r>
            <a:br>
              <a:rPr lang="en-US" dirty="0">
                <a:latin typeface="Calibri" charset="0"/>
                <a:ea typeface="ＭＳ Ｐゴシック" charset="0"/>
              </a:rPr>
            </a:br>
            <a:r>
              <a:rPr lang="en-US" dirty="0">
                <a:latin typeface="Calibri" charset="0"/>
                <a:ea typeface="ＭＳ Ｐゴシック" charset="0"/>
              </a:rPr>
              <a:t>Yellow: Pantone: 7405 // CMYK:10, 31, 100, 0 // RGB: 232, 177, 14</a:t>
            </a: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cs typeface="ＭＳ Ｐゴシック" charset="0"/>
              </a:defRPr>
            </a:lvl1pPr>
            <a:lvl2pPr marL="757066" indent="-291179">
              <a:defRPr sz="1200">
                <a:solidFill>
                  <a:schemeClr val="tx1"/>
                </a:solidFill>
                <a:latin typeface="Calibri" charset="0"/>
                <a:ea typeface="ＭＳ Ｐゴシック" charset="0"/>
              </a:defRPr>
            </a:lvl2pPr>
            <a:lvl3pPr marL="1164717" indent="-232943">
              <a:defRPr sz="1200">
                <a:solidFill>
                  <a:schemeClr val="tx1"/>
                </a:solidFill>
                <a:latin typeface="Calibri" charset="0"/>
                <a:ea typeface="ＭＳ Ｐゴシック" charset="0"/>
              </a:defRPr>
            </a:lvl3pPr>
            <a:lvl4pPr marL="1630604" indent="-232943">
              <a:defRPr sz="1200">
                <a:solidFill>
                  <a:schemeClr val="tx1"/>
                </a:solidFill>
                <a:latin typeface="Calibri" charset="0"/>
                <a:ea typeface="ＭＳ Ｐゴシック" charset="0"/>
              </a:defRPr>
            </a:lvl4pPr>
            <a:lvl5pPr marL="2096491" indent="-232943">
              <a:defRPr sz="1200">
                <a:solidFill>
                  <a:schemeClr val="tx1"/>
                </a:solidFill>
                <a:latin typeface="Calibri" charset="0"/>
                <a:ea typeface="ＭＳ Ｐゴシック" charset="0"/>
              </a:defRPr>
            </a:lvl5pPr>
            <a:lvl6pPr marL="2562377" indent="-232943" eaLnBrk="0" fontAlgn="base" hangingPunct="0">
              <a:spcBef>
                <a:spcPct val="30000"/>
              </a:spcBef>
              <a:spcAft>
                <a:spcPct val="0"/>
              </a:spcAft>
              <a:defRPr sz="1200">
                <a:solidFill>
                  <a:schemeClr val="tx1"/>
                </a:solidFill>
                <a:latin typeface="Calibri" charset="0"/>
                <a:ea typeface="ＭＳ Ｐゴシック" charset="0"/>
              </a:defRPr>
            </a:lvl6pPr>
            <a:lvl7pPr marL="3028264" indent="-232943" eaLnBrk="0" fontAlgn="base" hangingPunct="0">
              <a:spcBef>
                <a:spcPct val="30000"/>
              </a:spcBef>
              <a:spcAft>
                <a:spcPct val="0"/>
              </a:spcAft>
              <a:defRPr sz="1200">
                <a:solidFill>
                  <a:schemeClr val="tx1"/>
                </a:solidFill>
                <a:latin typeface="Calibri" charset="0"/>
                <a:ea typeface="ＭＳ Ｐゴシック" charset="0"/>
              </a:defRPr>
            </a:lvl7pPr>
            <a:lvl8pPr marL="3494151" indent="-232943" eaLnBrk="0" fontAlgn="base" hangingPunct="0">
              <a:spcBef>
                <a:spcPct val="30000"/>
              </a:spcBef>
              <a:spcAft>
                <a:spcPct val="0"/>
              </a:spcAft>
              <a:defRPr sz="1200">
                <a:solidFill>
                  <a:schemeClr val="tx1"/>
                </a:solidFill>
                <a:latin typeface="Calibri" charset="0"/>
                <a:ea typeface="ＭＳ Ｐゴシック" charset="0"/>
              </a:defRPr>
            </a:lvl8pPr>
            <a:lvl9pPr marL="3960038" indent="-232943" eaLnBrk="0" fontAlgn="base" hangingPunct="0">
              <a:spcBef>
                <a:spcPct val="30000"/>
              </a:spcBef>
              <a:spcAft>
                <a:spcPct val="0"/>
              </a:spcAft>
              <a:defRPr sz="1200">
                <a:solidFill>
                  <a:schemeClr val="tx1"/>
                </a:solidFill>
                <a:latin typeface="Calibri" charset="0"/>
                <a:ea typeface="ＭＳ Ｐゴシック" charset="0"/>
              </a:defRPr>
            </a:lvl9pPr>
          </a:lstStyle>
          <a:p>
            <a:fld id="{4E43849C-D90A-1F42-B45F-A003A881EC7B}" type="slidenum">
              <a:rPr lang="en-US">
                <a:latin typeface="Arial" charset="0"/>
              </a:rPr>
              <a:pPr/>
              <a:t>1</a:t>
            </a:fld>
            <a:endParaRPr lang="en-US" dirty="0">
              <a:latin typeface="Arial" charset="0"/>
            </a:endParaRPr>
          </a:p>
        </p:txBody>
      </p:sp>
      <p:pic>
        <p:nvPicPr>
          <p:cNvPr id="410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398" y="5345431"/>
            <a:ext cx="3391606" cy="33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556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5954"/>
            <a:ext cx="37308065" cy="7056726"/>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137" y="18654281"/>
            <a:ext cx="30724928" cy="8411441"/>
          </a:xfrm>
        </p:spPr>
        <p:txBody>
          <a:bodyPr/>
          <a:lstStyle>
            <a:lvl1pPr marL="0" indent="0" algn="ctr">
              <a:buNone/>
              <a:defRPr/>
            </a:lvl1pPr>
            <a:lvl2pPr marL="374904" indent="0" algn="ctr">
              <a:buNone/>
              <a:defRPr/>
            </a:lvl2pPr>
            <a:lvl3pPr marL="749808" indent="0" algn="ctr">
              <a:buNone/>
              <a:defRPr/>
            </a:lvl3pPr>
            <a:lvl4pPr marL="1124712" indent="0" algn="ctr">
              <a:buNone/>
              <a:defRPr/>
            </a:lvl4pPr>
            <a:lvl5pPr marL="1499616" indent="0" algn="ctr">
              <a:buNone/>
              <a:defRPr/>
            </a:lvl5pPr>
            <a:lvl6pPr marL="1874520" indent="0" algn="ctr">
              <a:buNone/>
              <a:defRPr/>
            </a:lvl6pPr>
            <a:lvl7pPr marL="2249424" indent="0" algn="ctr">
              <a:buNone/>
              <a:defRPr/>
            </a:lvl7pPr>
            <a:lvl8pPr marL="2624328" indent="0" algn="ctr">
              <a:buNone/>
              <a:defRPr/>
            </a:lvl8pPr>
            <a:lvl9pPr marL="2999232"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047375C-806E-8E44-9BE4-3D0466FA7F1B}" type="slidenum">
              <a:rPr lang="en-US"/>
              <a:pPr>
                <a:defRPr/>
              </a:pPr>
              <a:t>‹#›</a:t>
            </a:fld>
            <a:endParaRPr lang="en-US" dirty="0"/>
          </a:p>
        </p:txBody>
      </p:sp>
    </p:spTree>
    <p:extLst>
      <p:ext uri="{BB962C8B-B14F-4D97-AF65-F5344CB8AC3E}">
        <p14:creationId xmlns:p14="http://schemas.microsoft.com/office/powerpoint/2010/main" val="110576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AE7C540-2DA7-1A45-91AF-ED578BD6CCEC}" type="slidenum">
              <a:rPr lang="en-US"/>
              <a:pPr>
                <a:defRPr/>
              </a:pPr>
              <a:t>‹#›</a:t>
            </a:fld>
            <a:endParaRPr lang="en-US" dirty="0"/>
          </a:p>
        </p:txBody>
      </p:sp>
    </p:spTree>
    <p:extLst>
      <p:ext uri="{BB962C8B-B14F-4D97-AF65-F5344CB8AC3E}">
        <p14:creationId xmlns:p14="http://schemas.microsoft.com/office/powerpoint/2010/main" val="2070699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665" y="1318348"/>
            <a:ext cx="9874704" cy="2808662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833" y="1318348"/>
            <a:ext cx="29496203" cy="28086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F926CA5-363F-974E-A232-F43A5D0B233B}" type="slidenum">
              <a:rPr lang="en-US"/>
              <a:pPr>
                <a:defRPr/>
              </a:pPr>
              <a:t>‹#›</a:t>
            </a:fld>
            <a:endParaRPr lang="en-US" dirty="0"/>
          </a:p>
        </p:txBody>
      </p:sp>
    </p:spTree>
    <p:extLst>
      <p:ext uri="{BB962C8B-B14F-4D97-AF65-F5344CB8AC3E}">
        <p14:creationId xmlns:p14="http://schemas.microsoft.com/office/powerpoint/2010/main" val="3600785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A7499A1-D01B-7D44-90EE-D24579B81D5F}" type="slidenum">
              <a:rPr lang="en-US"/>
              <a:pPr>
                <a:defRPr/>
              </a:pPr>
              <a:t>‹#›</a:t>
            </a:fld>
            <a:endParaRPr lang="en-US" dirty="0"/>
          </a:p>
        </p:txBody>
      </p:sp>
    </p:spTree>
    <p:extLst>
      <p:ext uri="{BB962C8B-B14F-4D97-AF65-F5344CB8AC3E}">
        <p14:creationId xmlns:p14="http://schemas.microsoft.com/office/powerpoint/2010/main" val="297907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294"/>
            <a:ext cx="37308065" cy="6537181"/>
          </a:xfrm>
        </p:spPr>
        <p:txBody>
          <a:bodyPr anchor="t"/>
          <a:lstStyle>
            <a:lvl1pPr algn="l">
              <a:defRPr sz="33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393"/>
            <a:ext cx="37308065" cy="7200900"/>
          </a:xfrm>
        </p:spPr>
        <p:txBody>
          <a:bodyPr anchor="b"/>
          <a:lstStyle>
            <a:lvl1pPr marL="0" indent="0">
              <a:buNone/>
              <a:defRPr sz="1600"/>
            </a:lvl1pPr>
            <a:lvl2pPr marL="374904" indent="0">
              <a:buNone/>
              <a:defRPr sz="1500"/>
            </a:lvl2pPr>
            <a:lvl3pPr marL="749808" indent="0">
              <a:buNone/>
              <a:defRPr sz="1300"/>
            </a:lvl3pPr>
            <a:lvl4pPr marL="1124712" indent="0">
              <a:buNone/>
              <a:defRPr sz="1100"/>
            </a:lvl4pPr>
            <a:lvl5pPr marL="1499616" indent="0">
              <a:buNone/>
              <a:defRPr sz="1100"/>
            </a:lvl5pPr>
            <a:lvl6pPr marL="1874520" indent="0">
              <a:buNone/>
              <a:defRPr sz="1100"/>
            </a:lvl6pPr>
            <a:lvl7pPr marL="2249424" indent="0">
              <a:buNone/>
              <a:defRPr sz="1100"/>
            </a:lvl7pPr>
            <a:lvl8pPr marL="2624328" indent="0">
              <a:buNone/>
              <a:defRPr sz="1100"/>
            </a:lvl8pPr>
            <a:lvl9pPr marL="2999232" indent="0">
              <a:buNone/>
              <a:defRPr sz="11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49C8753-3C76-7147-AC1C-A2FA85508507}" type="slidenum">
              <a:rPr lang="en-US"/>
              <a:pPr>
                <a:defRPr/>
              </a:pPr>
              <a:t>‹#›</a:t>
            </a:fld>
            <a:endParaRPr lang="en-US" dirty="0"/>
          </a:p>
        </p:txBody>
      </p:sp>
    </p:spTree>
    <p:extLst>
      <p:ext uri="{BB962C8B-B14F-4D97-AF65-F5344CB8AC3E}">
        <p14:creationId xmlns:p14="http://schemas.microsoft.com/office/powerpoint/2010/main" val="2391864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832" y="7681479"/>
            <a:ext cx="19685453" cy="21723495"/>
          </a:xfrm>
        </p:spPr>
        <p:txBody>
          <a:bodyPr/>
          <a:lstStyle>
            <a:lvl1pPr>
              <a:defRPr sz="2300"/>
            </a:lvl1pPr>
            <a:lvl2pPr>
              <a:defRPr sz="20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5" y="7681479"/>
            <a:ext cx="19685454" cy="21723495"/>
          </a:xfrm>
        </p:spPr>
        <p:txBody>
          <a:bodyPr/>
          <a:lstStyle>
            <a:lvl1pPr>
              <a:defRPr sz="2300"/>
            </a:lvl1pPr>
            <a:lvl2pPr>
              <a:defRPr sz="20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7DB14103-65DC-2D44-AF58-3CBC2D5C09F0}" type="slidenum">
              <a:rPr lang="en-US"/>
              <a:pPr>
                <a:defRPr/>
              </a:pPr>
              <a:t>‹#›</a:t>
            </a:fld>
            <a:endParaRPr lang="en-US" dirty="0"/>
          </a:p>
        </p:txBody>
      </p:sp>
    </p:spTree>
    <p:extLst>
      <p:ext uri="{BB962C8B-B14F-4D97-AF65-F5344CB8AC3E}">
        <p14:creationId xmlns:p14="http://schemas.microsoft.com/office/powerpoint/2010/main" val="233166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3" y="7368454"/>
            <a:ext cx="19392901" cy="3070514"/>
          </a:xfrm>
        </p:spPr>
        <p:txBody>
          <a:bodyPr anchor="b"/>
          <a:lstStyle>
            <a:lvl1pPr marL="0" indent="0">
              <a:buNone/>
              <a:defRPr sz="2000" b="1"/>
            </a:lvl1pPr>
            <a:lvl2pPr marL="374904" indent="0">
              <a:buNone/>
              <a:defRPr sz="1600" b="1"/>
            </a:lvl2pPr>
            <a:lvl3pPr marL="749808" indent="0">
              <a:buNone/>
              <a:defRPr sz="1500" b="1"/>
            </a:lvl3pPr>
            <a:lvl4pPr marL="1124712" indent="0">
              <a:buNone/>
              <a:defRPr sz="1300" b="1"/>
            </a:lvl4pPr>
            <a:lvl5pPr marL="1499616" indent="0">
              <a:buNone/>
              <a:defRPr sz="1300" b="1"/>
            </a:lvl5pPr>
            <a:lvl6pPr marL="1874520" indent="0">
              <a:buNone/>
              <a:defRPr sz="1300" b="1"/>
            </a:lvl6pPr>
            <a:lvl7pPr marL="2249424" indent="0">
              <a:buNone/>
              <a:defRPr sz="1300" b="1"/>
            </a:lvl7pPr>
            <a:lvl8pPr marL="2624328" indent="0">
              <a:buNone/>
              <a:defRPr sz="1300" b="1"/>
            </a:lvl8pPr>
            <a:lvl9pPr marL="2999232"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2194833" y="10438969"/>
            <a:ext cx="19392901" cy="18966007"/>
          </a:xfrm>
        </p:spPr>
        <p:txBody>
          <a:bodyPr/>
          <a:lstStyle>
            <a:lvl1pPr>
              <a:defRPr sz="20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5" y="7368454"/>
            <a:ext cx="19399704" cy="3070514"/>
          </a:xfrm>
        </p:spPr>
        <p:txBody>
          <a:bodyPr anchor="b"/>
          <a:lstStyle>
            <a:lvl1pPr marL="0" indent="0">
              <a:buNone/>
              <a:defRPr sz="2000" b="1"/>
            </a:lvl1pPr>
            <a:lvl2pPr marL="374904" indent="0">
              <a:buNone/>
              <a:defRPr sz="1600" b="1"/>
            </a:lvl2pPr>
            <a:lvl3pPr marL="749808" indent="0">
              <a:buNone/>
              <a:defRPr sz="1500" b="1"/>
            </a:lvl3pPr>
            <a:lvl4pPr marL="1124712" indent="0">
              <a:buNone/>
              <a:defRPr sz="1300" b="1"/>
            </a:lvl4pPr>
            <a:lvl5pPr marL="1499616" indent="0">
              <a:buNone/>
              <a:defRPr sz="1300" b="1"/>
            </a:lvl5pPr>
            <a:lvl6pPr marL="1874520" indent="0">
              <a:buNone/>
              <a:defRPr sz="1300" b="1"/>
            </a:lvl6pPr>
            <a:lvl7pPr marL="2249424" indent="0">
              <a:buNone/>
              <a:defRPr sz="1300" b="1"/>
            </a:lvl7pPr>
            <a:lvl8pPr marL="2624328" indent="0">
              <a:buNone/>
              <a:defRPr sz="1300" b="1"/>
            </a:lvl8pPr>
            <a:lvl9pPr marL="2999232"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22296665" y="10438969"/>
            <a:ext cx="19399704" cy="18966007"/>
          </a:xfrm>
        </p:spPr>
        <p:txBody>
          <a:bodyPr/>
          <a:lstStyle>
            <a:lvl1pPr>
              <a:defRPr sz="20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3B5C2AAA-3CEE-1245-99AF-34AEDB850612}" type="slidenum">
              <a:rPr lang="en-US"/>
              <a:pPr>
                <a:defRPr/>
              </a:pPr>
              <a:t>‹#›</a:t>
            </a:fld>
            <a:endParaRPr lang="en-US" dirty="0"/>
          </a:p>
        </p:txBody>
      </p:sp>
    </p:spTree>
    <p:extLst>
      <p:ext uri="{BB962C8B-B14F-4D97-AF65-F5344CB8AC3E}">
        <p14:creationId xmlns:p14="http://schemas.microsoft.com/office/powerpoint/2010/main" val="3531879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958C0BAF-1C87-E148-BFAE-78DC29AC8EA8}" type="slidenum">
              <a:rPr lang="en-US"/>
              <a:pPr>
                <a:defRPr/>
              </a:pPr>
              <a:t>‹#›</a:t>
            </a:fld>
            <a:endParaRPr lang="en-US" dirty="0"/>
          </a:p>
        </p:txBody>
      </p:sp>
    </p:spTree>
    <p:extLst>
      <p:ext uri="{BB962C8B-B14F-4D97-AF65-F5344CB8AC3E}">
        <p14:creationId xmlns:p14="http://schemas.microsoft.com/office/powerpoint/2010/main" val="216465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5E6A4948-CDD9-CA4E-9986-09E41E2BB4F1}" type="slidenum">
              <a:rPr lang="en-US"/>
              <a:pPr>
                <a:defRPr/>
              </a:pPr>
              <a:t>‹#›</a:t>
            </a:fld>
            <a:endParaRPr lang="en-US" dirty="0"/>
          </a:p>
        </p:txBody>
      </p:sp>
    </p:spTree>
    <p:extLst>
      <p:ext uri="{BB962C8B-B14F-4D97-AF65-F5344CB8AC3E}">
        <p14:creationId xmlns:p14="http://schemas.microsoft.com/office/powerpoint/2010/main" val="857476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2" y="1310554"/>
            <a:ext cx="14439901" cy="5577320"/>
          </a:xfrm>
        </p:spPr>
        <p:txBody>
          <a:bodyPr anchor="b"/>
          <a:lstStyle>
            <a:lvl1pPr algn="l">
              <a:defRPr sz="1600" b="1"/>
            </a:lvl1pPr>
          </a:lstStyle>
          <a:p>
            <a:r>
              <a:rPr lang="en-US" smtClean="0"/>
              <a:t>Click to edit Master title style</a:t>
            </a:r>
            <a:endParaRPr lang="en-US"/>
          </a:p>
        </p:txBody>
      </p:sp>
      <p:sp>
        <p:nvSpPr>
          <p:cNvPr id="3" name="Content Placeholder 2"/>
          <p:cNvSpPr>
            <a:spLocks noGrp="1"/>
          </p:cNvSpPr>
          <p:nvPr>
            <p:ph idx="1"/>
          </p:nvPr>
        </p:nvSpPr>
        <p:spPr>
          <a:xfrm>
            <a:off x="17159969" y="1310554"/>
            <a:ext cx="24536400" cy="28094420"/>
          </a:xfrm>
        </p:spPr>
        <p:txBody>
          <a:bodyPr/>
          <a:lstStyle>
            <a:lvl1pPr>
              <a:defRPr sz="2600"/>
            </a:lvl1pPr>
            <a:lvl2pPr>
              <a:defRPr sz="23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2" y="6887874"/>
            <a:ext cx="14439901" cy="22517100"/>
          </a:xfrm>
        </p:spPr>
        <p:txBody>
          <a:bodyPr/>
          <a:lstStyle>
            <a:lvl1pPr marL="0" indent="0">
              <a:buNone/>
              <a:defRPr sz="1100"/>
            </a:lvl1pPr>
            <a:lvl2pPr marL="374904" indent="0">
              <a:buNone/>
              <a:defRPr sz="1000"/>
            </a:lvl2pPr>
            <a:lvl3pPr marL="749808" indent="0">
              <a:buNone/>
              <a:defRPr sz="800"/>
            </a:lvl3pPr>
            <a:lvl4pPr marL="1124712" indent="0">
              <a:buNone/>
              <a:defRPr sz="700"/>
            </a:lvl4pPr>
            <a:lvl5pPr marL="1499616" indent="0">
              <a:buNone/>
              <a:defRPr sz="700"/>
            </a:lvl5pPr>
            <a:lvl6pPr marL="1874520" indent="0">
              <a:buNone/>
              <a:defRPr sz="700"/>
            </a:lvl6pPr>
            <a:lvl7pPr marL="2249424" indent="0">
              <a:buNone/>
              <a:defRPr sz="700"/>
            </a:lvl7pPr>
            <a:lvl8pPr marL="2624328" indent="0">
              <a:buNone/>
              <a:defRPr sz="700"/>
            </a:lvl8pPr>
            <a:lvl9pPr marL="2999232"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46BC58F-75D5-3149-BF0B-331E2D155C0B}" type="slidenum">
              <a:rPr lang="en-US"/>
              <a:pPr>
                <a:defRPr/>
              </a:pPr>
              <a:t>‹#›</a:t>
            </a:fld>
            <a:endParaRPr lang="en-US" dirty="0"/>
          </a:p>
        </p:txBody>
      </p:sp>
    </p:spTree>
    <p:extLst>
      <p:ext uri="{BB962C8B-B14F-4D97-AF65-F5344CB8AC3E}">
        <p14:creationId xmlns:p14="http://schemas.microsoft.com/office/powerpoint/2010/main" val="200270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3141"/>
            <a:ext cx="26335265" cy="2719820"/>
          </a:xfrm>
        </p:spPr>
        <p:txBody>
          <a:bodyPr anchor="b"/>
          <a:lstStyle>
            <a:lvl1pPr algn="l">
              <a:defRPr sz="1600" b="1"/>
            </a:lvl1pPr>
          </a:lstStyle>
          <a:p>
            <a:r>
              <a:rPr lang="en-US" smtClean="0"/>
              <a:t>Click to edit Master title style</a:t>
            </a:r>
            <a:endParaRPr lang="en-US"/>
          </a:p>
        </p:txBody>
      </p:sp>
      <p:sp>
        <p:nvSpPr>
          <p:cNvPr id="3" name="Picture Placeholder 2"/>
          <p:cNvSpPr>
            <a:spLocks noGrp="1"/>
          </p:cNvSpPr>
          <p:nvPr>
            <p:ph type="pic" idx="1"/>
          </p:nvPr>
        </p:nvSpPr>
        <p:spPr>
          <a:xfrm>
            <a:off x="8602436" y="2941927"/>
            <a:ext cx="26335265" cy="19750520"/>
          </a:xfrm>
        </p:spPr>
        <p:txBody>
          <a:bodyPr/>
          <a:lstStyle>
            <a:lvl1pPr marL="0" indent="0">
              <a:buNone/>
              <a:defRPr sz="2600"/>
            </a:lvl1pPr>
            <a:lvl2pPr marL="374904" indent="0">
              <a:buNone/>
              <a:defRPr sz="2300"/>
            </a:lvl2pPr>
            <a:lvl3pPr marL="749808" indent="0">
              <a:buNone/>
              <a:defRPr sz="2000"/>
            </a:lvl3pPr>
            <a:lvl4pPr marL="1124712" indent="0">
              <a:buNone/>
              <a:defRPr sz="1600"/>
            </a:lvl4pPr>
            <a:lvl5pPr marL="1499616" indent="0">
              <a:buNone/>
              <a:defRPr sz="1600"/>
            </a:lvl5pPr>
            <a:lvl6pPr marL="1874520" indent="0">
              <a:buNone/>
              <a:defRPr sz="1600"/>
            </a:lvl6pPr>
            <a:lvl7pPr marL="2249424" indent="0">
              <a:buNone/>
              <a:defRPr sz="1600"/>
            </a:lvl7pPr>
            <a:lvl8pPr marL="2624328" indent="0">
              <a:buNone/>
              <a:defRPr sz="1600"/>
            </a:lvl8pPr>
            <a:lvl9pPr marL="2999232" indent="0">
              <a:buNone/>
              <a:defRPr sz="16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8602436" y="25762962"/>
            <a:ext cx="26335265" cy="3864119"/>
          </a:xfrm>
        </p:spPr>
        <p:txBody>
          <a:bodyPr/>
          <a:lstStyle>
            <a:lvl1pPr marL="0" indent="0">
              <a:buNone/>
              <a:defRPr sz="1100"/>
            </a:lvl1pPr>
            <a:lvl2pPr marL="374904" indent="0">
              <a:buNone/>
              <a:defRPr sz="1000"/>
            </a:lvl2pPr>
            <a:lvl3pPr marL="749808" indent="0">
              <a:buNone/>
              <a:defRPr sz="800"/>
            </a:lvl3pPr>
            <a:lvl4pPr marL="1124712" indent="0">
              <a:buNone/>
              <a:defRPr sz="700"/>
            </a:lvl4pPr>
            <a:lvl5pPr marL="1499616" indent="0">
              <a:buNone/>
              <a:defRPr sz="700"/>
            </a:lvl5pPr>
            <a:lvl6pPr marL="1874520" indent="0">
              <a:buNone/>
              <a:defRPr sz="700"/>
            </a:lvl6pPr>
            <a:lvl7pPr marL="2249424" indent="0">
              <a:buNone/>
              <a:defRPr sz="700"/>
            </a:lvl7pPr>
            <a:lvl8pPr marL="2624328" indent="0">
              <a:buNone/>
              <a:defRPr sz="700"/>
            </a:lvl8pPr>
            <a:lvl9pPr marL="2999232"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45C84A3-5BEC-D449-AD85-77778B417181}" type="slidenum">
              <a:rPr lang="en-US"/>
              <a:pPr>
                <a:defRPr/>
              </a:pPr>
              <a:t>‹#›</a:t>
            </a:fld>
            <a:endParaRPr lang="en-US" dirty="0"/>
          </a:p>
        </p:txBody>
      </p:sp>
    </p:spTree>
    <p:extLst>
      <p:ext uri="{BB962C8B-B14F-4D97-AF65-F5344CB8AC3E}">
        <p14:creationId xmlns:p14="http://schemas.microsoft.com/office/powerpoint/2010/main" val="185598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7625"/>
            <a:ext cx="3950017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74980" tIns="37490" rIns="74980" bIns="37490" numCol="1" anchor="ctr"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2195513" y="7681913"/>
            <a:ext cx="39500175" cy="2172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74980" tIns="37490" rIns="74980" bIns="3749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28" name="Rectangle 4"/>
          <p:cNvSpPr>
            <a:spLocks noGrp="1" noChangeArrowheads="1"/>
          </p:cNvSpPr>
          <p:nvPr>
            <p:ph type="dt" sz="half" idx="2"/>
          </p:nvPr>
        </p:nvSpPr>
        <p:spPr bwMode="auto">
          <a:xfrm>
            <a:off x="2195513" y="29976763"/>
            <a:ext cx="102393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74980" tIns="37490" rIns="74980" bIns="37490" numCol="1" anchor="t" anchorCtr="0" compatLnSpc="1">
            <a:prstTxWarp prst="textNoShape">
              <a:avLst/>
            </a:prstTxWarp>
          </a:bodyPr>
          <a:lstStyle>
            <a:lvl1pPr defTabSz="751110">
              <a:defRPr sz="900">
                <a:latin typeface="Arial" charset="0"/>
                <a:ea typeface="ＭＳ Ｐゴシック" charset="0"/>
                <a:cs typeface="+mn-cs"/>
              </a:defRPr>
            </a:lvl1pPr>
          </a:lstStyle>
          <a:p>
            <a:pPr>
              <a:defRPr/>
            </a:pPr>
            <a:endParaRPr lang="en-US" dirty="0"/>
          </a:p>
        </p:txBody>
      </p:sp>
      <p:sp>
        <p:nvSpPr>
          <p:cNvPr id="1029" name="Rectangle 5"/>
          <p:cNvSpPr>
            <a:spLocks noGrp="1" noChangeArrowheads="1"/>
          </p:cNvSpPr>
          <p:nvPr>
            <p:ph type="ftr" sz="quarter" idx="3"/>
          </p:nvPr>
        </p:nvSpPr>
        <p:spPr bwMode="auto">
          <a:xfrm>
            <a:off x="14997113" y="29976763"/>
            <a:ext cx="138969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74980" tIns="37490" rIns="74980" bIns="37490" numCol="1" anchor="t" anchorCtr="0" compatLnSpc="1">
            <a:prstTxWarp prst="textNoShape">
              <a:avLst/>
            </a:prstTxWarp>
          </a:bodyPr>
          <a:lstStyle>
            <a:lvl1pPr algn="ctr" defTabSz="751110">
              <a:defRPr sz="900">
                <a:latin typeface="Arial" charset="0"/>
                <a:ea typeface="ＭＳ Ｐゴシック" charset="0"/>
                <a:cs typeface="+mn-cs"/>
              </a:defRPr>
            </a:lvl1pPr>
          </a:lstStyle>
          <a:p>
            <a:pPr>
              <a:defRPr/>
            </a:pPr>
            <a:endParaRPr lang="en-US" dirty="0"/>
          </a:p>
        </p:txBody>
      </p:sp>
      <p:sp>
        <p:nvSpPr>
          <p:cNvPr id="1030" name="Rectangle 6"/>
          <p:cNvSpPr>
            <a:spLocks noGrp="1" noChangeArrowheads="1"/>
          </p:cNvSpPr>
          <p:nvPr>
            <p:ph type="sldNum" sz="quarter" idx="4"/>
          </p:nvPr>
        </p:nvSpPr>
        <p:spPr bwMode="auto">
          <a:xfrm>
            <a:off x="31456313" y="29976763"/>
            <a:ext cx="102393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74980" tIns="37490" rIns="74980" bIns="37490" numCol="1" anchor="t" anchorCtr="0" compatLnSpc="1">
            <a:prstTxWarp prst="textNoShape">
              <a:avLst/>
            </a:prstTxWarp>
          </a:bodyPr>
          <a:lstStyle>
            <a:lvl1pPr algn="r" defTabSz="750888">
              <a:defRPr sz="900" smtClean="0"/>
            </a:lvl1pPr>
          </a:lstStyle>
          <a:p>
            <a:pPr>
              <a:defRPr/>
            </a:pPr>
            <a:fld id="{113DF41E-8E74-E444-9F62-5945C3BE771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50888" rtl="0" eaLnBrk="0" fontAlgn="base" hangingPunct="0">
        <a:spcBef>
          <a:spcPct val="0"/>
        </a:spcBef>
        <a:spcAft>
          <a:spcPct val="0"/>
        </a:spcAft>
        <a:defRPr sz="3800">
          <a:solidFill>
            <a:schemeClr val="tx2"/>
          </a:solidFill>
          <a:latin typeface="+mj-lt"/>
          <a:ea typeface="+mj-ea"/>
          <a:cs typeface="ＭＳ Ｐゴシック" charset="0"/>
        </a:defRPr>
      </a:lvl1pPr>
      <a:lvl2pPr algn="ctr" defTabSz="750888" rtl="0" eaLnBrk="0" fontAlgn="base" hangingPunct="0">
        <a:spcBef>
          <a:spcPct val="0"/>
        </a:spcBef>
        <a:spcAft>
          <a:spcPct val="0"/>
        </a:spcAft>
        <a:defRPr sz="3800">
          <a:solidFill>
            <a:schemeClr val="tx2"/>
          </a:solidFill>
          <a:latin typeface="Arial" charset="0"/>
          <a:ea typeface="ＭＳ Ｐゴシック" charset="0"/>
          <a:cs typeface="ＭＳ Ｐゴシック" charset="0"/>
        </a:defRPr>
      </a:lvl2pPr>
      <a:lvl3pPr algn="ctr" defTabSz="750888" rtl="0" eaLnBrk="0" fontAlgn="base" hangingPunct="0">
        <a:spcBef>
          <a:spcPct val="0"/>
        </a:spcBef>
        <a:spcAft>
          <a:spcPct val="0"/>
        </a:spcAft>
        <a:defRPr sz="3800">
          <a:solidFill>
            <a:schemeClr val="tx2"/>
          </a:solidFill>
          <a:latin typeface="Arial" charset="0"/>
          <a:ea typeface="ＭＳ Ｐゴシック" charset="0"/>
          <a:cs typeface="ＭＳ Ｐゴシック" charset="0"/>
        </a:defRPr>
      </a:lvl3pPr>
      <a:lvl4pPr algn="ctr" defTabSz="750888" rtl="0" eaLnBrk="0" fontAlgn="base" hangingPunct="0">
        <a:spcBef>
          <a:spcPct val="0"/>
        </a:spcBef>
        <a:spcAft>
          <a:spcPct val="0"/>
        </a:spcAft>
        <a:defRPr sz="3800">
          <a:solidFill>
            <a:schemeClr val="tx2"/>
          </a:solidFill>
          <a:latin typeface="Arial" charset="0"/>
          <a:ea typeface="ＭＳ Ｐゴシック" charset="0"/>
          <a:cs typeface="ＭＳ Ｐゴシック" charset="0"/>
        </a:defRPr>
      </a:lvl4pPr>
      <a:lvl5pPr algn="ctr" defTabSz="750888" rtl="0" eaLnBrk="0" fontAlgn="base" hangingPunct="0">
        <a:spcBef>
          <a:spcPct val="0"/>
        </a:spcBef>
        <a:spcAft>
          <a:spcPct val="0"/>
        </a:spcAft>
        <a:defRPr sz="3800">
          <a:solidFill>
            <a:schemeClr val="tx2"/>
          </a:solidFill>
          <a:latin typeface="Arial" charset="0"/>
          <a:ea typeface="ＭＳ Ｐゴシック" charset="0"/>
          <a:cs typeface="ＭＳ Ｐゴシック" charset="0"/>
        </a:defRPr>
      </a:lvl5pPr>
      <a:lvl6pPr marL="374904" algn="ctr" defTabSz="751110" rtl="0" eaLnBrk="1" fontAlgn="base" hangingPunct="1">
        <a:spcBef>
          <a:spcPct val="0"/>
        </a:spcBef>
        <a:spcAft>
          <a:spcPct val="0"/>
        </a:spcAft>
        <a:defRPr sz="3800">
          <a:solidFill>
            <a:schemeClr val="tx2"/>
          </a:solidFill>
          <a:latin typeface="Arial" charset="0"/>
          <a:ea typeface="ＭＳ Ｐゴシック" charset="0"/>
        </a:defRPr>
      </a:lvl6pPr>
      <a:lvl7pPr marL="749808" algn="ctr" defTabSz="751110" rtl="0" eaLnBrk="1" fontAlgn="base" hangingPunct="1">
        <a:spcBef>
          <a:spcPct val="0"/>
        </a:spcBef>
        <a:spcAft>
          <a:spcPct val="0"/>
        </a:spcAft>
        <a:defRPr sz="3800">
          <a:solidFill>
            <a:schemeClr val="tx2"/>
          </a:solidFill>
          <a:latin typeface="Arial" charset="0"/>
          <a:ea typeface="ＭＳ Ｐゴシック" charset="0"/>
        </a:defRPr>
      </a:lvl7pPr>
      <a:lvl8pPr marL="1124712" algn="ctr" defTabSz="751110" rtl="0" eaLnBrk="1" fontAlgn="base" hangingPunct="1">
        <a:spcBef>
          <a:spcPct val="0"/>
        </a:spcBef>
        <a:spcAft>
          <a:spcPct val="0"/>
        </a:spcAft>
        <a:defRPr sz="3800">
          <a:solidFill>
            <a:schemeClr val="tx2"/>
          </a:solidFill>
          <a:latin typeface="Arial" charset="0"/>
          <a:ea typeface="ＭＳ Ｐゴシック" charset="0"/>
        </a:defRPr>
      </a:lvl8pPr>
      <a:lvl9pPr marL="1499616" algn="ctr" defTabSz="751110" rtl="0" eaLnBrk="1" fontAlgn="base" hangingPunct="1">
        <a:spcBef>
          <a:spcPct val="0"/>
        </a:spcBef>
        <a:spcAft>
          <a:spcPct val="0"/>
        </a:spcAft>
        <a:defRPr sz="3800">
          <a:solidFill>
            <a:schemeClr val="tx2"/>
          </a:solidFill>
          <a:latin typeface="Arial" charset="0"/>
          <a:ea typeface="ＭＳ Ｐゴシック" charset="0"/>
        </a:defRPr>
      </a:lvl9pPr>
    </p:titleStyle>
    <p:bodyStyle>
      <a:lvl1pPr marL="280988" indent="-280988" algn="l" defTabSz="750888" rtl="0" eaLnBrk="0" fontAlgn="base" hangingPunct="0">
        <a:spcBef>
          <a:spcPct val="20000"/>
        </a:spcBef>
        <a:spcAft>
          <a:spcPct val="0"/>
        </a:spcAft>
        <a:buChar char="•"/>
        <a:defRPr sz="2800">
          <a:solidFill>
            <a:schemeClr val="tx1"/>
          </a:solidFill>
          <a:latin typeface="+mn-lt"/>
          <a:ea typeface="+mn-ea"/>
          <a:cs typeface="ＭＳ Ｐゴシック" charset="0"/>
        </a:defRPr>
      </a:lvl1pPr>
      <a:lvl2pPr marL="609600" indent="-238125" algn="l" defTabSz="750888" rtl="0" eaLnBrk="0" fontAlgn="base" hangingPunct="0">
        <a:spcBef>
          <a:spcPct val="20000"/>
        </a:spcBef>
        <a:spcAft>
          <a:spcPct val="0"/>
        </a:spcAft>
        <a:buChar char="–"/>
        <a:defRPr sz="2400">
          <a:solidFill>
            <a:schemeClr val="tx1"/>
          </a:solidFill>
          <a:latin typeface="+mn-lt"/>
          <a:ea typeface="+mn-ea"/>
        </a:defRPr>
      </a:lvl2pPr>
      <a:lvl3pPr marL="936625" indent="-185738" algn="l" defTabSz="750888" rtl="0" eaLnBrk="0" fontAlgn="base" hangingPunct="0">
        <a:spcBef>
          <a:spcPct val="20000"/>
        </a:spcBef>
        <a:spcAft>
          <a:spcPct val="0"/>
        </a:spcAft>
        <a:buChar char="•"/>
        <a:defRPr sz="1900">
          <a:solidFill>
            <a:schemeClr val="tx1"/>
          </a:solidFill>
          <a:latin typeface="+mn-lt"/>
          <a:ea typeface="+mn-ea"/>
        </a:defRPr>
      </a:lvl3pPr>
      <a:lvl4pPr marL="1308100" indent="-185738" algn="l" defTabSz="750888" rtl="0" eaLnBrk="0" fontAlgn="base" hangingPunct="0">
        <a:spcBef>
          <a:spcPct val="20000"/>
        </a:spcBef>
        <a:spcAft>
          <a:spcPct val="0"/>
        </a:spcAft>
        <a:buChar char="–"/>
        <a:defRPr sz="1900">
          <a:solidFill>
            <a:schemeClr val="tx1"/>
          </a:solidFill>
          <a:latin typeface="+mn-lt"/>
          <a:ea typeface="+mn-ea"/>
        </a:defRPr>
      </a:lvl4pPr>
      <a:lvl5pPr marL="1687513" indent="-185738" algn="l" defTabSz="750888" rtl="0" eaLnBrk="0" fontAlgn="base" hangingPunct="0">
        <a:spcBef>
          <a:spcPct val="20000"/>
        </a:spcBef>
        <a:spcAft>
          <a:spcPct val="0"/>
        </a:spcAft>
        <a:buChar char="»"/>
        <a:defRPr sz="1900">
          <a:solidFill>
            <a:schemeClr val="tx1"/>
          </a:solidFill>
          <a:latin typeface="+mn-lt"/>
          <a:ea typeface="+mn-ea"/>
        </a:defRPr>
      </a:lvl5pPr>
      <a:lvl6pPr marL="2063274" indent="-186151" algn="l" defTabSz="751110" rtl="0" eaLnBrk="1" fontAlgn="base" hangingPunct="1">
        <a:spcBef>
          <a:spcPct val="20000"/>
        </a:spcBef>
        <a:spcAft>
          <a:spcPct val="0"/>
        </a:spcAft>
        <a:buChar char="»"/>
        <a:defRPr sz="1900">
          <a:solidFill>
            <a:schemeClr val="tx1"/>
          </a:solidFill>
          <a:latin typeface="+mn-lt"/>
          <a:ea typeface="+mn-ea"/>
        </a:defRPr>
      </a:lvl6pPr>
      <a:lvl7pPr marL="2438178" indent="-186151" algn="l" defTabSz="751110" rtl="0" eaLnBrk="1" fontAlgn="base" hangingPunct="1">
        <a:spcBef>
          <a:spcPct val="20000"/>
        </a:spcBef>
        <a:spcAft>
          <a:spcPct val="0"/>
        </a:spcAft>
        <a:buChar char="»"/>
        <a:defRPr sz="1900">
          <a:solidFill>
            <a:schemeClr val="tx1"/>
          </a:solidFill>
          <a:latin typeface="+mn-lt"/>
          <a:ea typeface="+mn-ea"/>
        </a:defRPr>
      </a:lvl7pPr>
      <a:lvl8pPr marL="2813082" indent="-186151" algn="l" defTabSz="751110" rtl="0" eaLnBrk="1" fontAlgn="base" hangingPunct="1">
        <a:spcBef>
          <a:spcPct val="20000"/>
        </a:spcBef>
        <a:spcAft>
          <a:spcPct val="0"/>
        </a:spcAft>
        <a:buChar char="»"/>
        <a:defRPr sz="1900">
          <a:solidFill>
            <a:schemeClr val="tx1"/>
          </a:solidFill>
          <a:latin typeface="+mn-lt"/>
          <a:ea typeface="+mn-ea"/>
        </a:defRPr>
      </a:lvl8pPr>
      <a:lvl9pPr marL="3187986" indent="-186151" algn="l" defTabSz="751110" rtl="0" eaLnBrk="1" fontAlgn="base" hangingPunct="1">
        <a:spcBef>
          <a:spcPct val="20000"/>
        </a:spcBef>
        <a:spcAft>
          <a:spcPct val="0"/>
        </a:spcAft>
        <a:buChar char="»"/>
        <a:defRPr sz="1900">
          <a:solidFill>
            <a:schemeClr val="tx1"/>
          </a:solidFill>
          <a:latin typeface="+mn-lt"/>
          <a:ea typeface="+mn-ea"/>
        </a:defRPr>
      </a:lvl9pPr>
    </p:bodyStyle>
    <p:otherStyle>
      <a:defPPr>
        <a:defRPr lang="en-US"/>
      </a:defPPr>
      <a:lvl1pPr marL="0" algn="l" defTabSz="374904" rtl="0" eaLnBrk="1" latinLnBrk="0" hangingPunct="1">
        <a:defRPr sz="1500" kern="1200">
          <a:solidFill>
            <a:schemeClr val="tx1"/>
          </a:solidFill>
          <a:latin typeface="+mn-lt"/>
          <a:ea typeface="+mn-ea"/>
          <a:cs typeface="+mn-cs"/>
        </a:defRPr>
      </a:lvl1pPr>
      <a:lvl2pPr marL="374904" algn="l" defTabSz="374904" rtl="0" eaLnBrk="1" latinLnBrk="0" hangingPunct="1">
        <a:defRPr sz="1500" kern="1200">
          <a:solidFill>
            <a:schemeClr val="tx1"/>
          </a:solidFill>
          <a:latin typeface="+mn-lt"/>
          <a:ea typeface="+mn-ea"/>
          <a:cs typeface="+mn-cs"/>
        </a:defRPr>
      </a:lvl2pPr>
      <a:lvl3pPr marL="749808" algn="l" defTabSz="374904" rtl="0" eaLnBrk="1" latinLnBrk="0" hangingPunct="1">
        <a:defRPr sz="1500" kern="1200">
          <a:solidFill>
            <a:schemeClr val="tx1"/>
          </a:solidFill>
          <a:latin typeface="+mn-lt"/>
          <a:ea typeface="+mn-ea"/>
          <a:cs typeface="+mn-cs"/>
        </a:defRPr>
      </a:lvl3pPr>
      <a:lvl4pPr marL="1124712" algn="l" defTabSz="374904" rtl="0" eaLnBrk="1" latinLnBrk="0" hangingPunct="1">
        <a:defRPr sz="1500" kern="1200">
          <a:solidFill>
            <a:schemeClr val="tx1"/>
          </a:solidFill>
          <a:latin typeface="+mn-lt"/>
          <a:ea typeface="+mn-ea"/>
          <a:cs typeface="+mn-cs"/>
        </a:defRPr>
      </a:lvl4pPr>
      <a:lvl5pPr marL="1499616" algn="l" defTabSz="374904" rtl="0" eaLnBrk="1" latinLnBrk="0" hangingPunct="1">
        <a:defRPr sz="1500" kern="1200">
          <a:solidFill>
            <a:schemeClr val="tx1"/>
          </a:solidFill>
          <a:latin typeface="+mn-lt"/>
          <a:ea typeface="+mn-ea"/>
          <a:cs typeface="+mn-cs"/>
        </a:defRPr>
      </a:lvl5pPr>
      <a:lvl6pPr marL="1874520" algn="l" defTabSz="374904" rtl="0" eaLnBrk="1" latinLnBrk="0" hangingPunct="1">
        <a:defRPr sz="1500" kern="1200">
          <a:solidFill>
            <a:schemeClr val="tx1"/>
          </a:solidFill>
          <a:latin typeface="+mn-lt"/>
          <a:ea typeface="+mn-ea"/>
          <a:cs typeface="+mn-cs"/>
        </a:defRPr>
      </a:lvl6pPr>
      <a:lvl7pPr marL="2249424" algn="l" defTabSz="374904" rtl="0" eaLnBrk="1" latinLnBrk="0" hangingPunct="1">
        <a:defRPr sz="1500" kern="1200">
          <a:solidFill>
            <a:schemeClr val="tx1"/>
          </a:solidFill>
          <a:latin typeface="+mn-lt"/>
          <a:ea typeface="+mn-ea"/>
          <a:cs typeface="+mn-cs"/>
        </a:defRPr>
      </a:lvl7pPr>
      <a:lvl8pPr marL="2624328" algn="l" defTabSz="374904" rtl="0" eaLnBrk="1" latinLnBrk="0" hangingPunct="1">
        <a:defRPr sz="1500" kern="1200">
          <a:solidFill>
            <a:schemeClr val="tx1"/>
          </a:solidFill>
          <a:latin typeface="+mn-lt"/>
          <a:ea typeface="+mn-ea"/>
          <a:cs typeface="+mn-cs"/>
        </a:defRPr>
      </a:lvl8pPr>
      <a:lvl9pPr marL="2999232" algn="l" defTabSz="374904"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 Id="rId9"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933917" y="-578856"/>
            <a:ext cx="41469675" cy="7116763"/>
          </a:xfrm>
        </p:spPr>
        <p:txBody>
          <a:bodyPr/>
          <a:lstStyle/>
          <a:p>
            <a:pPr marL="977900" algn="l" defTabSz="751110" eaLnBrk="1" hangingPunct="1">
              <a:defRPr/>
            </a:pPr>
            <a:r>
              <a:rPr lang="en-US" sz="9600" dirty="0" smtClean="0"/>
              <a:t>Image Detection: Large and Small Feature Extraction</a:t>
            </a:r>
            <a:r>
              <a:rPr lang="en-US" sz="9600" i="1" dirty="0" smtClean="0"/>
              <a:t/>
            </a:r>
            <a:br>
              <a:rPr lang="en-US" sz="9600" i="1" dirty="0" smtClean="0"/>
            </a:br>
            <a:r>
              <a:rPr lang="en-US" sz="6000" dirty="0" smtClean="0"/>
              <a:t/>
            </a:r>
            <a:br>
              <a:rPr lang="en-US" sz="6000" dirty="0" smtClean="0"/>
            </a:br>
            <a:r>
              <a:rPr lang="en-US" sz="7200" dirty="0" smtClean="0"/>
              <a:t>Sam Shapiro, Isabelle Pardew, and </a:t>
            </a:r>
            <a:r>
              <a:rPr lang="en-US" sz="7200" dirty="0" err="1" smtClean="0"/>
              <a:t>Phong</a:t>
            </a:r>
            <a:r>
              <a:rPr lang="en-US" sz="7200" dirty="0" smtClean="0"/>
              <a:t> Le</a:t>
            </a:r>
            <a:r>
              <a:rPr lang="en-US" sz="7200" b="1" dirty="0">
                <a:cs typeface="+mj-cs"/>
              </a:rPr>
              <a:t/>
            </a:r>
            <a:br>
              <a:rPr lang="en-US" sz="7200" b="1" dirty="0">
                <a:cs typeface="+mj-cs"/>
              </a:rPr>
            </a:br>
            <a:r>
              <a:rPr lang="en-US" sz="4800" dirty="0" smtClean="0">
                <a:cs typeface="+mj-cs"/>
              </a:rPr>
              <a:t>Department of Mathematics, Goucher </a:t>
            </a:r>
            <a:r>
              <a:rPr lang="en-US" sz="4800" dirty="0">
                <a:cs typeface="+mj-cs"/>
              </a:rPr>
              <a:t>College, 1021 Dulaney Valley Rd., Baltimore, MD </a:t>
            </a:r>
            <a:r>
              <a:rPr lang="en-US" sz="4800" dirty="0" smtClean="0">
                <a:cs typeface="+mj-cs"/>
              </a:rPr>
              <a:t>21204</a:t>
            </a:r>
            <a:endParaRPr lang="en-US" sz="4800" dirty="0">
              <a:cs typeface="+mj-cs"/>
            </a:endParaRPr>
          </a:p>
        </p:txBody>
      </p:sp>
      <p:pic>
        <p:nvPicPr>
          <p:cNvPr id="205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17416" y="890462"/>
            <a:ext cx="8937625"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938571" y="5530715"/>
            <a:ext cx="13065602" cy="1200150"/>
          </a:xfrm>
          <a:prstGeom prst="rect">
            <a:avLst/>
          </a:prstGeom>
          <a:solidFill>
            <a:srgbClr val="24588D"/>
          </a:solidFill>
        </p:spPr>
        <p:txBody>
          <a:bodyPr wrap="square">
            <a:spAutoFit/>
          </a:bodyPr>
          <a:lstStyle/>
          <a:p>
            <a:pPr algn="ctr">
              <a:defRPr/>
            </a:pPr>
            <a:r>
              <a:rPr lang="en-US" sz="7200" b="1" dirty="0">
                <a:solidFill>
                  <a:schemeClr val="bg1"/>
                </a:solidFill>
                <a:latin typeface="+mj-lt"/>
                <a:cs typeface="+mn-cs"/>
              </a:rPr>
              <a:t>Abstract</a:t>
            </a:r>
          </a:p>
        </p:txBody>
      </p:sp>
      <p:sp>
        <p:nvSpPr>
          <p:cNvPr id="46" name="TextBox 45"/>
          <p:cNvSpPr txBox="1"/>
          <p:nvPr/>
        </p:nvSpPr>
        <p:spPr>
          <a:xfrm>
            <a:off x="962742" y="14058869"/>
            <a:ext cx="13123250" cy="1200150"/>
          </a:xfrm>
          <a:prstGeom prst="rect">
            <a:avLst/>
          </a:prstGeom>
          <a:solidFill>
            <a:srgbClr val="24588D"/>
          </a:solidFill>
        </p:spPr>
        <p:txBody>
          <a:bodyPr wrap="square">
            <a:spAutoFit/>
          </a:bodyPr>
          <a:lstStyle/>
          <a:p>
            <a:pPr algn="ctr">
              <a:defRPr/>
            </a:pPr>
            <a:r>
              <a:rPr lang="en-US" sz="7200" b="1" dirty="0" err="1" smtClean="0">
                <a:solidFill>
                  <a:schemeClr val="bg1"/>
                </a:solidFill>
                <a:latin typeface="+mj-lt"/>
                <a:cs typeface="+mn-cs"/>
              </a:rPr>
              <a:t>Haar</a:t>
            </a:r>
            <a:r>
              <a:rPr lang="en-US" sz="7200" b="1" dirty="0" smtClean="0">
                <a:solidFill>
                  <a:schemeClr val="bg1"/>
                </a:solidFill>
                <a:latin typeface="+mj-lt"/>
                <a:cs typeface="+mn-cs"/>
              </a:rPr>
              <a:t> Features</a:t>
            </a:r>
            <a:endParaRPr lang="en-US" sz="7200" b="1" dirty="0">
              <a:solidFill>
                <a:schemeClr val="bg1"/>
              </a:solidFill>
              <a:latin typeface="+mj-lt"/>
              <a:cs typeface="+mn-cs"/>
            </a:endParaRPr>
          </a:p>
        </p:txBody>
      </p:sp>
      <p:sp>
        <p:nvSpPr>
          <p:cNvPr id="48" name="TextBox 47"/>
          <p:cNvSpPr txBox="1"/>
          <p:nvPr/>
        </p:nvSpPr>
        <p:spPr>
          <a:xfrm>
            <a:off x="14277266" y="5530715"/>
            <a:ext cx="13441392" cy="1200329"/>
          </a:xfrm>
          <a:prstGeom prst="rect">
            <a:avLst/>
          </a:prstGeom>
          <a:solidFill>
            <a:srgbClr val="24588D"/>
          </a:solidFill>
        </p:spPr>
        <p:txBody>
          <a:bodyPr wrap="square">
            <a:spAutoFit/>
          </a:bodyPr>
          <a:lstStyle/>
          <a:p>
            <a:pPr algn="ctr">
              <a:defRPr/>
            </a:pPr>
            <a:r>
              <a:rPr lang="en-US" sz="7200" b="1" dirty="0" err="1" smtClean="0">
                <a:solidFill>
                  <a:schemeClr val="bg1"/>
                </a:solidFill>
                <a:latin typeface="+mj-lt"/>
                <a:cs typeface="+mn-cs"/>
              </a:rPr>
              <a:t>Adaboost</a:t>
            </a:r>
            <a:endParaRPr lang="en-US" sz="7200" b="1" dirty="0">
              <a:solidFill>
                <a:schemeClr val="bg1"/>
              </a:solidFill>
              <a:latin typeface="+mj-lt"/>
              <a:cs typeface="+mn-cs"/>
            </a:endParaRPr>
          </a:p>
        </p:txBody>
      </p:sp>
      <p:sp>
        <p:nvSpPr>
          <p:cNvPr id="50" name="TextBox 49"/>
          <p:cNvSpPr txBox="1"/>
          <p:nvPr/>
        </p:nvSpPr>
        <p:spPr>
          <a:xfrm>
            <a:off x="28237633" y="24390091"/>
            <a:ext cx="14368660" cy="1015663"/>
          </a:xfrm>
          <a:prstGeom prst="rect">
            <a:avLst/>
          </a:prstGeom>
          <a:solidFill>
            <a:srgbClr val="24588D"/>
          </a:solidFill>
        </p:spPr>
        <p:txBody>
          <a:bodyPr wrap="square">
            <a:spAutoFit/>
          </a:bodyPr>
          <a:lstStyle/>
          <a:p>
            <a:pPr algn="ctr">
              <a:defRPr/>
            </a:pPr>
            <a:r>
              <a:rPr lang="en-US" sz="6000" b="1" dirty="0" smtClean="0">
                <a:solidFill>
                  <a:schemeClr val="bg1"/>
                </a:solidFill>
                <a:latin typeface="+mj-lt"/>
                <a:cs typeface="+mn-cs"/>
              </a:rPr>
              <a:t>More Isabelle Stuff? </a:t>
            </a:r>
            <a:endParaRPr lang="en-US" sz="6000" b="1" dirty="0">
              <a:solidFill>
                <a:schemeClr val="bg1"/>
              </a:solidFill>
              <a:latin typeface="+mj-lt"/>
              <a:cs typeface="+mn-cs"/>
            </a:endParaRPr>
          </a:p>
        </p:txBody>
      </p:sp>
      <p:sp>
        <p:nvSpPr>
          <p:cNvPr id="54" name="TextBox 53"/>
          <p:cNvSpPr txBox="1"/>
          <p:nvPr/>
        </p:nvSpPr>
        <p:spPr>
          <a:xfrm>
            <a:off x="28307497" y="5577476"/>
            <a:ext cx="14238116" cy="1200329"/>
          </a:xfrm>
          <a:prstGeom prst="rect">
            <a:avLst/>
          </a:prstGeom>
          <a:solidFill>
            <a:srgbClr val="24588D"/>
          </a:solidFill>
        </p:spPr>
        <p:txBody>
          <a:bodyPr wrap="square">
            <a:spAutoFit/>
          </a:bodyPr>
          <a:lstStyle/>
          <a:p>
            <a:pPr algn="ctr">
              <a:defRPr/>
            </a:pPr>
            <a:r>
              <a:rPr lang="en-US" sz="7200" b="1" dirty="0" smtClean="0">
                <a:solidFill>
                  <a:schemeClr val="bg1"/>
                </a:solidFill>
                <a:latin typeface="+mj-lt"/>
                <a:cs typeface="+mn-cs"/>
              </a:rPr>
              <a:t>Detection Results</a:t>
            </a:r>
            <a:endParaRPr lang="en-US" sz="7200" b="1" dirty="0">
              <a:solidFill>
                <a:schemeClr val="bg1"/>
              </a:solidFill>
              <a:latin typeface="+mj-lt"/>
              <a:cs typeface="+mn-cs"/>
            </a:endParaRPr>
          </a:p>
        </p:txBody>
      </p:sp>
      <p:sp>
        <p:nvSpPr>
          <p:cNvPr id="6" name="TextBox 5"/>
          <p:cNvSpPr txBox="1"/>
          <p:nvPr/>
        </p:nvSpPr>
        <p:spPr>
          <a:xfrm>
            <a:off x="633722" y="30196046"/>
            <a:ext cx="13667658" cy="1938992"/>
          </a:xfrm>
          <a:prstGeom prst="rect">
            <a:avLst/>
          </a:prstGeom>
          <a:noFill/>
        </p:spPr>
        <p:txBody>
          <a:bodyPr wrap="square" rtlCol="0">
            <a:spAutoFit/>
          </a:bodyPr>
          <a:lstStyle/>
          <a:p>
            <a:pPr marL="457200" indent="-457200">
              <a:buAutoNum type="arabicPeriod"/>
            </a:pPr>
            <a:r>
              <a:rPr lang="en-US" sz="2000" dirty="0" err="1">
                <a:latin typeface="+mn-lt"/>
              </a:rPr>
              <a:t>Arubas</a:t>
            </a:r>
            <a:r>
              <a:rPr lang="en-US" sz="2000" dirty="0">
                <a:latin typeface="+mn-lt"/>
              </a:rPr>
              <a:t>, </a:t>
            </a:r>
            <a:r>
              <a:rPr lang="en-US" sz="2000" dirty="0" err="1">
                <a:latin typeface="+mn-lt"/>
              </a:rPr>
              <a:t>Eyal</a:t>
            </a:r>
            <a:r>
              <a:rPr lang="en-US" sz="2000" dirty="0">
                <a:latin typeface="+mn-lt"/>
              </a:rPr>
              <a:t>. "Face Detection and Recognition (Theory and Practice)." </a:t>
            </a:r>
            <a:r>
              <a:rPr lang="en-US" sz="2000" i="1" dirty="0" err="1">
                <a:latin typeface="+mn-lt"/>
              </a:rPr>
              <a:t>Eyal's</a:t>
            </a:r>
            <a:r>
              <a:rPr lang="en-US" sz="2000" i="1" dirty="0">
                <a:latin typeface="+mn-lt"/>
              </a:rPr>
              <a:t> Technical Blog</a:t>
            </a:r>
            <a:r>
              <a:rPr lang="en-US" sz="2000" dirty="0">
                <a:latin typeface="+mn-lt"/>
              </a:rPr>
              <a:t>. </a:t>
            </a:r>
            <a:r>
              <a:rPr lang="en-US" sz="2000" dirty="0" err="1">
                <a:latin typeface="+mn-lt"/>
              </a:rPr>
              <a:t>N.p</a:t>
            </a:r>
            <a:r>
              <a:rPr lang="en-US" sz="2000" dirty="0">
                <a:latin typeface="+mn-lt"/>
              </a:rPr>
              <a:t>., 6 Apr. 2013. Web. &lt;http://eyalarubas.com/face-detection-and-recognition.html</a:t>
            </a:r>
            <a:r>
              <a:rPr lang="en-US" sz="2000" dirty="0" smtClean="0">
                <a:latin typeface="+mn-lt"/>
              </a:rPr>
              <a:t>&gt;.</a:t>
            </a:r>
          </a:p>
          <a:p>
            <a:pPr marL="457200" indent="-457200">
              <a:buAutoNum type="arabicPeriod"/>
            </a:pPr>
            <a:r>
              <a:rPr lang="en-US" sz="2000" dirty="0"/>
              <a:t>Viola, Paul, and Michael J. Jones. "Robust Real-Time Face Detection." </a:t>
            </a:r>
            <a:r>
              <a:rPr lang="en-US" sz="2000" i="1" dirty="0"/>
              <a:t>International Journal of Computer Vision</a:t>
            </a:r>
            <a:r>
              <a:rPr lang="en-US" sz="2000" dirty="0"/>
              <a:t> 57.2 (2004): </a:t>
            </a:r>
            <a:r>
              <a:rPr lang="en-US" sz="2000" dirty="0" smtClean="0"/>
              <a:t>137-154.</a:t>
            </a:r>
          </a:p>
          <a:p>
            <a:pPr marL="457200" indent="-457200">
              <a:buAutoNum type="arabicPeriod"/>
            </a:pPr>
            <a:r>
              <a:rPr lang="en-US" sz="2000" dirty="0"/>
              <a:t>Jensen, Ole </a:t>
            </a:r>
            <a:r>
              <a:rPr lang="en-US" sz="2000" dirty="0" err="1"/>
              <a:t>Helvig</a:t>
            </a:r>
            <a:r>
              <a:rPr lang="en-US" sz="2000" dirty="0"/>
              <a:t>. "Implementing the Viola-Jones Face Detection Algorithm." Diss. Technical U of Denmark, 2008. Web</a:t>
            </a:r>
            <a:r>
              <a:rPr lang="en-US" sz="2000" dirty="0" smtClean="0"/>
              <a:t>.</a:t>
            </a:r>
          </a:p>
        </p:txBody>
      </p:sp>
      <p:sp>
        <p:nvSpPr>
          <p:cNvPr id="21" name="TextBox 20"/>
          <p:cNvSpPr txBox="1"/>
          <p:nvPr/>
        </p:nvSpPr>
        <p:spPr>
          <a:xfrm>
            <a:off x="938571" y="7035524"/>
            <a:ext cx="13065602" cy="6924973"/>
          </a:xfrm>
          <a:prstGeom prst="rect">
            <a:avLst/>
          </a:prstGeom>
          <a:noFill/>
        </p:spPr>
        <p:txBody>
          <a:bodyPr wrap="square" rtlCol="0">
            <a:spAutoFit/>
          </a:bodyPr>
          <a:lstStyle/>
          <a:p>
            <a:r>
              <a:rPr lang="en-US" sz="3700" dirty="0">
                <a:latin typeface="Garamond" panose="02020404030301010803" pitchFamily="18" charset="0"/>
              </a:rPr>
              <a:t>We present our progress on the comparison of different image recognition algorithms. We studied large feature extraction  </a:t>
            </a:r>
            <a:r>
              <a:rPr lang="en-US" sz="3700" dirty="0" smtClean="0">
                <a:latin typeface="Garamond" panose="02020404030301010803" pitchFamily="18" charset="0"/>
              </a:rPr>
              <a:t>with </a:t>
            </a:r>
            <a:r>
              <a:rPr lang="en-US" sz="3700" dirty="0">
                <a:latin typeface="Garamond" panose="02020404030301010803" pitchFamily="18" charset="0"/>
              </a:rPr>
              <a:t>a variation of the Viola-Jones face </a:t>
            </a:r>
            <a:r>
              <a:rPr lang="en-US" sz="3700" dirty="0" smtClean="0">
                <a:latin typeface="Garamond" panose="02020404030301010803" pitchFamily="18" charset="0"/>
              </a:rPr>
              <a:t>detection algorithm</a:t>
            </a:r>
            <a:r>
              <a:rPr lang="en-US" sz="3700" dirty="0">
                <a:latin typeface="Garamond" panose="02020404030301010803" pitchFamily="18" charset="0"/>
              </a:rPr>
              <a:t>. This algorithm attempts to identify faces by comparing them to certain “</a:t>
            </a:r>
            <a:r>
              <a:rPr lang="en-US" sz="3700" b="1" dirty="0" err="1">
                <a:latin typeface="Garamond" panose="02020404030301010803" pitchFamily="18" charset="0"/>
              </a:rPr>
              <a:t>Haar</a:t>
            </a:r>
            <a:r>
              <a:rPr lang="en-US" sz="3700" b="1" dirty="0">
                <a:latin typeface="Garamond" panose="02020404030301010803" pitchFamily="18" charset="0"/>
              </a:rPr>
              <a:t> features</a:t>
            </a:r>
            <a:r>
              <a:rPr lang="en-US" sz="3700" dirty="0">
                <a:latin typeface="Garamond" panose="02020404030301010803" pitchFamily="18" charset="0"/>
              </a:rPr>
              <a:t>.” The most useful features are selected by a training algorithm called </a:t>
            </a:r>
            <a:r>
              <a:rPr lang="en-US" sz="3700" b="1" dirty="0" err="1">
                <a:latin typeface="Garamond" panose="02020404030301010803" pitchFamily="18" charset="0"/>
              </a:rPr>
              <a:t>Adaboost</a:t>
            </a:r>
            <a:r>
              <a:rPr lang="en-US" sz="3700" b="1" dirty="0">
                <a:latin typeface="Garamond" panose="02020404030301010803" pitchFamily="18" charset="0"/>
              </a:rPr>
              <a:t>.</a:t>
            </a:r>
            <a:r>
              <a:rPr lang="en-US" sz="3700" dirty="0">
                <a:latin typeface="Garamond" panose="02020404030301010803" pitchFamily="18" charset="0"/>
              </a:rPr>
              <a:t> The detection time is then decreased through a specially trained “</a:t>
            </a:r>
            <a:r>
              <a:rPr lang="en-US" sz="3700" b="1" dirty="0">
                <a:latin typeface="Garamond" panose="02020404030301010803" pitchFamily="18" charset="0"/>
              </a:rPr>
              <a:t>cascaded classifier</a:t>
            </a:r>
            <a:r>
              <a:rPr lang="en-US" sz="3700" dirty="0">
                <a:latin typeface="Garamond" panose="02020404030301010803" pitchFamily="18" charset="0"/>
              </a:rPr>
              <a:t>.” In some initial tests, our version of this </a:t>
            </a:r>
            <a:r>
              <a:rPr lang="en-US" sz="3700">
                <a:latin typeface="Garamond" panose="02020404030301010803" pitchFamily="18" charset="0"/>
              </a:rPr>
              <a:t>algorithm </a:t>
            </a:r>
            <a:r>
              <a:rPr lang="en-US" sz="3700" smtClean="0">
                <a:latin typeface="Garamond" panose="02020404030301010803" pitchFamily="18" charset="0"/>
              </a:rPr>
              <a:t>was </a:t>
            </a:r>
            <a:r>
              <a:rPr lang="en-US" sz="3700">
                <a:latin typeface="Garamond" panose="02020404030301010803" pitchFamily="18" charset="0"/>
              </a:rPr>
              <a:t>able </a:t>
            </a:r>
            <a:r>
              <a:rPr lang="en-US" sz="3700" smtClean="0">
                <a:latin typeface="Garamond" panose="02020404030301010803" pitchFamily="18" charset="0"/>
              </a:rPr>
              <a:t>to distinguish between faces and non-faces with 92% </a:t>
            </a:r>
            <a:r>
              <a:rPr lang="en-US" sz="3700" dirty="0" smtClean="0">
                <a:latin typeface="Garamond" panose="02020404030301010803" pitchFamily="18" charset="0"/>
              </a:rPr>
              <a:t>accuracy. </a:t>
            </a:r>
            <a:r>
              <a:rPr lang="en-US" sz="3700" dirty="0">
                <a:latin typeface="Garamond" panose="02020404030301010803" pitchFamily="18" charset="0"/>
              </a:rPr>
              <a:t>Small feature extraction was studied with </a:t>
            </a:r>
            <a:r>
              <a:rPr lang="en-US" sz="3700" b="1" dirty="0">
                <a:latin typeface="Garamond" panose="02020404030301010803" pitchFamily="18" charset="0"/>
              </a:rPr>
              <a:t>principal component analysis</a:t>
            </a:r>
            <a:r>
              <a:rPr lang="en-US" sz="3700" dirty="0">
                <a:latin typeface="Garamond" panose="02020404030301010803" pitchFamily="18" charset="0"/>
              </a:rPr>
              <a:t> and the </a:t>
            </a:r>
            <a:r>
              <a:rPr lang="en-US" sz="3700" b="1" dirty="0">
                <a:latin typeface="Garamond" panose="02020404030301010803" pitchFamily="18" charset="0"/>
              </a:rPr>
              <a:t>Weyl representation</a:t>
            </a:r>
            <a:r>
              <a:rPr lang="en-US" sz="3700" dirty="0">
                <a:latin typeface="Garamond" panose="02020404030301010803" pitchFamily="18" charset="0"/>
              </a:rPr>
              <a:t>. Our goal is to compare how these two algorithms perform at identifying cancerous cells</a:t>
            </a:r>
            <a:r>
              <a:rPr lang="en-US" sz="3700" dirty="0" smtClean="0">
                <a:latin typeface="Garamond" panose="02020404030301010803" pitchFamily="18" charset="0"/>
              </a:rPr>
              <a:t>.</a:t>
            </a:r>
            <a:endParaRPr lang="en-US" sz="3700" dirty="0">
              <a:latin typeface="Garamond" panose="02020404030301010803" pitchFamily="18" charset="0"/>
            </a:endParaRPr>
          </a:p>
        </p:txBody>
      </p:sp>
      <p:sp>
        <p:nvSpPr>
          <p:cNvPr id="43" name="TextBox 42"/>
          <p:cNvSpPr txBox="1"/>
          <p:nvPr/>
        </p:nvSpPr>
        <p:spPr>
          <a:xfrm>
            <a:off x="962742" y="29412983"/>
            <a:ext cx="10787114" cy="707886"/>
          </a:xfrm>
          <a:prstGeom prst="rect">
            <a:avLst/>
          </a:prstGeom>
          <a:solidFill>
            <a:srgbClr val="24588D"/>
          </a:solidFill>
        </p:spPr>
        <p:txBody>
          <a:bodyPr wrap="square">
            <a:spAutoFit/>
          </a:bodyPr>
          <a:lstStyle/>
          <a:p>
            <a:pPr algn="ctr">
              <a:defRPr/>
            </a:pPr>
            <a:r>
              <a:rPr lang="en-US" sz="4000" b="1" dirty="0" smtClean="0">
                <a:solidFill>
                  <a:schemeClr val="bg1"/>
                </a:solidFill>
                <a:latin typeface="+mj-lt"/>
                <a:cs typeface="+mn-cs"/>
              </a:rPr>
              <a:t>References and Databases </a:t>
            </a:r>
            <a:endParaRPr lang="en-US" sz="4000" b="1" dirty="0">
              <a:solidFill>
                <a:schemeClr val="bg1"/>
              </a:solidFill>
              <a:latin typeface="+mj-lt"/>
              <a:cs typeface="+mn-cs"/>
            </a:endParaRPr>
          </a:p>
        </p:txBody>
      </p:sp>
      <p:sp>
        <p:nvSpPr>
          <p:cNvPr id="52" name="TextBox 51"/>
          <p:cNvSpPr txBox="1"/>
          <p:nvPr/>
        </p:nvSpPr>
        <p:spPr>
          <a:xfrm>
            <a:off x="28307497" y="16519772"/>
            <a:ext cx="14306817" cy="1200329"/>
          </a:xfrm>
          <a:prstGeom prst="rect">
            <a:avLst/>
          </a:prstGeom>
          <a:solidFill>
            <a:srgbClr val="24588D"/>
          </a:solidFill>
        </p:spPr>
        <p:txBody>
          <a:bodyPr wrap="square">
            <a:spAutoFit/>
          </a:bodyPr>
          <a:lstStyle/>
          <a:p>
            <a:pPr algn="ctr">
              <a:defRPr/>
            </a:pPr>
            <a:r>
              <a:rPr lang="en-US" sz="7200" b="1" dirty="0" smtClean="0">
                <a:solidFill>
                  <a:schemeClr val="bg1"/>
                </a:solidFill>
                <a:latin typeface="+mj-lt"/>
                <a:cs typeface="+mn-cs"/>
              </a:rPr>
              <a:t>Isabelle Stuff</a:t>
            </a:r>
            <a:endParaRPr lang="en-US" sz="7200" b="1" dirty="0">
              <a:solidFill>
                <a:schemeClr val="bg1"/>
              </a:solidFill>
              <a:latin typeface="+mj-lt"/>
              <a:cs typeface="+mn-cs"/>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742" y="15475043"/>
            <a:ext cx="13070256" cy="2614051"/>
          </a:xfrm>
          <a:prstGeom prst="rect">
            <a:avLst/>
          </a:prstGeom>
        </p:spPr>
      </p:pic>
      <p:sp>
        <p:nvSpPr>
          <p:cNvPr id="16" name="TextBox 15"/>
          <p:cNvSpPr txBox="1"/>
          <p:nvPr/>
        </p:nvSpPr>
        <p:spPr>
          <a:xfrm>
            <a:off x="1704104" y="18113832"/>
            <a:ext cx="11162126" cy="1077218"/>
          </a:xfrm>
          <a:prstGeom prst="rect">
            <a:avLst/>
          </a:prstGeom>
          <a:noFill/>
        </p:spPr>
        <p:txBody>
          <a:bodyPr wrap="square" rtlCol="0">
            <a:spAutoFit/>
          </a:bodyPr>
          <a:lstStyle/>
          <a:p>
            <a:r>
              <a:rPr lang="en-US" sz="3200" b="1" dirty="0" smtClean="0"/>
              <a:t>Fig 1: </a:t>
            </a:r>
            <a:r>
              <a:rPr lang="en-US" sz="3200" dirty="0" smtClean="0"/>
              <a:t>The five basic features we used. All other feasters can be created from these. </a:t>
            </a:r>
            <a:endParaRPr lang="en-US" sz="3200" b="1"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178" y="19613725"/>
            <a:ext cx="2517220" cy="4405135"/>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1078" y="19642377"/>
            <a:ext cx="2517153" cy="4405017"/>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1726" y="19619661"/>
            <a:ext cx="2530133" cy="4427733"/>
          </a:xfrm>
          <a:prstGeom prst="rect">
            <a:avLst/>
          </a:prstGeom>
        </p:spPr>
      </p:pic>
      <p:sp>
        <p:nvSpPr>
          <p:cNvPr id="23" name="TextBox 22"/>
          <p:cNvSpPr txBox="1"/>
          <p:nvPr/>
        </p:nvSpPr>
        <p:spPr>
          <a:xfrm>
            <a:off x="8779417" y="20664978"/>
            <a:ext cx="4556143" cy="2062103"/>
          </a:xfrm>
          <a:prstGeom prst="rect">
            <a:avLst/>
          </a:prstGeom>
          <a:noFill/>
        </p:spPr>
        <p:txBody>
          <a:bodyPr wrap="square" rtlCol="0">
            <a:spAutoFit/>
          </a:bodyPr>
          <a:lstStyle/>
          <a:p>
            <a:r>
              <a:rPr lang="en-US" sz="3200" b="1" dirty="0" smtClean="0"/>
              <a:t>Fig 2: </a:t>
            </a:r>
            <a:r>
              <a:rPr lang="en-US" sz="3200" dirty="0" smtClean="0"/>
              <a:t>An example of how </a:t>
            </a:r>
            <a:r>
              <a:rPr lang="en-US" sz="3200" dirty="0" err="1" smtClean="0"/>
              <a:t>Haar</a:t>
            </a:r>
            <a:r>
              <a:rPr lang="en-US" sz="3200" dirty="0" smtClean="0"/>
              <a:t> features are used to represent a face. [1]</a:t>
            </a:r>
            <a:endParaRPr lang="en-US" sz="3200" b="1" dirty="0"/>
          </a:p>
        </p:txBody>
      </p:sp>
      <p:sp>
        <p:nvSpPr>
          <p:cNvPr id="25" name="TextBox 24"/>
          <p:cNvSpPr txBox="1"/>
          <p:nvPr/>
        </p:nvSpPr>
        <p:spPr>
          <a:xfrm>
            <a:off x="962793" y="24690380"/>
            <a:ext cx="12644749" cy="4647426"/>
          </a:xfrm>
          <a:prstGeom prst="rect">
            <a:avLst/>
          </a:prstGeom>
          <a:noFill/>
        </p:spPr>
        <p:txBody>
          <a:bodyPr wrap="square" rtlCol="0">
            <a:spAutoFit/>
          </a:bodyPr>
          <a:lstStyle/>
          <a:p>
            <a:r>
              <a:rPr lang="en-US" sz="3700" dirty="0" smtClean="0">
                <a:latin typeface="Garamond" panose="02020404030301010803" pitchFamily="18" charset="0"/>
              </a:rPr>
              <a:t>Many face detection algorithms use </a:t>
            </a:r>
            <a:r>
              <a:rPr lang="en-US" sz="3700" b="1" dirty="0" err="1" smtClean="0">
                <a:latin typeface="Garamond" panose="02020404030301010803" pitchFamily="18" charset="0"/>
              </a:rPr>
              <a:t>Haar</a:t>
            </a:r>
            <a:r>
              <a:rPr lang="en-US" sz="3700" b="1" dirty="0" smtClean="0">
                <a:latin typeface="Garamond" panose="02020404030301010803" pitchFamily="18" charset="0"/>
              </a:rPr>
              <a:t> features</a:t>
            </a:r>
            <a:r>
              <a:rPr lang="en-US" sz="3700" dirty="0" smtClean="0">
                <a:latin typeface="Garamond" panose="02020404030301010803" pitchFamily="18" charset="0"/>
              </a:rPr>
              <a:t> to identify large facial features. Identifying major features this way is the basic idea behind </a:t>
            </a:r>
            <a:r>
              <a:rPr lang="en-US" sz="3700" b="1" dirty="0" smtClean="0">
                <a:latin typeface="Garamond" panose="02020404030301010803" pitchFamily="18" charset="0"/>
              </a:rPr>
              <a:t>large feature extraction</a:t>
            </a:r>
            <a:r>
              <a:rPr lang="en-US" sz="3700" dirty="0" smtClean="0">
                <a:latin typeface="Garamond" panose="02020404030301010803" pitchFamily="18" charset="0"/>
              </a:rPr>
              <a:t>. All of the </a:t>
            </a:r>
            <a:r>
              <a:rPr lang="en-US" sz="3700" dirty="0" err="1" smtClean="0">
                <a:latin typeface="Garamond" panose="02020404030301010803" pitchFamily="18" charset="0"/>
              </a:rPr>
              <a:t>Haar</a:t>
            </a:r>
            <a:r>
              <a:rPr lang="en-US" sz="3700" dirty="0" smtClean="0">
                <a:latin typeface="Garamond" panose="02020404030301010803" pitchFamily="18" charset="0"/>
              </a:rPr>
              <a:t> features that are needed to identify a face may be derived by stretching and inverting the colors of the five features shown in figure 1, In a typical face detection application there are about 160,000 different features to consider![2] To narrow this down to a reasonable number we use </a:t>
            </a:r>
            <a:r>
              <a:rPr lang="en-US" sz="3700" b="1" dirty="0" err="1" smtClean="0">
                <a:latin typeface="Garamond" panose="02020404030301010803" pitchFamily="18" charset="0"/>
              </a:rPr>
              <a:t>Adaboost</a:t>
            </a:r>
            <a:r>
              <a:rPr lang="en-US" sz="3700" dirty="0" smtClean="0">
                <a:latin typeface="Garamond" panose="02020404030301010803" pitchFamily="18" charset="0"/>
              </a:rPr>
              <a:t>.</a:t>
            </a:r>
            <a:endParaRPr lang="en-US" sz="3700" dirty="0">
              <a:latin typeface="Garamond" panose="02020404030301010803" pitchFamily="18" charset="0"/>
            </a:endParaRPr>
          </a:p>
        </p:txBody>
      </p:sp>
      <mc:AlternateContent xmlns:mc="http://schemas.openxmlformats.org/markup-compatibility/2006" xmlns:a14="http://schemas.microsoft.com/office/drawing/2010/main">
        <mc:Choice Requires="a14">
          <p:sp>
            <p:nvSpPr>
              <p:cNvPr id="26" name="TextBox 25"/>
              <p:cNvSpPr txBox="1"/>
              <p:nvPr/>
            </p:nvSpPr>
            <p:spPr>
              <a:xfrm>
                <a:off x="14733219" y="7035524"/>
                <a:ext cx="12710811" cy="10915552"/>
              </a:xfrm>
              <a:prstGeom prst="rect">
                <a:avLst/>
              </a:prstGeom>
              <a:noFill/>
            </p:spPr>
            <p:txBody>
              <a:bodyPr wrap="square" rtlCol="0">
                <a:spAutoFit/>
              </a:bodyPr>
              <a:lstStyle/>
              <a:p>
                <a:r>
                  <a:rPr lang="en-US" sz="3700" b="1" dirty="0" smtClean="0">
                    <a:latin typeface="Garamond" panose="02020404030301010803" pitchFamily="18" charset="0"/>
                  </a:rPr>
                  <a:t>Adaboost</a:t>
                </a:r>
                <a:r>
                  <a:rPr lang="en-US" sz="3700" dirty="0" smtClean="0">
                    <a:latin typeface="Garamond" panose="02020404030301010803" pitchFamily="18" charset="0"/>
                  </a:rPr>
                  <a:t> is a machine learning algorithm that selects the best features for face detection. We start out with a large number of </a:t>
                </a:r>
                <a:r>
                  <a:rPr lang="en-US" sz="3700" b="1" dirty="0" smtClean="0">
                    <a:latin typeface="Garamond" panose="02020404030301010803" pitchFamily="18" charset="0"/>
                  </a:rPr>
                  <a:t>weak classifiers</a:t>
                </a:r>
                <a:r>
                  <a:rPr lang="en-US" sz="3700" dirty="0" smtClean="0">
                    <a:latin typeface="Garamond" panose="02020404030301010803" pitchFamily="18" charset="0"/>
                  </a:rPr>
                  <a:t>. A weak classifier is given by </a:t>
                </a:r>
                <a14:m>
                  <m:oMath xmlns:m="http://schemas.openxmlformats.org/officeDocument/2006/math">
                    <m:r>
                      <a:rPr lang="en-US" sz="3700" b="0" i="1" smtClean="0">
                        <a:latin typeface="Cambria Math" panose="02040503050406030204" pitchFamily="18" charset="0"/>
                      </a:rPr>
                      <m:t>h</m:t>
                    </m:r>
                    <m:d>
                      <m:dPr>
                        <m:ctrlPr>
                          <a:rPr lang="en-US" sz="3700" b="0" i="1" smtClean="0">
                            <a:latin typeface="Cambria Math" panose="02040503050406030204" pitchFamily="18" charset="0"/>
                          </a:rPr>
                        </m:ctrlPr>
                      </m:dPr>
                      <m:e>
                        <m:r>
                          <a:rPr lang="en-US" sz="3700" b="0" i="1" smtClean="0">
                            <a:latin typeface="Cambria Math" panose="02040503050406030204" pitchFamily="18" charset="0"/>
                          </a:rPr>
                          <m:t>𝑥</m:t>
                        </m:r>
                        <m:r>
                          <a:rPr lang="en-US" sz="3700" b="0" i="1" smtClean="0">
                            <a:latin typeface="Cambria Math" panose="02040503050406030204" pitchFamily="18" charset="0"/>
                          </a:rPr>
                          <m:t>,</m:t>
                        </m:r>
                        <m:r>
                          <a:rPr lang="en-US" sz="3700" b="0" i="1" smtClean="0">
                            <a:latin typeface="Cambria Math" panose="02040503050406030204" pitchFamily="18" charset="0"/>
                          </a:rPr>
                          <m:t>𝑓</m:t>
                        </m:r>
                        <m:r>
                          <a:rPr lang="en-US" sz="3700" b="0" i="1" smtClean="0">
                            <a:latin typeface="Cambria Math" panose="02040503050406030204" pitchFamily="18" charset="0"/>
                          </a:rPr>
                          <m:t>,</m:t>
                        </m:r>
                        <m:r>
                          <a:rPr lang="en-US" sz="3700" b="0" i="1" smtClean="0">
                            <a:latin typeface="Cambria Math" panose="02040503050406030204" pitchFamily="18" charset="0"/>
                          </a:rPr>
                          <m:t>𝑝</m:t>
                        </m:r>
                        <m:r>
                          <a:rPr lang="en-US" sz="3700" b="0" i="1" smtClean="0">
                            <a:latin typeface="Cambria Math" panose="02040503050406030204" pitchFamily="18" charset="0"/>
                          </a:rPr>
                          <m:t>,</m:t>
                        </m:r>
                        <m:r>
                          <a:rPr lang="en-US" sz="3700" b="0" i="1" smtClean="0">
                            <a:latin typeface="Cambria Math" panose="02040503050406030204" pitchFamily="18" charset="0"/>
                            <a:ea typeface="Cambria Math" panose="02040503050406030204" pitchFamily="18" charset="0"/>
                          </a:rPr>
                          <m:t>𝜃</m:t>
                        </m:r>
                      </m:e>
                    </m:d>
                    <m:r>
                      <a:rPr lang="en-US" sz="3700" b="0" i="1" smtClean="0">
                        <a:latin typeface="Cambria Math" panose="02040503050406030204" pitchFamily="18" charset="0"/>
                        <a:ea typeface="Cambria Math" panose="02040503050406030204" pitchFamily="18" charset="0"/>
                      </a:rPr>
                      <m:t>=1 </m:t>
                    </m:r>
                    <m:r>
                      <a:rPr lang="en-US" sz="3700" b="0" i="1" smtClean="0">
                        <a:latin typeface="Cambria Math" panose="02040503050406030204" pitchFamily="18" charset="0"/>
                        <a:ea typeface="Cambria Math" panose="02040503050406030204" pitchFamily="18" charset="0"/>
                      </a:rPr>
                      <m:t>𝑖𝑓</m:t>
                    </m:r>
                    <m:r>
                      <a:rPr lang="en-US" sz="3700" b="0" i="1" smtClean="0">
                        <a:latin typeface="Cambria Math" panose="02040503050406030204" pitchFamily="18" charset="0"/>
                        <a:ea typeface="Cambria Math" panose="02040503050406030204" pitchFamily="18" charset="0"/>
                      </a:rPr>
                      <m:t> </m:t>
                    </m:r>
                    <m:r>
                      <a:rPr lang="en-US" sz="3700" b="0" i="1" smtClean="0">
                        <a:latin typeface="Cambria Math" panose="02040503050406030204" pitchFamily="18" charset="0"/>
                        <a:ea typeface="Cambria Math" panose="02040503050406030204" pitchFamily="18" charset="0"/>
                      </a:rPr>
                      <m:t>𝑝𝑓</m:t>
                    </m:r>
                    <m:d>
                      <m:dPr>
                        <m:ctrlPr>
                          <a:rPr lang="en-US" sz="3700" b="0" i="1" smtClean="0">
                            <a:latin typeface="Cambria Math" panose="02040503050406030204" pitchFamily="18" charset="0"/>
                            <a:ea typeface="Cambria Math" panose="02040503050406030204" pitchFamily="18" charset="0"/>
                          </a:rPr>
                        </m:ctrlPr>
                      </m:dPr>
                      <m:e>
                        <m:r>
                          <a:rPr lang="en-US" sz="3700" b="0" i="1" smtClean="0">
                            <a:latin typeface="Cambria Math" panose="02040503050406030204" pitchFamily="18" charset="0"/>
                            <a:ea typeface="Cambria Math" panose="02040503050406030204" pitchFamily="18" charset="0"/>
                          </a:rPr>
                          <m:t>𝑥</m:t>
                        </m:r>
                      </m:e>
                    </m:d>
                    <m:r>
                      <a:rPr lang="en-US" sz="3700" b="0" i="1" smtClean="0">
                        <a:latin typeface="Cambria Math" panose="02040503050406030204" pitchFamily="18" charset="0"/>
                        <a:ea typeface="Cambria Math" panose="02040503050406030204" pitchFamily="18" charset="0"/>
                      </a:rPr>
                      <m:t>&lt;</m:t>
                    </m:r>
                    <m:r>
                      <a:rPr lang="en-US" sz="3700" b="0" i="1" smtClean="0">
                        <a:latin typeface="Cambria Math" panose="02040503050406030204" pitchFamily="18" charset="0"/>
                        <a:ea typeface="Cambria Math" panose="02040503050406030204" pitchFamily="18" charset="0"/>
                      </a:rPr>
                      <m:t>𝑝</m:t>
                    </m:r>
                    <m:r>
                      <a:rPr lang="en-US" sz="3700" b="0" i="1" smtClean="0">
                        <a:latin typeface="Cambria Math" panose="02040503050406030204" pitchFamily="18" charset="0"/>
                        <a:ea typeface="Cambria Math" panose="02040503050406030204" pitchFamily="18" charset="0"/>
                      </a:rPr>
                      <m:t>𝜃</m:t>
                    </m:r>
                    <m:r>
                      <a:rPr lang="en-US" sz="3700" b="0" i="1" smtClean="0">
                        <a:latin typeface="Cambria Math" panose="02040503050406030204" pitchFamily="18" charset="0"/>
                        <a:ea typeface="Cambria Math" panose="02040503050406030204" pitchFamily="18" charset="0"/>
                      </a:rPr>
                      <m:t>, </m:t>
                    </m:r>
                    <m:r>
                      <a:rPr lang="en-US" sz="3700" b="0" i="1" smtClean="0">
                        <a:latin typeface="Cambria Math" panose="02040503050406030204" pitchFamily="18" charset="0"/>
                        <a:ea typeface="Cambria Math" panose="02040503050406030204" pitchFamily="18" charset="0"/>
                      </a:rPr>
                      <m:t>𝑎𝑛𝑑</m:t>
                    </m:r>
                    <m:r>
                      <a:rPr lang="en-US" sz="3700" b="0" i="1" smtClean="0">
                        <a:latin typeface="Cambria Math" panose="02040503050406030204" pitchFamily="18" charset="0"/>
                        <a:ea typeface="Cambria Math" panose="02040503050406030204" pitchFamily="18" charset="0"/>
                      </a:rPr>
                      <m:t>=0 </m:t>
                    </m:r>
                    <m:r>
                      <a:rPr lang="en-US" sz="3700" b="0" i="1" smtClean="0">
                        <a:latin typeface="Cambria Math" panose="02040503050406030204" pitchFamily="18" charset="0"/>
                        <a:ea typeface="Cambria Math" panose="02040503050406030204" pitchFamily="18" charset="0"/>
                      </a:rPr>
                      <m:t>𝑜𝑡h𝑒𝑟𝑤𝑖𝑠𝑒</m:t>
                    </m:r>
                    <m:r>
                      <a:rPr lang="en-US" sz="3700" b="0" i="1" smtClean="0">
                        <a:latin typeface="Cambria Math" panose="02040503050406030204" pitchFamily="18" charset="0"/>
                        <a:ea typeface="Cambria Math" panose="02040503050406030204" pitchFamily="18" charset="0"/>
                      </a:rPr>
                      <m:t>.</m:t>
                    </m:r>
                  </m:oMath>
                </a14:m>
                <a:r>
                  <a:rPr lang="en-US" sz="3700" dirty="0" smtClean="0">
                    <a:latin typeface="Garamond" panose="02020404030301010803" pitchFamily="18" charset="0"/>
                  </a:rPr>
                  <a:t> Where </a:t>
                </a:r>
                <a14:m>
                  <m:oMath xmlns:m="http://schemas.openxmlformats.org/officeDocument/2006/math">
                    <m:r>
                      <a:rPr lang="en-US" sz="3700" b="0" i="1" smtClean="0">
                        <a:latin typeface="Cambria Math" panose="02040503050406030204" pitchFamily="18" charset="0"/>
                      </a:rPr>
                      <m:t>𝑥</m:t>
                    </m:r>
                  </m:oMath>
                </a14:m>
                <a:r>
                  <a:rPr lang="en-US" sz="3700" dirty="0" smtClean="0">
                    <a:latin typeface="Garamond" panose="02020404030301010803" pitchFamily="18" charset="0"/>
                  </a:rPr>
                  <a:t> is an image, </a:t>
                </a:r>
                <a14:m>
                  <m:oMath xmlns:m="http://schemas.openxmlformats.org/officeDocument/2006/math">
                    <m:r>
                      <a:rPr lang="en-US" sz="3700" b="0" i="1" smtClean="0">
                        <a:latin typeface="Cambria Math" panose="02040503050406030204" pitchFamily="18" charset="0"/>
                      </a:rPr>
                      <m:t>𝑓</m:t>
                    </m:r>
                  </m:oMath>
                </a14:m>
                <a:r>
                  <a:rPr lang="en-US" sz="3700" dirty="0" smtClean="0">
                    <a:latin typeface="Garamond" panose="02020404030301010803" pitchFamily="18" charset="0"/>
                  </a:rPr>
                  <a:t> is a </a:t>
                </a:r>
                <a:r>
                  <a:rPr lang="en-US" sz="3700" dirty="0" err="1" smtClean="0">
                    <a:latin typeface="Garamond" panose="02020404030301010803" pitchFamily="18" charset="0"/>
                  </a:rPr>
                  <a:t>Haar</a:t>
                </a:r>
                <a:r>
                  <a:rPr lang="en-US" sz="3700" dirty="0" smtClean="0">
                    <a:latin typeface="Garamond" panose="02020404030301010803" pitchFamily="18" charset="0"/>
                  </a:rPr>
                  <a:t> feature, </a:t>
                </a:r>
                <a14:m>
                  <m:oMath xmlns:m="http://schemas.openxmlformats.org/officeDocument/2006/math">
                    <m:r>
                      <a:rPr lang="en-US" sz="3700" b="0" i="1" smtClean="0">
                        <a:latin typeface="Cambria Math" panose="02040503050406030204" pitchFamily="18" charset="0"/>
                      </a:rPr>
                      <m:t>𝑝</m:t>
                    </m:r>
                    <m:r>
                      <a:rPr lang="en-US" sz="3700" b="0" i="1" smtClean="0">
                        <a:latin typeface="Cambria Math" panose="02040503050406030204" pitchFamily="18" charset="0"/>
                      </a:rPr>
                      <m:t>=1,−1</m:t>
                    </m:r>
                  </m:oMath>
                </a14:m>
                <a:r>
                  <a:rPr lang="en-US" sz="3700" dirty="0" smtClean="0">
                    <a:latin typeface="Garamond" panose="02020404030301010803" pitchFamily="18" charset="0"/>
                  </a:rPr>
                  <a:t>, </a:t>
                </a:r>
                <a14:m>
                  <m:oMath xmlns:m="http://schemas.openxmlformats.org/officeDocument/2006/math">
                    <m:r>
                      <a:rPr lang="en-US" sz="3700" i="1" smtClean="0">
                        <a:latin typeface="Cambria Math" panose="02040503050406030204" pitchFamily="18" charset="0"/>
                        <a:ea typeface="Cambria Math" panose="02040503050406030204" pitchFamily="18" charset="0"/>
                      </a:rPr>
                      <m:t>𝜃</m:t>
                    </m:r>
                  </m:oMath>
                </a14:m>
                <a:r>
                  <a:rPr lang="en-US" sz="3700" dirty="0" smtClean="0">
                    <a:latin typeface="Garamond" panose="02020404030301010803" pitchFamily="18" charset="0"/>
                  </a:rPr>
                  <a:t> is a threshold, and </a:t>
                </a:r>
                <a14:m>
                  <m:oMath xmlns:m="http://schemas.openxmlformats.org/officeDocument/2006/math">
                    <m:r>
                      <a:rPr lang="en-US" sz="3700" b="0" i="1" smtClean="0">
                        <a:latin typeface="Cambria Math" panose="02040503050406030204" pitchFamily="18" charset="0"/>
                      </a:rPr>
                      <m:t>𝑓</m:t>
                    </m:r>
                    <m:d>
                      <m:dPr>
                        <m:ctrlPr>
                          <a:rPr lang="en-US" sz="3700" b="0" i="1" smtClean="0">
                            <a:latin typeface="Cambria Math" panose="02040503050406030204" pitchFamily="18" charset="0"/>
                          </a:rPr>
                        </m:ctrlPr>
                      </m:dPr>
                      <m:e>
                        <m:r>
                          <a:rPr lang="en-US" sz="3700" b="0" i="1" smtClean="0">
                            <a:latin typeface="Cambria Math" panose="02040503050406030204" pitchFamily="18" charset="0"/>
                          </a:rPr>
                          <m:t>𝑥</m:t>
                        </m:r>
                      </m:e>
                    </m:d>
                  </m:oMath>
                </a14:m>
                <a:r>
                  <a:rPr lang="en-US" sz="3700" dirty="0" smtClean="0">
                    <a:latin typeface="Garamond" panose="02020404030301010803" pitchFamily="18" charset="0"/>
                  </a:rPr>
                  <a:t> is how well the feature matches the image. </a:t>
                </a:r>
                <a14:m>
                  <m:oMath xmlns:m="http://schemas.openxmlformats.org/officeDocument/2006/math">
                    <m:r>
                      <a:rPr lang="en-US" sz="3700" i="1">
                        <a:latin typeface="Cambria Math" panose="02040503050406030204" pitchFamily="18" charset="0"/>
                      </a:rPr>
                      <m:t>h</m:t>
                    </m:r>
                    <m:d>
                      <m:dPr>
                        <m:ctrlPr>
                          <a:rPr lang="en-US" sz="3700" i="1">
                            <a:latin typeface="Cambria Math" panose="02040503050406030204" pitchFamily="18" charset="0"/>
                          </a:rPr>
                        </m:ctrlPr>
                      </m:dPr>
                      <m:e>
                        <m:r>
                          <a:rPr lang="en-US" sz="3700" i="1">
                            <a:latin typeface="Cambria Math" panose="02040503050406030204" pitchFamily="18" charset="0"/>
                          </a:rPr>
                          <m:t>𝑥</m:t>
                        </m:r>
                        <m:r>
                          <a:rPr lang="en-US" sz="3700" i="1">
                            <a:latin typeface="Cambria Math" panose="02040503050406030204" pitchFamily="18" charset="0"/>
                          </a:rPr>
                          <m:t>,</m:t>
                        </m:r>
                        <m:r>
                          <a:rPr lang="en-US" sz="3700" i="1">
                            <a:latin typeface="Cambria Math" panose="02040503050406030204" pitchFamily="18" charset="0"/>
                          </a:rPr>
                          <m:t>𝑓</m:t>
                        </m:r>
                        <m:r>
                          <a:rPr lang="en-US" sz="3700" i="1">
                            <a:latin typeface="Cambria Math" panose="02040503050406030204" pitchFamily="18" charset="0"/>
                          </a:rPr>
                          <m:t>,</m:t>
                        </m:r>
                        <m:r>
                          <a:rPr lang="en-US" sz="3700" i="1">
                            <a:latin typeface="Cambria Math" panose="02040503050406030204" pitchFamily="18" charset="0"/>
                          </a:rPr>
                          <m:t>𝑝</m:t>
                        </m:r>
                        <m:r>
                          <a:rPr lang="en-US" sz="3700" i="1">
                            <a:latin typeface="Cambria Math" panose="02040503050406030204" pitchFamily="18" charset="0"/>
                          </a:rPr>
                          <m:t>,</m:t>
                        </m:r>
                        <m:r>
                          <a:rPr lang="en-US" sz="3700" i="1">
                            <a:latin typeface="Cambria Math" panose="02040503050406030204" pitchFamily="18" charset="0"/>
                            <a:ea typeface="Cambria Math" panose="02040503050406030204" pitchFamily="18" charset="0"/>
                          </a:rPr>
                          <m:t>𝜃</m:t>
                        </m:r>
                      </m:e>
                    </m:d>
                  </m:oMath>
                </a14:m>
                <a:r>
                  <a:rPr lang="en-US" sz="3700" dirty="0" smtClean="0">
                    <a:latin typeface="Garamond" panose="02020404030301010803" pitchFamily="18" charset="0"/>
                  </a:rPr>
                  <a:t> = 1 means there is a face, and</a:t>
                </a:r>
                <a14:m>
                  <m:oMath xmlns:m="http://schemas.openxmlformats.org/officeDocument/2006/math">
                    <m:r>
                      <a:rPr lang="en-US" sz="3700" b="0" i="0" smtClean="0">
                        <a:latin typeface="Cambria Math" panose="02040503050406030204" pitchFamily="18" charset="0"/>
                      </a:rPr>
                      <m:t> </m:t>
                    </m:r>
                    <m:r>
                      <a:rPr lang="en-US" sz="3700" i="1">
                        <a:latin typeface="Cambria Math" panose="02040503050406030204" pitchFamily="18" charset="0"/>
                      </a:rPr>
                      <m:t>h</m:t>
                    </m:r>
                    <m:d>
                      <m:dPr>
                        <m:ctrlPr>
                          <a:rPr lang="en-US" sz="3700" i="1">
                            <a:latin typeface="Cambria Math" panose="02040503050406030204" pitchFamily="18" charset="0"/>
                          </a:rPr>
                        </m:ctrlPr>
                      </m:dPr>
                      <m:e>
                        <m:r>
                          <a:rPr lang="en-US" sz="3700" i="1">
                            <a:latin typeface="Cambria Math" panose="02040503050406030204" pitchFamily="18" charset="0"/>
                          </a:rPr>
                          <m:t>𝑥</m:t>
                        </m:r>
                        <m:r>
                          <a:rPr lang="en-US" sz="3700" i="1">
                            <a:latin typeface="Cambria Math" panose="02040503050406030204" pitchFamily="18" charset="0"/>
                          </a:rPr>
                          <m:t>,</m:t>
                        </m:r>
                        <m:r>
                          <a:rPr lang="en-US" sz="3700" i="1">
                            <a:latin typeface="Cambria Math" panose="02040503050406030204" pitchFamily="18" charset="0"/>
                          </a:rPr>
                          <m:t>𝑓</m:t>
                        </m:r>
                        <m:r>
                          <a:rPr lang="en-US" sz="3700" i="1">
                            <a:latin typeface="Cambria Math" panose="02040503050406030204" pitchFamily="18" charset="0"/>
                          </a:rPr>
                          <m:t>,</m:t>
                        </m:r>
                        <m:r>
                          <a:rPr lang="en-US" sz="3700" i="1">
                            <a:latin typeface="Cambria Math" panose="02040503050406030204" pitchFamily="18" charset="0"/>
                          </a:rPr>
                          <m:t>𝑝</m:t>
                        </m:r>
                        <m:r>
                          <a:rPr lang="en-US" sz="3700" i="1">
                            <a:latin typeface="Cambria Math" panose="02040503050406030204" pitchFamily="18" charset="0"/>
                          </a:rPr>
                          <m:t>,</m:t>
                        </m:r>
                        <m:r>
                          <a:rPr lang="en-US" sz="3700" i="1">
                            <a:latin typeface="Cambria Math" panose="02040503050406030204" pitchFamily="18" charset="0"/>
                            <a:ea typeface="Cambria Math" panose="02040503050406030204" pitchFamily="18" charset="0"/>
                          </a:rPr>
                          <m:t>𝜃</m:t>
                        </m:r>
                      </m:e>
                    </m:d>
                  </m:oMath>
                </a14:m>
                <a:r>
                  <a:rPr lang="en-US" sz="3700" dirty="0" smtClean="0">
                    <a:latin typeface="Garamond" panose="02020404030301010803" pitchFamily="18" charset="0"/>
                  </a:rPr>
                  <a:t> = 0 means there is no face. A weak classier should be able to identify faces with slightly above 50% accuracy.  </a:t>
                </a:r>
              </a:p>
              <a:p>
                <a:r>
                  <a:rPr lang="en-US" sz="3700" dirty="0" smtClean="0">
                    <a:latin typeface="Garamond" panose="02020404030301010803" pitchFamily="18" charset="0"/>
                  </a:rPr>
                  <a:t>	We want to create a </a:t>
                </a:r>
                <a:r>
                  <a:rPr lang="en-US" sz="3700" b="1" dirty="0" smtClean="0">
                    <a:latin typeface="Garamond" panose="02020404030301010803" pitchFamily="18" charset="0"/>
                  </a:rPr>
                  <a:t>strong classifier </a:t>
                </a:r>
                <a:r>
                  <a:rPr lang="en-US" sz="3700" dirty="0" smtClean="0">
                    <a:latin typeface="Garamond" panose="02020404030301010803" pitchFamily="18" charset="0"/>
                  </a:rPr>
                  <a:t>(</a:t>
                </a:r>
                <a14:m>
                  <m:oMath xmlns:m="http://schemas.openxmlformats.org/officeDocument/2006/math">
                    <m:r>
                      <a:rPr lang="en-US" sz="3700" b="0" i="1" smtClean="0">
                        <a:latin typeface="Cambria Math" panose="02040503050406030204" pitchFamily="18" charset="0"/>
                      </a:rPr>
                      <m:t>𝐶</m:t>
                    </m:r>
                    <m:r>
                      <a:rPr lang="en-US" sz="3700" b="0" i="1" smtClean="0">
                        <a:latin typeface="Cambria Math" panose="02040503050406030204" pitchFamily="18" charset="0"/>
                      </a:rPr>
                      <m:t>(</m:t>
                    </m:r>
                    <m:r>
                      <a:rPr lang="en-US" sz="3700" b="0" i="1" smtClean="0">
                        <a:latin typeface="Cambria Math" panose="02040503050406030204" pitchFamily="18" charset="0"/>
                      </a:rPr>
                      <m:t>𝑥</m:t>
                    </m:r>
                    <m:r>
                      <a:rPr lang="en-US" sz="3700" b="0" i="1" smtClean="0">
                        <a:latin typeface="Cambria Math" panose="02040503050406030204" pitchFamily="18" charset="0"/>
                      </a:rPr>
                      <m:t>)</m:t>
                    </m:r>
                  </m:oMath>
                </a14:m>
                <a:r>
                  <a:rPr lang="en-US" sz="3700" dirty="0" smtClean="0">
                    <a:latin typeface="Garamond" panose="02020404030301010803" pitchFamily="18" charset="0"/>
                  </a:rPr>
                  <a:t>), a linear combination of the best weak classifiers. This is more accurate than a single weak classifier.  To do this we use </a:t>
                </a:r>
                <a:r>
                  <a:rPr lang="en-US" sz="3700" b="1" dirty="0" err="1" smtClean="0">
                    <a:latin typeface="Garamond" panose="02020404030301010803" pitchFamily="18" charset="0"/>
                  </a:rPr>
                  <a:t>Adaboost</a:t>
                </a:r>
                <a:r>
                  <a:rPr lang="en-US" sz="3700" dirty="0" smtClean="0">
                    <a:latin typeface="Garamond" panose="02020404030301010803" pitchFamily="18" charset="0"/>
                  </a:rPr>
                  <a:t>, which runs for </a:t>
                </a:r>
                <a:r>
                  <a:rPr lang="en-US" sz="3700" i="1" dirty="0" smtClean="0">
                    <a:latin typeface="Garamond" panose="02020404030301010803" pitchFamily="18" charset="0"/>
                  </a:rPr>
                  <a:t>T </a:t>
                </a:r>
                <a:r>
                  <a:rPr lang="en-US" sz="3700" dirty="0" smtClean="0">
                    <a:latin typeface="Garamond" panose="02020404030301010803" pitchFamily="18" charset="0"/>
                  </a:rPr>
                  <a:t>training rounds. For </a:t>
                </a:r>
                <a:r>
                  <a:rPr lang="en-US" sz="3700" i="1" dirty="0" smtClean="0">
                    <a:latin typeface="Garamond" panose="02020404030301010803" pitchFamily="18" charset="0"/>
                  </a:rPr>
                  <a:t>1 ≤ t ≤ T </a:t>
                </a:r>
                <a:r>
                  <a:rPr lang="en-US" sz="3700" dirty="0" smtClean="0">
                    <a:latin typeface="Garamond" panose="02020404030301010803" pitchFamily="18" charset="0"/>
                  </a:rPr>
                  <a:t>we find the weak classifier which minimizes the weighted error: </a:t>
                </a:r>
                <a14:m>
                  <m:oMath xmlns:m="http://schemas.openxmlformats.org/officeDocument/2006/math">
                    <m:sSub>
                      <m:sSubPr>
                        <m:ctrlPr>
                          <a:rPr lang="en-US" sz="3700" i="1" smtClean="0">
                            <a:latin typeface="Cambria Math" panose="02040503050406030204" pitchFamily="18" charset="0"/>
                          </a:rPr>
                        </m:ctrlPr>
                      </m:sSubPr>
                      <m:e>
                        <m:r>
                          <a:rPr lang="en-US" sz="3700" i="1" smtClean="0">
                            <a:latin typeface="Cambria Math" panose="02040503050406030204" pitchFamily="18" charset="0"/>
                            <a:ea typeface="Cambria Math" panose="02040503050406030204" pitchFamily="18" charset="0"/>
                          </a:rPr>
                          <m:t>𝜖</m:t>
                        </m:r>
                      </m:e>
                      <m:sub>
                        <m:r>
                          <a:rPr lang="en-US" sz="3700" b="0" i="1" smtClean="0">
                            <a:latin typeface="Cambria Math" panose="02040503050406030204" pitchFamily="18" charset="0"/>
                          </a:rPr>
                          <m:t>𝑡</m:t>
                        </m:r>
                      </m:sub>
                    </m:sSub>
                    <m:r>
                      <a:rPr lang="en-US" sz="3700" b="0" i="1" smtClean="0">
                        <a:latin typeface="Cambria Math" panose="02040503050406030204" pitchFamily="18" charset="0"/>
                      </a:rPr>
                      <m:t>=</m:t>
                    </m:r>
                    <m:nary>
                      <m:naryPr>
                        <m:chr m:val="∑"/>
                        <m:supHide m:val="on"/>
                        <m:ctrlPr>
                          <a:rPr lang="en-US" sz="3700" b="0" i="1" smtClean="0">
                            <a:latin typeface="Cambria Math" panose="02040503050406030204" pitchFamily="18" charset="0"/>
                          </a:rPr>
                        </m:ctrlPr>
                      </m:naryPr>
                      <m:sub>
                        <m:r>
                          <m:rPr>
                            <m:brk m:alnAt="7"/>
                          </m:rPr>
                          <a:rPr lang="en-US" sz="3700" b="0" i="1" smtClean="0">
                            <a:latin typeface="Cambria Math" panose="02040503050406030204" pitchFamily="18" charset="0"/>
                          </a:rPr>
                          <m:t>𝑖</m:t>
                        </m:r>
                      </m:sub>
                      <m:sup/>
                      <m:e>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rPr>
                              <m:t>𝑤</m:t>
                            </m:r>
                          </m:e>
                          <m:sub>
                            <m:r>
                              <a:rPr lang="en-US" sz="3700" b="0" i="1" smtClean="0">
                                <a:latin typeface="Cambria Math" panose="02040503050406030204" pitchFamily="18" charset="0"/>
                              </a:rPr>
                              <m:t>𝑖</m:t>
                            </m:r>
                          </m:sub>
                        </m:sSub>
                        <m:r>
                          <a:rPr lang="en-US" sz="3700" b="0" i="1" smtClean="0">
                            <a:latin typeface="Cambria Math" panose="02040503050406030204" pitchFamily="18" charset="0"/>
                          </a:rPr>
                          <m:t>|</m:t>
                        </m:r>
                        <m:r>
                          <a:rPr lang="en-US" sz="3700" b="0" i="1" smtClean="0">
                            <a:latin typeface="Cambria Math" panose="02040503050406030204" pitchFamily="18" charset="0"/>
                          </a:rPr>
                          <m:t>h</m:t>
                        </m:r>
                        <m:d>
                          <m:dPr>
                            <m:ctrlPr>
                              <a:rPr lang="en-US" sz="3700" b="0" i="1" smtClean="0">
                                <a:latin typeface="Cambria Math" panose="02040503050406030204" pitchFamily="18" charset="0"/>
                              </a:rPr>
                            </m:ctrlPr>
                          </m:dPr>
                          <m:e>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rPr>
                                  <m:t>𝑥</m:t>
                                </m:r>
                              </m:e>
                              <m:sub>
                                <m:r>
                                  <a:rPr lang="en-US" sz="3700" b="0" i="1" smtClean="0">
                                    <a:latin typeface="Cambria Math" panose="02040503050406030204" pitchFamily="18" charset="0"/>
                                  </a:rPr>
                                  <m:t>𝑖</m:t>
                                </m:r>
                              </m:sub>
                            </m:sSub>
                            <m:r>
                              <a:rPr lang="en-US" sz="3700" b="0" i="1" smtClean="0">
                                <a:latin typeface="Cambria Math" panose="02040503050406030204" pitchFamily="18" charset="0"/>
                              </a:rPr>
                              <m:t>,</m:t>
                            </m:r>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rPr>
                                  <m:t>𝑓</m:t>
                                </m:r>
                              </m:e>
                              <m:sub>
                                <m:r>
                                  <a:rPr lang="en-US" sz="3700" b="0" i="1" smtClean="0">
                                    <a:latin typeface="Cambria Math" panose="02040503050406030204" pitchFamily="18" charset="0"/>
                                  </a:rPr>
                                  <m:t>𝑡</m:t>
                                </m:r>
                              </m:sub>
                            </m:sSub>
                            <m:r>
                              <a:rPr lang="en-US" sz="3700" b="0" i="1" smtClean="0">
                                <a:latin typeface="Cambria Math" panose="02040503050406030204" pitchFamily="18" charset="0"/>
                              </a:rPr>
                              <m:t>,</m:t>
                            </m:r>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rPr>
                                  <m:t>𝑝</m:t>
                                </m:r>
                              </m:e>
                              <m:sub>
                                <m:r>
                                  <a:rPr lang="en-US" sz="3700" b="0" i="1" smtClean="0">
                                    <a:latin typeface="Cambria Math" panose="02040503050406030204" pitchFamily="18" charset="0"/>
                                  </a:rPr>
                                  <m:t>𝑡</m:t>
                                </m:r>
                              </m:sub>
                            </m:sSub>
                            <m:r>
                              <a:rPr lang="en-US" sz="3700" b="0" i="1" smtClean="0">
                                <a:latin typeface="Cambria Math" panose="02040503050406030204" pitchFamily="18" charset="0"/>
                              </a:rPr>
                              <m:t>,</m:t>
                            </m:r>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ea typeface="Cambria Math" panose="02040503050406030204" pitchFamily="18" charset="0"/>
                                  </a:rPr>
                                  <m:t>𝜃</m:t>
                                </m:r>
                              </m:e>
                              <m:sub>
                                <m:r>
                                  <a:rPr lang="en-US" sz="3700" b="0" i="1" smtClean="0">
                                    <a:latin typeface="Cambria Math" panose="02040503050406030204" pitchFamily="18" charset="0"/>
                                  </a:rPr>
                                  <m:t>𝑡</m:t>
                                </m:r>
                              </m:sub>
                            </m:sSub>
                          </m:e>
                        </m:d>
                        <m:r>
                          <a:rPr lang="en-US" sz="3700" b="0" i="1" smtClean="0">
                            <a:latin typeface="Cambria Math" panose="02040503050406030204" pitchFamily="18" charset="0"/>
                          </a:rPr>
                          <m:t> − </m:t>
                        </m:r>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rPr>
                              <m:t>𝑦</m:t>
                            </m:r>
                          </m:e>
                          <m:sub>
                            <m:r>
                              <a:rPr lang="en-US" sz="3700" b="0" i="1" smtClean="0">
                                <a:latin typeface="Cambria Math" panose="02040503050406030204" pitchFamily="18" charset="0"/>
                              </a:rPr>
                              <m:t>𝑖</m:t>
                            </m:r>
                          </m:sub>
                        </m:sSub>
                        <m:r>
                          <a:rPr lang="en-US" sz="3700" b="0" i="1" smtClean="0">
                            <a:latin typeface="Cambria Math" panose="02040503050406030204" pitchFamily="18" charset="0"/>
                          </a:rPr>
                          <m:t>|</m:t>
                        </m:r>
                      </m:e>
                    </m:nary>
                  </m:oMath>
                </a14:m>
                <a:r>
                  <a:rPr lang="en-US" sz="3700" dirty="0" smtClean="0">
                    <a:latin typeface="Garamond" panose="02020404030301010803" pitchFamily="18" charset="0"/>
                  </a:rPr>
                  <a:t> where </a:t>
                </a:r>
                <a14:m>
                  <m:oMath xmlns:m="http://schemas.openxmlformats.org/officeDocument/2006/math">
                    <m:sSub>
                      <m:sSubPr>
                        <m:ctrlPr>
                          <a:rPr lang="en-US" sz="3700" i="1">
                            <a:latin typeface="Cambria Math" panose="02040503050406030204" pitchFamily="18" charset="0"/>
                          </a:rPr>
                        </m:ctrlPr>
                      </m:sSubPr>
                      <m:e>
                        <m:r>
                          <a:rPr lang="en-US" sz="3700" i="1">
                            <a:latin typeface="Cambria Math" panose="02040503050406030204" pitchFamily="18" charset="0"/>
                          </a:rPr>
                          <m:t>𝑥</m:t>
                        </m:r>
                      </m:e>
                      <m:sub>
                        <m:r>
                          <a:rPr lang="en-US" sz="3700" i="1">
                            <a:latin typeface="Cambria Math" panose="02040503050406030204" pitchFamily="18" charset="0"/>
                          </a:rPr>
                          <m:t>𝑖</m:t>
                        </m:r>
                      </m:sub>
                    </m:sSub>
                    <m:r>
                      <a:rPr lang="en-US" sz="3700" i="1">
                        <a:latin typeface="Cambria Math" panose="02040503050406030204" pitchFamily="18" charset="0"/>
                      </a:rPr>
                      <m:t>,</m:t>
                    </m:r>
                    <m:sSub>
                      <m:sSubPr>
                        <m:ctrlPr>
                          <a:rPr lang="en-US" sz="3700" i="1">
                            <a:latin typeface="Cambria Math" panose="02040503050406030204" pitchFamily="18" charset="0"/>
                          </a:rPr>
                        </m:ctrlPr>
                      </m:sSubPr>
                      <m:e>
                        <m:r>
                          <a:rPr lang="en-US" sz="3700" i="1">
                            <a:latin typeface="Cambria Math" panose="02040503050406030204" pitchFamily="18" charset="0"/>
                          </a:rPr>
                          <m:t>𝑓</m:t>
                        </m:r>
                      </m:e>
                      <m:sub>
                        <m:r>
                          <a:rPr lang="en-US" sz="3700" i="1">
                            <a:latin typeface="Cambria Math" panose="02040503050406030204" pitchFamily="18" charset="0"/>
                          </a:rPr>
                          <m:t>𝑡</m:t>
                        </m:r>
                      </m:sub>
                    </m:sSub>
                    <m:r>
                      <a:rPr lang="en-US" sz="3700" i="1">
                        <a:latin typeface="Cambria Math" panose="02040503050406030204" pitchFamily="18" charset="0"/>
                      </a:rPr>
                      <m:t>,</m:t>
                    </m:r>
                    <m:sSub>
                      <m:sSubPr>
                        <m:ctrlPr>
                          <a:rPr lang="en-US" sz="3700" i="1">
                            <a:latin typeface="Cambria Math" panose="02040503050406030204" pitchFamily="18" charset="0"/>
                          </a:rPr>
                        </m:ctrlPr>
                      </m:sSubPr>
                      <m:e>
                        <m:r>
                          <a:rPr lang="en-US" sz="3700" i="1">
                            <a:latin typeface="Cambria Math" panose="02040503050406030204" pitchFamily="18" charset="0"/>
                          </a:rPr>
                          <m:t>𝑝</m:t>
                        </m:r>
                      </m:e>
                      <m:sub>
                        <m:r>
                          <a:rPr lang="en-US" sz="3700" i="1">
                            <a:latin typeface="Cambria Math" panose="02040503050406030204" pitchFamily="18" charset="0"/>
                          </a:rPr>
                          <m:t>𝑡</m:t>
                        </m:r>
                      </m:sub>
                    </m:sSub>
                  </m:oMath>
                </a14:m>
                <a:r>
                  <a:rPr lang="en-US" sz="3700" dirty="0" smtClean="0">
                    <a:latin typeface="Garamond" panose="02020404030301010803" pitchFamily="18" charset="0"/>
                  </a:rPr>
                  <a:t> minimize </a:t>
                </a:r>
                <a14:m>
                  <m:oMath xmlns:m="http://schemas.openxmlformats.org/officeDocument/2006/math">
                    <m:sSub>
                      <m:sSubPr>
                        <m:ctrlPr>
                          <a:rPr lang="en-US" sz="3700" i="1">
                            <a:latin typeface="Cambria Math" panose="02040503050406030204" pitchFamily="18" charset="0"/>
                          </a:rPr>
                        </m:ctrlPr>
                      </m:sSubPr>
                      <m:e>
                        <m:r>
                          <a:rPr lang="en-US" sz="3700" i="1">
                            <a:latin typeface="Cambria Math" panose="02040503050406030204" pitchFamily="18" charset="0"/>
                            <a:ea typeface="Cambria Math" panose="02040503050406030204" pitchFamily="18" charset="0"/>
                          </a:rPr>
                          <m:t>𝜖</m:t>
                        </m:r>
                      </m:e>
                      <m:sub>
                        <m:r>
                          <a:rPr lang="en-US" sz="3700" i="1">
                            <a:latin typeface="Cambria Math" panose="02040503050406030204" pitchFamily="18" charset="0"/>
                          </a:rPr>
                          <m:t>𝑡</m:t>
                        </m:r>
                      </m:sub>
                    </m:sSub>
                  </m:oMath>
                </a14:m>
                <a:r>
                  <a:rPr lang="en-US" sz="3700" dirty="0" smtClean="0">
                    <a:latin typeface="Garamond" panose="02020404030301010803" pitchFamily="18" charset="0"/>
                  </a:rPr>
                  <a:t>, and </a:t>
                </a:r>
                <a:r>
                  <a:rPr lang="en-US" sz="3700" i="1" dirty="0" err="1" smtClean="0">
                    <a:latin typeface="Garamond" panose="02020404030301010803" pitchFamily="18" charset="0"/>
                  </a:rPr>
                  <a:t>y</a:t>
                </a:r>
                <a:r>
                  <a:rPr lang="en-US" sz="3700" i="1" baseline="-25000" dirty="0" err="1" smtClean="0">
                    <a:latin typeface="Garamond" panose="02020404030301010803" pitchFamily="18" charset="0"/>
                  </a:rPr>
                  <a:t>i</a:t>
                </a:r>
                <a:r>
                  <a:rPr lang="en-US" sz="3700" i="1" dirty="0" smtClean="0">
                    <a:latin typeface="Garamond" panose="02020404030301010803" pitchFamily="18" charset="0"/>
                  </a:rPr>
                  <a:t>=1,0 </a:t>
                </a:r>
                <a:r>
                  <a:rPr lang="en-US" sz="3700" dirty="0" smtClean="0">
                    <a:latin typeface="Garamond" panose="02020404030301010803" pitchFamily="18" charset="0"/>
                  </a:rPr>
                  <a:t>for faces and non-faces respectively. The weights </a:t>
                </a:r>
                <a:r>
                  <a:rPr lang="en-US" sz="3700" i="1" dirty="0" err="1" smtClean="0">
                    <a:latin typeface="Garamond" panose="02020404030301010803" pitchFamily="18" charset="0"/>
                  </a:rPr>
                  <a:t>w</a:t>
                </a:r>
                <a:r>
                  <a:rPr lang="en-US" sz="3700" i="1" baseline="-25000" dirty="0" err="1" smtClean="0">
                    <a:latin typeface="Garamond" panose="02020404030301010803" pitchFamily="18" charset="0"/>
                  </a:rPr>
                  <a:t>i</a:t>
                </a:r>
                <a:r>
                  <a:rPr lang="en-US" sz="3700" dirty="0">
                    <a:latin typeface="Garamond" panose="02020404030301010803" pitchFamily="18" charset="0"/>
                  </a:rPr>
                  <a:t> </a:t>
                </a:r>
                <a:r>
                  <a:rPr lang="en-US" sz="3700" dirty="0" smtClean="0">
                    <a:latin typeface="Garamond" panose="02020404030301010803" pitchFamily="18" charset="0"/>
                  </a:rPr>
                  <a:t>are updated for the next training round. We define </a:t>
                </a:r>
                <a14:m>
                  <m:oMath xmlns:m="http://schemas.openxmlformats.org/officeDocument/2006/math">
                    <m:sSub>
                      <m:sSubPr>
                        <m:ctrlPr>
                          <a:rPr lang="en-US" sz="3700" i="1" smtClean="0">
                            <a:latin typeface="Cambria Math" panose="02040503050406030204" pitchFamily="18" charset="0"/>
                          </a:rPr>
                        </m:ctrlPr>
                      </m:sSubPr>
                      <m:e>
                        <m:r>
                          <a:rPr lang="en-US" sz="3700" b="0" i="1" smtClean="0">
                            <a:latin typeface="Cambria Math" panose="02040503050406030204" pitchFamily="18" charset="0"/>
                          </a:rPr>
                          <m:t>h</m:t>
                        </m:r>
                      </m:e>
                      <m:sub>
                        <m:r>
                          <a:rPr lang="en-US" sz="3700" b="0" i="1" smtClean="0">
                            <a:latin typeface="Cambria Math" panose="02040503050406030204" pitchFamily="18" charset="0"/>
                          </a:rPr>
                          <m:t>𝑡</m:t>
                        </m:r>
                      </m:sub>
                    </m:sSub>
                    <m:d>
                      <m:dPr>
                        <m:ctrlPr>
                          <a:rPr lang="en-US" sz="3700" b="0" i="1" smtClean="0">
                            <a:latin typeface="Cambria Math" panose="02040503050406030204" pitchFamily="18" charset="0"/>
                          </a:rPr>
                        </m:ctrlPr>
                      </m:dPr>
                      <m:e>
                        <m:r>
                          <a:rPr lang="en-US" sz="3700" b="0" i="1" smtClean="0">
                            <a:latin typeface="Cambria Math" panose="02040503050406030204" pitchFamily="18" charset="0"/>
                          </a:rPr>
                          <m:t>𝑥</m:t>
                        </m:r>
                      </m:e>
                    </m:d>
                    <m:r>
                      <a:rPr lang="en-US" sz="3700" i="1">
                        <a:latin typeface="Cambria Math" panose="02040503050406030204" pitchFamily="18" charset="0"/>
                      </a:rPr>
                      <m:t>=</m:t>
                    </m:r>
                    <m:r>
                      <a:rPr lang="en-US" sz="3700" i="1">
                        <a:latin typeface="Cambria Math" panose="02040503050406030204" pitchFamily="18" charset="0"/>
                      </a:rPr>
                      <m:t>h</m:t>
                    </m:r>
                    <m:d>
                      <m:dPr>
                        <m:ctrlPr>
                          <a:rPr lang="en-US" sz="3700" i="1">
                            <a:latin typeface="Cambria Math" panose="02040503050406030204" pitchFamily="18" charset="0"/>
                          </a:rPr>
                        </m:ctrlPr>
                      </m:dPr>
                      <m:e>
                        <m:r>
                          <a:rPr lang="en-US" sz="3700" b="0" i="1" smtClean="0">
                            <a:latin typeface="Cambria Math" panose="02040503050406030204" pitchFamily="18" charset="0"/>
                          </a:rPr>
                          <m:t>𝑥</m:t>
                        </m:r>
                        <m:r>
                          <a:rPr lang="en-US" sz="3700" i="1">
                            <a:latin typeface="Cambria Math" panose="02040503050406030204" pitchFamily="18" charset="0"/>
                          </a:rPr>
                          <m:t>,</m:t>
                        </m:r>
                        <m:sSub>
                          <m:sSubPr>
                            <m:ctrlPr>
                              <a:rPr lang="en-US" sz="3700" i="1">
                                <a:latin typeface="Cambria Math" panose="02040503050406030204" pitchFamily="18" charset="0"/>
                              </a:rPr>
                            </m:ctrlPr>
                          </m:sSubPr>
                          <m:e>
                            <m:r>
                              <a:rPr lang="en-US" sz="3700" i="1">
                                <a:latin typeface="Cambria Math" panose="02040503050406030204" pitchFamily="18" charset="0"/>
                              </a:rPr>
                              <m:t>𝑓</m:t>
                            </m:r>
                          </m:e>
                          <m:sub>
                            <m:r>
                              <a:rPr lang="en-US" sz="3700" i="1">
                                <a:latin typeface="Cambria Math" panose="02040503050406030204" pitchFamily="18" charset="0"/>
                              </a:rPr>
                              <m:t>𝑡</m:t>
                            </m:r>
                          </m:sub>
                        </m:sSub>
                        <m:r>
                          <a:rPr lang="en-US" sz="3700" i="1">
                            <a:latin typeface="Cambria Math" panose="02040503050406030204" pitchFamily="18" charset="0"/>
                          </a:rPr>
                          <m:t>,</m:t>
                        </m:r>
                        <m:sSub>
                          <m:sSubPr>
                            <m:ctrlPr>
                              <a:rPr lang="en-US" sz="3700" i="1">
                                <a:latin typeface="Cambria Math" panose="02040503050406030204" pitchFamily="18" charset="0"/>
                              </a:rPr>
                            </m:ctrlPr>
                          </m:sSubPr>
                          <m:e>
                            <m:r>
                              <a:rPr lang="en-US" sz="3700" i="1">
                                <a:latin typeface="Cambria Math" panose="02040503050406030204" pitchFamily="18" charset="0"/>
                              </a:rPr>
                              <m:t>𝑝</m:t>
                            </m:r>
                          </m:e>
                          <m:sub>
                            <m:r>
                              <a:rPr lang="en-US" sz="3700" i="1">
                                <a:latin typeface="Cambria Math" panose="02040503050406030204" pitchFamily="18" charset="0"/>
                              </a:rPr>
                              <m:t>𝑡</m:t>
                            </m:r>
                          </m:sub>
                        </m:sSub>
                        <m:r>
                          <a:rPr lang="en-US" sz="3700" i="1">
                            <a:latin typeface="Cambria Math" panose="02040503050406030204" pitchFamily="18" charset="0"/>
                          </a:rPr>
                          <m:t>,</m:t>
                        </m:r>
                        <m:sSub>
                          <m:sSubPr>
                            <m:ctrlPr>
                              <a:rPr lang="en-US" sz="3700" i="1">
                                <a:latin typeface="Cambria Math" panose="02040503050406030204" pitchFamily="18" charset="0"/>
                              </a:rPr>
                            </m:ctrlPr>
                          </m:sSubPr>
                          <m:e>
                            <m:r>
                              <a:rPr lang="en-US" sz="3700" i="1">
                                <a:latin typeface="Cambria Math" panose="02040503050406030204" pitchFamily="18" charset="0"/>
                                <a:ea typeface="Cambria Math" panose="02040503050406030204" pitchFamily="18" charset="0"/>
                              </a:rPr>
                              <m:t>𝜃</m:t>
                            </m:r>
                          </m:e>
                          <m:sub>
                            <m:r>
                              <a:rPr lang="en-US" sz="3700" i="1">
                                <a:latin typeface="Cambria Math" panose="02040503050406030204" pitchFamily="18" charset="0"/>
                              </a:rPr>
                              <m:t>𝑡</m:t>
                            </m:r>
                          </m:sub>
                        </m:sSub>
                      </m:e>
                    </m:d>
                  </m:oMath>
                </a14:m>
                <a:r>
                  <a:rPr lang="en-US" sz="3700" dirty="0" smtClean="0">
                    <a:latin typeface="Garamond" panose="02020404030301010803" pitchFamily="18" charset="0"/>
                  </a:rPr>
                  <a:t> and </a:t>
                </a:r>
                <a14:m>
                  <m:oMath xmlns:m="http://schemas.openxmlformats.org/officeDocument/2006/math">
                    <m:sSub>
                      <m:sSubPr>
                        <m:ctrlPr>
                          <a:rPr lang="en-US" sz="3700" i="1" smtClean="0">
                            <a:latin typeface="Cambria Math" panose="02040503050406030204" pitchFamily="18" charset="0"/>
                          </a:rPr>
                        </m:ctrlPr>
                      </m:sSubPr>
                      <m:e>
                        <m:r>
                          <a:rPr lang="en-US" sz="3700" i="1" smtClean="0">
                            <a:latin typeface="Cambria Math" panose="02040503050406030204" pitchFamily="18" charset="0"/>
                            <a:ea typeface="Cambria Math" panose="02040503050406030204" pitchFamily="18" charset="0"/>
                          </a:rPr>
                          <m:t>𝛼</m:t>
                        </m:r>
                      </m:e>
                      <m:sub>
                        <m:r>
                          <a:rPr lang="en-US" sz="3700" b="0" i="1" smtClean="0">
                            <a:latin typeface="Cambria Math" panose="02040503050406030204" pitchFamily="18" charset="0"/>
                          </a:rPr>
                          <m:t>𝑡</m:t>
                        </m:r>
                      </m:sub>
                    </m:sSub>
                    <m:r>
                      <a:rPr lang="en-US" sz="3700" b="0" i="1" smtClean="0">
                        <a:latin typeface="Cambria Math" panose="02040503050406030204" pitchFamily="18" charset="0"/>
                      </a:rPr>
                      <m:t>=</m:t>
                    </m:r>
                    <m:r>
                      <a:rPr lang="en-US" sz="3700" b="0" i="1" smtClean="0">
                        <a:latin typeface="Cambria Math" panose="02040503050406030204" pitchFamily="18" charset="0"/>
                      </a:rPr>
                      <m:t>𝑙𝑜𝑔</m:t>
                    </m:r>
                    <m:d>
                      <m:dPr>
                        <m:ctrlPr>
                          <a:rPr lang="en-US" sz="3700" b="0" i="1" smtClean="0">
                            <a:latin typeface="Cambria Math" panose="02040503050406030204" pitchFamily="18" charset="0"/>
                          </a:rPr>
                        </m:ctrlPr>
                      </m:dPr>
                      <m:e>
                        <m:f>
                          <m:fPr>
                            <m:ctrlPr>
                              <a:rPr lang="en-US" sz="3700" b="0" i="1" smtClean="0">
                                <a:latin typeface="Cambria Math" panose="02040503050406030204" pitchFamily="18" charset="0"/>
                              </a:rPr>
                            </m:ctrlPr>
                          </m:fPr>
                          <m:num>
                            <m:r>
                              <a:rPr lang="en-US" sz="3700" b="0" i="1" smtClean="0">
                                <a:latin typeface="Cambria Math" panose="02040503050406030204" pitchFamily="18" charset="0"/>
                              </a:rPr>
                              <m:t>1−</m:t>
                            </m:r>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ea typeface="Cambria Math" panose="02040503050406030204" pitchFamily="18" charset="0"/>
                                  </a:rPr>
                                  <m:t>𝜖</m:t>
                                </m:r>
                              </m:e>
                              <m:sub>
                                <m:r>
                                  <a:rPr lang="en-US" sz="3700" b="0" i="1" smtClean="0">
                                    <a:latin typeface="Cambria Math" panose="02040503050406030204" pitchFamily="18" charset="0"/>
                                  </a:rPr>
                                  <m:t>𝑡</m:t>
                                </m:r>
                              </m:sub>
                            </m:sSub>
                          </m:num>
                          <m:den>
                            <m:sSub>
                              <m:sSubPr>
                                <m:ctrlPr>
                                  <a:rPr lang="en-US" sz="3700" b="0" i="1" smtClean="0">
                                    <a:latin typeface="Cambria Math" panose="02040503050406030204" pitchFamily="18" charset="0"/>
                                  </a:rPr>
                                </m:ctrlPr>
                              </m:sSubPr>
                              <m:e>
                                <m:r>
                                  <a:rPr lang="en-US" sz="3700" b="0" i="1" smtClean="0">
                                    <a:latin typeface="Cambria Math" panose="02040503050406030204" pitchFamily="18" charset="0"/>
                                    <a:ea typeface="Cambria Math" panose="02040503050406030204" pitchFamily="18" charset="0"/>
                                  </a:rPr>
                                  <m:t>𝜖</m:t>
                                </m:r>
                              </m:e>
                              <m:sub>
                                <m:r>
                                  <a:rPr lang="en-US" sz="3700" b="0" i="1" smtClean="0">
                                    <a:latin typeface="Cambria Math" panose="02040503050406030204" pitchFamily="18" charset="0"/>
                                  </a:rPr>
                                  <m:t>𝑡</m:t>
                                </m:r>
                              </m:sub>
                            </m:sSub>
                          </m:den>
                        </m:f>
                      </m:e>
                    </m:d>
                  </m:oMath>
                </a14:m>
                <a:r>
                  <a:rPr lang="en-US" sz="3700" dirty="0" smtClean="0">
                    <a:latin typeface="Garamond" panose="02020404030301010803" pitchFamily="18" charset="0"/>
                  </a:rPr>
                  <a:t>. Our strong classifier is then: </a:t>
                </a:r>
                <a14:m>
                  <m:oMath xmlns:m="http://schemas.openxmlformats.org/officeDocument/2006/math">
                    <m:r>
                      <a:rPr lang="en-US" sz="3700" b="0" i="1" smtClean="0">
                        <a:latin typeface="Cambria Math" panose="02040503050406030204" pitchFamily="18" charset="0"/>
                      </a:rPr>
                      <m:t>𝐶</m:t>
                    </m:r>
                    <m:d>
                      <m:dPr>
                        <m:ctrlPr>
                          <a:rPr lang="en-US" sz="3700" b="0" i="1" smtClean="0">
                            <a:latin typeface="Cambria Math" panose="02040503050406030204" pitchFamily="18" charset="0"/>
                          </a:rPr>
                        </m:ctrlPr>
                      </m:dPr>
                      <m:e>
                        <m:r>
                          <a:rPr lang="en-US" sz="3700" b="0" i="1" smtClean="0">
                            <a:latin typeface="Cambria Math" panose="02040503050406030204" pitchFamily="18" charset="0"/>
                          </a:rPr>
                          <m:t>𝑥</m:t>
                        </m:r>
                      </m:e>
                    </m:d>
                    <m:r>
                      <a:rPr lang="en-US" sz="3700" b="0" i="1" smtClean="0">
                        <a:latin typeface="Cambria Math" panose="02040503050406030204" pitchFamily="18" charset="0"/>
                      </a:rPr>
                      <m:t>=1</m:t>
                    </m:r>
                  </m:oMath>
                </a14:m>
                <a:r>
                  <a:rPr lang="en-US" sz="3700" dirty="0" smtClean="0">
                    <a:latin typeface="Garamond" panose="02020404030301010803" pitchFamily="18" charset="0"/>
                  </a:rPr>
                  <a:t> if </a:t>
                </a:r>
                <a14:m>
                  <m:oMath xmlns:m="http://schemas.openxmlformats.org/officeDocument/2006/math">
                    <m:nary>
                      <m:naryPr>
                        <m:chr m:val="∑"/>
                        <m:ctrlPr>
                          <a:rPr lang="en-US" sz="3700" i="1" smtClean="0">
                            <a:latin typeface="Cambria Math" panose="02040503050406030204" pitchFamily="18" charset="0"/>
                          </a:rPr>
                        </m:ctrlPr>
                      </m:naryPr>
                      <m:sub>
                        <m:r>
                          <m:rPr>
                            <m:brk m:alnAt="23"/>
                          </m:rPr>
                          <a:rPr lang="en-US" sz="3700" b="0" i="1" smtClean="0">
                            <a:latin typeface="Cambria Math" panose="02040503050406030204" pitchFamily="18" charset="0"/>
                          </a:rPr>
                          <m:t>𝑡</m:t>
                        </m:r>
                        <m:r>
                          <a:rPr lang="en-US" sz="3700" b="0" i="1" smtClean="0">
                            <a:latin typeface="Cambria Math" panose="02040503050406030204" pitchFamily="18" charset="0"/>
                          </a:rPr>
                          <m:t>=1</m:t>
                        </m:r>
                      </m:sub>
                      <m:sup>
                        <m:r>
                          <a:rPr lang="en-US" sz="3700" b="0" i="1" smtClean="0">
                            <a:latin typeface="Cambria Math" panose="02040503050406030204" pitchFamily="18" charset="0"/>
                          </a:rPr>
                          <m:t>𝑇</m:t>
                        </m:r>
                      </m:sup>
                      <m:e>
                        <m:sSub>
                          <m:sSubPr>
                            <m:ctrlPr>
                              <a:rPr lang="en-US" sz="3700" i="1" smtClean="0">
                                <a:latin typeface="Cambria Math" panose="02040503050406030204" pitchFamily="18" charset="0"/>
                              </a:rPr>
                            </m:ctrlPr>
                          </m:sSubPr>
                          <m:e>
                            <m:r>
                              <a:rPr lang="en-US" sz="3700" i="1" smtClean="0">
                                <a:latin typeface="Cambria Math" panose="02040503050406030204" pitchFamily="18" charset="0"/>
                                <a:ea typeface="Cambria Math" panose="02040503050406030204" pitchFamily="18" charset="0"/>
                              </a:rPr>
                              <m:t>𝛼</m:t>
                            </m:r>
                          </m:e>
                          <m:sub>
                            <m:r>
                              <a:rPr lang="en-US" sz="3700" b="0" i="1" smtClean="0">
                                <a:latin typeface="Cambria Math" panose="02040503050406030204" pitchFamily="18" charset="0"/>
                              </a:rPr>
                              <m:t>𝑡</m:t>
                            </m:r>
                          </m:sub>
                        </m:sSub>
                        <m:sSub>
                          <m:sSubPr>
                            <m:ctrlPr>
                              <a:rPr lang="en-US" sz="3700" i="1" smtClean="0">
                                <a:latin typeface="Cambria Math" panose="02040503050406030204" pitchFamily="18" charset="0"/>
                              </a:rPr>
                            </m:ctrlPr>
                          </m:sSubPr>
                          <m:e>
                            <m:r>
                              <a:rPr lang="en-US" sz="3700" b="0" i="1" smtClean="0">
                                <a:latin typeface="Cambria Math" panose="02040503050406030204" pitchFamily="18" charset="0"/>
                              </a:rPr>
                              <m:t>h</m:t>
                            </m:r>
                          </m:e>
                          <m:sub>
                            <m:r>
                              <a:rPr lang="en-US" sz="3700" b="0" i="1" smtClean="0">
                                <a:latin typeface="Cambria Math" panose="02040503050406030204" pitchFamily="18" charset="0"/>
                              </a:rPr>
                              <m:t>𝑡</m:t>
                            </m:r>
                          </m:sub>
                        </m:sSub>
                        <m:d>
                          <m:dPr>
                            <m:ctrlPr>
                              <a:rPr lang="en-US" sz="3700" b="0" i="1" smtClean="0">
                                <a:latin typeface="Cambria Math" panose="02040503050406030204" pitchFamily="18" charset="0"/>
                              </a:rPr>
                            </m:ctrlPr>
                          </m:dPr>
                          <m:e>
                            <m:r>
                              <a:rPr lang="en-US" sz="3700" b="0" i="1" smtClean="0">
                                <a:latin typeface="Cambria Math" panose="02040503050406030204" pitchFamily="18" charset="0"/>
                              </a:rPr>
                              <m:t>𝑥</m:t>
                            </m:r>
                          </m:e>
                        </m:d>
                        <m:r>
                          <a:rPr lang="en-US" sz="3700" b="0" i="1" smtClean="0">
                            <a:latin typeface="Cambria Math" panose="02040503050406030204" pitchFamily="18" charset="0"/>
                          </a:rPr>
                          <m:t>≥</m:t>
                        </m:r>
                        <m:f>
                          <m:fPr>
                            <m:ctrlPr>
                              <a:rPr lang="en-US" sz="3700" b="0" i="1" smtClean="0">
                                <a:latin typeface="Cambria Math" panose="02040503050406030204" pitchFamily="18" charset="0"/>
                                <a:ea typeface="Cambria Math" panose="02040503050406030204" pitchFamily="18" charset="0"/>
                              </a:rPr>
                            </m:ctrlPr>
                          </m:fPr>
                          <m:num>
                            <m:r>
                              <a:rPr lang="en-US" sz="3700" b="0" i="1" smtClean="0">
                                <a:latin typeface="Cambria Math" panose="02040503050406030204" pitchFamily="18" charset="0"/>
                                <a:ea typeface="Cambria Math" panose="02040503050406030204" pitchFamily="18" charset="0"/>
                              </a:rPr>
                              <m:t>1</m:t>
                            </m:r>
                          </m:num>
                          <m:den>
                            <m:r>
                              <a:rPr lang="en-US" sz="3700" b="0" i="1" smtClean="0">
                                <a:latin typeface="Cambria Math" panose="02040503050406030204" pitchFamily="18" charset="0"/>
                                <a:ea typeface="Cambria Math" panose="02040503050406030204" pitchFamily="18" charset="0"/>
                              </a:rPr>
                              <m:t>2</m:t>
                            </m:r>
                          </m:den>
                        </m:f>
                        <m:nary>
                          <m:naryPr>
                            <m:chr m:val="∑"/>
                            <m:ctrlPr>
                              <a:rPr lang="en-US" sz="3700" b="0" i="1" smtClean="0">
                                <a:latin typeface="Cambria Math" panose="02040503050406030204" pitchFamily="18" charset="0"/>
                                <a:ea typeface="Cambria Math" panose="02040503050406030204" pitchFamily="18" charset="0"/>
                              </a:rPr>
                            </m:ctrlPr>
                          </m:naryPr>
                          <m:sub>
                            <m:r>
                              <m:rPr>
                                <m:brk m:alnAt="23"/>
                              </m:rPr>
                              <a:rPr lang="en-US" sz="3700" b="0" i="1" smtClean="0">
                                <a:latin typeface="Cambria Math" panose="02040503050406030204" pitchFamily="18" charset="0"/>
                                <a:ea typeface="Cambria Math" panose="02040503050406030204" pitchFamily="18" charset="0"/>
                              </a:rPr>
                              <m:t>𝑡</m:t>
                            </m:r>
                            <m:r>
                              <a:rPr lang="en-US" sz="3700" b="0" i="1" smtClean="0">
                                <a:latin typeface="Cambria Math" panose="02040503050406030204" pitchFamily="18" charset="0"/>
                                <a:ea typeface="Cambria Math" panose="02040503050406030204" pitchFamily="18" charset="0"/>
                              </a:rPr>
                              <m:t>=1</m:t>
                            </m:r>
                          </m:sub>
                          <m:sup>
                            <m:r>
                              <a:rPr lang="en-US" sz="3700" b="0" i="1" smtClean="0">
                                <a:latin typeface="Cambria Math" panose="02040503050406030204" pitchFamily="18" charset="0"/>
                                <a:ea typeface="Cambria Math" panose="02040503050406030204" pitchFamily="18" charset="0"/>
                              </a:rPr>
                              <m:t>𝑇</m:t>
                            </m:r>
                          </m:sup>
                          <m:e>
                            <m:sSub>
                              <m:sSubPr>
                                <m:ctrlPr>
                                  <a:rPr lang="en-US" sz="3700" b="0" i="1" smtClean="0">
                                    <a:latin typeface="Cambria Math" panose="02040503050406030204" pitchFamily="18" charset="0"/>
                                    <a:ea typeface="Cambria Math" panose="02040503050406030204" pitchFamily="18" charset="0"/>
                                  </a:rPr>
                                </m:ctrlPr>
                              </m:sSubPr>
                              <m:e>
                                <m:r>
                                  <a:rPr lang="en-US" sz="3700" b="0" i="1" smtClean="0">
                                    <a:latin typeface="Cambria Math" panose="02040503050406030204" pitchFamily="18" charset="0"/>
                                    <a:ea typeface="Cambria Math" panose="02040503050406030204" pitchFamily="18" charset="0"/>
                                  </a:rPr>
                                  <m:t>𝑎</m:t>
                                </m:r>
                              </m:e>
                              <m:sub>
                                <m:r>
                                  <a:rPr lang="en-US" sz="3700" b="0" i="1" smtClean="0">
                                    <a:latin typeface="Cambria Math" panose="02040503050406030204" pitchFamily="18" charset="0"/>
                                    <a:ea typeface="Cambria Math" panose="02040503050406030204" pitchFamily="18" charset="0"/>
                                  </a:rPr>
                                  <m:t>𝑡</m:t>
                                </m:r>
                              </m:sub>
                            </m:sSub>
                          </m:e>
                        </m:nary>
                      </m:e>
                    </m:nary>
                  </m:oMath>
                </a14:m>
                <a:r>
                  <a:rPr lang="en-US" sz="3700" dirty="0" smtClean="0">
                    <a:latin typeface="Garamond" panose="02020404030301010803" pitchFamily="18" charset="0"/>
                  </a:rPr>
                  <a:t>, and </a:t>
                </a:r>
                <a14:m>
                  <m:oMath xmlns:m="http://schemas.openxmlformats.org/officeDocument/2006/math">
                    <m:r>
                      <a:rPr lang="en-US" sz="3700" b="0" i="1" smtClean="0">
                        <a:latin typeface="Cambria Math" panose="02040503050406030204" pitchFamily="18" charset="0"/>
                      </a:rPr>
                      <m:t>=0</m:t>
                    </m:r>
                  </m:oMath>
                </a14:m>
                <a:r>
                  <a:rPr lang="en-US" sz="3700" dirty="0" smtClean="0">
                    <a:latin typeface="Garamond" panose="02020404030301010803" pitchFamily="18" charset="0"/>
                  </a:rPr>
                  <a:t> otherwise. [2]</a:t>
                </a:r>
                <a:endParaRPr lang="en-US" sz="3700" dirty="0">
                  <a:latin typeface="Garamond" panose="02020404030301010803" pitchFamily="18"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14733219" y="7035524"/>
                <a:ext cx="12710811" cy="10915552"/>
              </a:xfrm>
              <a:prstGeom prst="rect">
                <a:avLst/>
              </a:prstGeom>
              <a:blipFill>
                <a:blip r:embed="rId8"/>
                <a:stretch>
                  <a:fillRect l="-1535" t="-893" r="-1871" b="-1173"/>
                </a:stretch>
              </a:blipFill>
            </p:spPr>
            <p:txBody>
              <a:bodyPr/>
              <a:lstStyle/>
              <a:p>
                <a:r>
                  <a:rPr lang="en-US">
                    <a:noFill/>
                  </a:rPr>
                  <a:t> </a:t>
                </a:r>
              </a:p>
            </p:txBody>
          </p:sp>
        </mc:Fallback>
      </mc:AlternateContent>
      <p:sp>
        <p:nvSpPr>
          <p:cNvPr id="34" name="TextBox 33"/>
          <p:cNvSpPr txBox="1"/>
          <p:nvPr/>
        </p:nvSpPr>
        <p:spPr>
          <a:xfrm>
            <a:off x="14277266" y="18091486"/>
            <a:ext cx="13441391" cy="1200329"/>
          </a:xfrm>
          <a:prstGeom prst="rect">
            <a:avLst/>
          </a:prstGeom>
          <a:solidFill>
            <a:srgbClr val="24588D"/>
          </a:solidFill>
        </p:spPr>
        <p:txBody>
          <a:bodyPr wrap="square">
            <a:spAutoFit/>
          </a:bodyPr>
          <a:lstStyle/>
          <a:p>
            <a:pPr algn="ctr">
              <a:defRPr/>
            </a:pPr>
            <a:r>
              <a:rPr lang="en-US" sz="7200" b="1" dirty="0" smtClean="0">
                <a:solidFill>
                  <a:schemeClr val="bg1"/>
                </a:solidFill>
                <a:latin typeface="+mj-lt"/>
                <a:cs typeface="+mn-cs"/>
              </a:rPr>
              <a:t>Cascaded Classifiers </a:t>
            </a:r>
            <a:endParaRPr lang="en-US" sz="7200" b="1" dirty="0">
              <a:solidFill>
                <a:schemeClr val="bg1"/>
              </a:solidFill>
              <a:latin typeface="+mj-lt"/>
              <a:cs typeface="+mn-cs"/>
            </a:endParaRPr>
          </a:p>
        </p:txBody>
      </p:sp>
      <p:sp>
        <p:nvSpPr>
          <p:cNvPr id="4" name="TextBox 3"/>
          <p:cNvSpPr txBox="1"/>
          <p:nvPr/>
        </p:nvSpPr>
        <p:spPr>
          <a:xfrm>
            <a:off x="14508737" y="19594403"/>
            <a:ext cx="12710811" cy="7494359"/>
          </a:xfrm>
          <a:prstGeom prst="rect">
            <a:avLst/>
          </a:prstGeom>
          <a:noFill/>
        </p:spPr>
        <p:txBody>
          <a:bodyPr wrap="square" rtlCol="0">
            <a:spAutoFit/>
          </a:bodyPr>
          <a:lstStyle/>
          <a:p>
            <a:r>
              <a:rPr lang="en-US" sz="3700" dirty="0" smtClean="0">
                <a:latin typeface="Garamond" panose="02020404030301010803" pitchFamily="18" charset="0"/>
              </a:rPr>
              <a:t>Unfortunately, evaluating a single </a:t>
            </a:r>
            <a:r>
              <a:rPr lang="en-US" sz="3700" b="1" dirty="0" smtClean="0">
                <a:latin typeface="Garamond" panose="02020404030301010803" pitchFamily="18" charset="0"/>
              </a:rPr>
              <a:t>strong classifier</a:t>
            </a:r>
            <a:r>
              <a:rPr lang="en-US" sz="3700" dirty="0" smtClean="0">
                <a:latin typeface="Garamond" panose="02020404030301010803" pitchFamily="18" charset="0"/>
              </a:rPr>
              <a:t> at every location on an image is very inefficient, so we use a </a:t>
            </a:r>
            <a:r>
              <a:rPr lang="en-US" sz="3700" b="1" dirty="0" smtClean="0">
                <a:latin typeface="Garamond" panose="02020404030301010803" pitchFamily="18" charset="0"/>
              </a:rPr>
              <a:t>cascaded classifier</a:t>
            </a:r>
            <a:r>
              <a:rPr lang="en-US" sz="3700" dirty="0" smtClean="0">
                <a:latin typeface="Garamond" panose="02020404030301010803" pitchFamily="18" charset="0"/>
              </a:rPr>
              <a:t>. A cascaded classifier consists of many strong classifiers, called </a:t>
            </a:r>
            <a:r>
              <a:rPr lang="en-US" sz="3700" b="1" dirty="0" smtClean="0">
                <a:latin typeface="Garamond" panose="02020404030301010803" pitchFamily="18" charset="0"/>
              </a:rPr>
              <a:t>layers</a:t>
            </a:r>
            <a:r>
              <a:rPr lang="en-US" sz="3700" dirty="0" smtClean="0">
                <a:latin typeface="Garamond" panose="02020404030301010803" pitchFamily="18" charset="0"/>
              </a:rPr>
              <a:t>. The goal of each layer is to determine whether a sub-window is definitely not a face or maybe a face. [3] Each layer is trained to have a very high detection rate, with the trade-off of a significant false positive rate.</a:t>
            </a:r>
          </a:p>
          <a:p>
            <a:r>
              <a:rPr lang="en-US" sz="3700" dirty="0" smtClean="0">
                <a:latin typeface="Garamond" panose="02020404030301010803" pitchFamily="18" charset="0"/>
              </a:rPr>
              <a:t>	The early layers contain only a few </a:t>
            </a:r>
            <a:r>
              <a:rPr lang="en-US" sz="3700" b="1" dirty="0" smtClean="0">
                <a:latin typeface="Garamond" panose="02020404030301010803" pitchFamily="18" charset="0"/>
              </a:rPr>
              <a:t>weak classifiers</a:t>
            </a:r>
            <a:r>
              <a:rPr lang="en-US" sz="3700" dirty="0" smtClean="0">
                <a:latin typeface="Garamond" panose="02020404030301010803" pitchFamily="18" charset="0"/>
              </a:rPr>
              <a:t>, so they are quick to evaluate. If a layer determines that a sub-window is possibly a face, it continues to the next layer. If </a:t>
            </a:r>
            <a:r>
              <a:rPr lang="en-US" sz="3700" dirty="0">
                <a:latin typeface="Garamond" panose="02020404030301010803" pitchFamily="18" charset="0"/>
              </a:rPr>
              <a:t>a layer determines that a sub-window is </a:t>
            </a:r>
            <a:r>
              <a:rPr lang="en-US" sz="3700" dirty="0" smtClean="0">
                <a:latin typeface="Garamond" panose="02020404030301010803" pitchFamily="18" charset="0"/>
              </a:rPr>
              <a:t>definitely not a face, then the detector immediately proceeds to the next sub-window. So the vast majority of sub-windows are evaluated quickly </a:t>
            </a:r>
            <a:endParaRPr lang="en-US" sz="3700" dirty="0">
              <a:latin typeface="Garamond" panose="02020404030301010803" pitchFamily="18" charset="0"/>
            </a:endParaRPr>
          </a:p>
        </p:txBody>
      </p:sp>
      <p:sp>
        <p:nvSpPr>
          <p:cNvPr id="5" name="TextBox 4"/>
          <p:cNvSpPr txBox="1"/>
          <p:nvPr/>
        </p:nvSpPr>
        <p:spPr>
          <a:xfrm>
            <a:off x="28647341" y="6903573"/>
            <a:ext cx="14188145" cy="2939266"/>
          </a:xfrm>
          <a:prstGeom prst="rect">
            <a:avLst/>
          </a:prstGeom>
          <a:noFill/>
        </p:spPr>
        <p:txBody>
          <a:bodyPr wrap="square" rtlCol="0">
            <a:spAutoFit/>
          </a:bodyPr>
          <a:lstStyle/>
          <a:p>
            <a:r>
              <a:rPr lang="en-US" sz="3700" dirty="0" smtClean="0">
                <a:latin typeface="Garamond" panose="02020404030301010803" pitchFamily="18" charset="0"/>
              </a:rPr>
              <a:t>Here we present the results from a detector trained by </a:t>
            </a:r>
            <a:r>
              <a:rPr lang="en-US" sz="3700" b="1" dirty="0" err="1" smtClean="0">
                <a:latin typeface="Garamond" panose="02020404030301010803" pitchFamily="18" charset="0"/>
              </a:rPr>
              <a:t>Adaboost</a:t>
            </a:r>
            <a:r>
              <a:rPr lang="en-US" sz="3700" dirty="0" smtClean="0">
                <a:latin typeface="Garamond" panose="02020404030301010803" pitchFamily="18" charset="0"/>
              </a:rPr>
              <a:t>. It was trained on 575 images from databases [4], [5], and [6], with five training rounds. The people in every positive training example were directly facing the camera. The four test data sets contained  100 – 150 images each. None of the test images were in the training set.</a:t>
            </a:r>
            <a:endParaRPr lang="en-US" sz="3700" dirty="0">
              <a:latin typeface="Garamond" panose="02020404030301010803"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66656962"/>
              </p:ext>
            </p:extLst>
          </p:nvPr>
        </p:nvGraphicFramePr>
        <p:xfrm>
          <a:off x="28647341" y="10166241"/>
          <a:ext cx="13487400" cy="2286000"/>
        </p:xfrm>
        <a:graphic>
          <a:graphicData uri="http://schemas.openxmlformats.org/drawingml/2006/table">
            <a:tbl>
              <a:tblPr firstRow="1" bandRow="1">
                <a:tableStyleId>{5C22544A-7EE6-4342-B048-85BDC9FD1C3A}</a:tableStyleId>
              </a:tblPr>
              <a:tblGrid>
                <a:gridCol w="3371850">
                  <a:extLst>
                    <a:ext uri="{9D8B030D-6E8A-4147-A177-3AD203B41FA5}">
                      <a16:colId xmlns:a16="http://schemas.microsoft.com/office/drawing/2014/main" val="1597186966"/>
                    </a:ext>
                  </a:extLst>
                </a:gridCol>
                <a:gridCol w="3371850">
                  <a:extLst>
                    <a:ext uri="{9D8B030D-6E8A-4147-A177-3AD203B41FA5}">
                      <a16:colId xmlns:a16="http://schemas.microsoft.com/office/drawing/2014/main" val="324691225"/>
                    </a:ext>
                  </a:extLst>
                </a:gridCol>
                <a:gridCol w="3371850">
                  <a:extLst>
                    <a:ext uri="{9D8B030D-6E8A-4147-A177-3AD203B41FA5}">
                      <a16:colId xmlns:a16="http://schemas.microsoft.com/office/drawing/2014/main" val="2225046695"/>
                    </a:ext>
                  </a:extLst>
                </a:gridCol>
                <a:gridCol w="3371850">
                  <a:extLst>
                    <a:ext uri="{9D8B030D-6E8A-4147-A177-3AD203B41FA5}">
                      <a16:colId xmlns:a16="http://schemas.microsoft.com/office/drawing/2014/main" val="1458599860"/>
                    </a:ext>
                  </a:extLst>
                </a:gridCol>
              </a:tblGrid>
              <a:tr h="370840">
                <a:tc>
                  <a:txBody>
                    <a:bodyPr/>
                    <a:lstStyle/>
                    <a:p>
                      <a:r>
                        <a:rPr lang="en-US" sz="2400" b="1" dirty="0" smtClean="0">
                          <a:solidFill>
                            <a:schemeClr val="accent4"/>
                          </a:solidFill>
                        </a:rPr>
                        <a:t>Test Image Source</a:t>
                      </a:r>
                      <a:endParaRPr lang="en-US" sz="2400" b="1" dirty="0">
                        <a:solidFill>
                          <a:schemeClr val="accent4"/>
                        </a:solidFill>
                      </a:endParaRPr>
                    </a:p>
                  </a:txBody>
                  <a:tcPr/>
                </a:tc>
                <a:tc>
                  <a:txBody>
                    <a:bodyPr/>
                    <a:lstStyle/>
                    <a:p>
                      <a:r>
                        <a:rPr lang="en-US" sz="2400" b="1" dirty="0" smtClean="0">
                          <a:solidFill>
                            <a:schemeClr val="accent4"/>
                          </a:solidFill>
                        </a:rPr>
                        <a:t>Detection</a:t>
                      </a:r>
                      <a:r>
                        <a:rPr lang="en-US" sz="2400" b="1" baseline="0" dirty="0" smtClean="0">
                          <a:solidFill>
                            <a:schemeClr val="accent4"/>
                          </a:solidFill>
                        </a:rPr>
                        <a:t> Rate</a:t>
                      </a:r>
                      <a:endParaRPr lang="en-US" sz="2400" b="1" dirty="0">
                        <a:solidFill>
                          <a:schemeClr val="accent4"/>
                        </a:solidFill>
                      </a:endParaRPr>
                    </a:p>
                  </a:txBody>
                  <a:tcPr/>
                </a:tc>
                <a:tc>
                  <a:txBody>
                    <a:bodyPr/>
                    <a:lstStyle/>
                    <a:p>
                      <a:r>
                        <a:rPr lang="en-US" sz="2400" dirty="0" smtClean="0">
                          <a:solidFill>
                            <a:schemeClr val="accent4"/>
                          </a:solidFill>
                        </a:rPr>
                        <a:t>False</a:t>
                      </a:r>
                      <a:r>
                        <a:rPr lang="en-US" sz="2400" baseline="0" dirty="0" smtClean="0">
                          <a:solidFill>
                            <a:schemeClr val="accent4"/>
                          </a:solidFill>
                        </a:rPr>
                        <a:t> Positive Rate</a:t>
                      </a:r>
                      <a:endParaRPr lang="en-US" sz="2400" dirty="0">
                        <a:solidFill>
                          <a:schemeClr val="accent4"/>
                        </a:solidFill>
                      </a:endParaRPr>
                    </a:p>
                  </a:txBody>
                  <a:tcPr/>
                </a:tc>
                <a:tc>
                  <a:txBody>
                    <a:bodyPr/>
                    <a:lstStyle/>
                    <a:p>
                      <a:r>
                        <a:rPr lang="en-US" sz="2400" dirty="0" smtClean="0">
                          <a:solidFill>
                            <a:schemeClr val="accent4"/>
                          </a:solidFill>
                        </a:rPr>
                        <a:t>Total Accuracy</a:t>
                      </a:r>
                      <a:endParaRPr lang="en-US" sz="2400" dirty="0">
                        <a:solidFill>
                          <a:schemeClr val="accent4"/>
                        </a:solidFill>
                      </a:endParaRPr>
                    </a:p>
                  </a:txBody>
                  <a:tcPr/>
                </a:tc>
                <a:extLst>
                  <a:ext uri="{0D108BD9-81ED-4DB2-BD59-A6C34878D82A}">
                    <a16:rowId xmlns:a16="http://schemas.microsoft.com/office/drawing/2014/main" val="2700827154"/>
                  </a:ext>
                </a:extLst>
              </a:tr>
              <a:tr h="370840">
                <a:tc>
                  <a:txBody>
                    <a:bodyPr/>
                    <a:lstStyle/>
                    <a:p>
                      <a:r>
                        <a:rPr lang="en-US" sz="2400" dirty="0" err="1" smtClean="0">
                          <a:solidFill>
                            <a:schemeClr val="accent4"/>
                          </a:solidFill>
                        </a:rPr>
                        <a:t>Sonots</a:t>
                      </a:r>
                      <a:r>
                        <a:rPr lang="en-US" sz="2400" dirty="0" smtClean="0">
                          <a:solidFill>
                            <a:schemeClr val="accent4"/>
                          </a:solidFill>
                        </a:rPr>
                        <a:t> [4]</a:t>
                      </a:r>
                      <a:endParaRPr lang="en-US" sz="2400" dirty="0">
                        <a:solidFill>
                          <a:schemeClr val="accent4"/>
                        </a:solidFill>
                      </a:endParaRPr>
                    </a:p>
                  </a:txBody>
                  <a:tcPr/>
                </a:tc>
                <a:tc>
                  <a:txBody>
                    <a:bodyPr/>
                    <a:lstStyle/>
                    <a:p>
                      <a:r>
                        <a:rPr lang="en-US" sz="2400" dirty="0" smtClean="0">
                          <a:solidFill>
                            <a:schemeClr val="accent4"/>
                          </a:solidFill>
                        </a:rPr>
                        <a:t>100%</a:t>
                      </a:r>
                      <a:endParaRPr lang="en-US" sz="2400" dirty="0">
                        <a:solidFill>
                          <a:schemeClr val="accent4"/>
                        </a:solidFill>
                      </a:endParaRPr>
                    </a:p>
                  </a:txBody>
                  <a:tcPr/>
                </a:tc>
                <a:tc>
                  <a:txBody>
                    <a:bodyPr/>
                    <a:lstStyle/>
                    <a:p>
                      <a:r>
                        <a:rPr lang="en-US" sz="2400" dirty="0" smtClean="0">
                          <a:solidFill>
                            <a:schemeClr val="accent4"/>
                          </a:solidFill>
                        </a:rPr>
                        <a:t>16%</a:t>
                      </a:r>
                      <a:endParaRPr lang="en-US" sz="2400" dirty="0">
                        <a:solidFill>
                          <a:schemeClr val="accent4"/>
                        </a:solidFill>
                      </a:endParaRPr>
                    </a:p>
                  </a:txBody>
                  <a:tcPr/>
                </a:tc>
                <a:tc>
                  <a:txBody>
                    <a:bodyPr/>
                    <a:lstStyle/>
                    <a:p>
                      <a:r>
                        <a:rPr lang="en-US" sz="2400" dirty="0" smtClean="0">
                          <a:solidFill>
                            <a:schemeClr val="accent4"/>
                          </a:solidFill>
                        </a:rPr>
                        <a:t>92%</a:t>
                      </a:r>
                      <a:endParaRPr lang="en-US" sz="2400" dirty="0">
                        <a:solidFill>
                          <a:schemeClr val="accent4"/>
                        </a:solidFill>
                      </a:endParaRPr>
                    </a:p>
                  </a:txBody>
                  <a:tcPr/>
                </a:tc>
                <a:extLst>
                  <a:ext uri="{0D108BD9-81ED-4DB2-BD59-A6C34878D82A}">
                    <a16:rowId xmlns:a16="http://schemas.microsoft.com/office/drawing/2014/main" val="2896280672"/>
                  </a:ext>
                </a:extLst>
              </a:tr>
              <a:tr h="370840">
                <a:tc>
                  <a:txBody>
                    <a:bodyPr/>
                    <a:lstStyle/>
                    <a:p>
                      <a:r>
                        <a:rPr lang="en-US" sz="2400" dirty="0" smtClean="0">
                          <a:solidFill>
                            <a:schemeClr val="accent4"/>
                          </a:solidFill>
                        </a:rPr>
                        <a:t>NIST</a:t>
                      </a:r>
                      <a:r>
                        <a:rPr lang="en-US" sz="2400" baseline="0" dirty="0" smtClean="0">
                          <a:solidFill>
                            <a:schemeClr val="accent4"/>
                          </a:solidFill>
                        </a:rPr>
                        <a:t> MID [5]</a:t>
                      </a:r>
                      <a:endParaRPr lang="en-US" sz="2400" dirty="0">
                        <a:solidFill>
                          <a:schemeClr val="accent4"/>
                        </a:solidFill>
                      </a:endParaRPr>
                    </a:p>
                  </a:txBody>
                  <a:tcPr/>
                </a:tc>
                <a:tc>
                  <a:txBody>
                    <a:bodyPr/>
                    <a:lstStyle/>
                    <a:p>
                      <a:r>
                        <a:rPr lang="en-US" sz="2400" dirty="0" smtClean="0">
                          <a:solidFill>
                            <a:schemeClr val="accent4"/>
                          </a:solidFill>
                        </a:rPr>
                        <a:t>78.7%</a:t>
                      </a:r>
                      <a:endParaRPr lang="en-US" sz="2400" dirty="0">
                        <a:solidFill>
                          <a:schemeClr val="accent4"/>
                        </a:solidFill>
                      </a:endParaRPr>
                    </a:p>
                  </a:txBody>
                  <a:tcPr/>
                </a:tc>
                <a:tc>
                  <a:txBody>
                    <a:bodyPr/>
                    <a:lstStyle/>
                    <a:p>
                      <a:r>
                        <a:rPr lang="en-US" sz="2400" dirty="0" smtClean="0">
                          <a:solidFill>
                            <a:schemeClr val="accent4"/>
                          </a:solidFill>
                        </a:rPr>
                        <a:t>16%</a:t>
                      </a:r>
                      <a:endParaRPr lang="en-US" sz="2400" dirty="0">
                        <a:solidFill>
                          <a:schemeClr val="accent4"/>
                        </a:solidFill>
                      </a:endParaRPr>
                    </a:p>
                  </a:txBody>
                  <a:tcPr/>
                </a:tc>
                <a:tc>
                  <a:txBody>
                    <a:bodyPr/>
                    <a:lstStyle/>
                    <a:p>
                      <a:r>
                        <a:rPr lang="en-US" sz="2400" dirty="0" smtClean="0">
                          <a:solidFill>
                            <a:schemeClr val="accent4"/>
                          </a:solidFill>
                        </a:rPr>
                        <a:t>81.3%</a:t>
                      </a:r>
                      <a:endParaRPr lang="en-US" sz="2400" dirty="0">
                        <a:solidFill>
                          <a:schemeClr val="accent4"/>
                        </a:solidFill>
                      </a:endParaRPr>
                    </a:p>
                  </a:txBody>
                  <a:tcPr/>
                </a:tc>
                <a:extLst>
                  <a:ext uri="{0D108BD9-81ED-4DB2-BD59-A6C34878D82A}">
                    <a16:rowId xmlns:a16="http://schemas.microsoft.com/office/drawing/2014/main" val="4194709516"/>
                  </a:ext>
                </a:extLst>
              </a:tr>
              <a:tr h="370840">
                <a:tc>
                  <a:txBody>
                    <a:bodyPr/>
                    <a:lstStyle/>
                    <a:p>
                      <a:r>
                        <a:rPr lang="en-US" sz="2400" dirty="0" smtClean="0">
                          <a:solidFill>
                            <a:schemeClr val="accent4"/>
                          </a:solidFill>
                        </a:rPr>
                        <a:t>Yale</a:t>
                      </a:r>
                      <a:r>
                        <a:rPr lang="en-US" sz="2400" baseline="0" dirty="0" smtClean="0">
                          <a:solidFill>
                            <a:schemeClr val="accent4"/>
                          </a:solidFill>
                        </a:rPr>
                        <a:t> [6]</a:t>
                      </a:r>
                      <a:endParaRPr lang="en-US" sz="2400" dirty="0">
                        <a:solidFill>
                          <a:schemeClr val="accent4"/>
                        </a:solidFill>
                      </a:endParaRPr>
                    </a:p>
                  </a:txBody>
                  <a:tcPr/>
                </a:tc>
                <a:tc>
                  <a:txBody>
                    <a:bodyPr/>
                    <a:lstStyle/>
                    <a:p>
                      <a:r>
                        <a:rPr lang="en-US" sz="2400" dirty="0" smtClean="0">
                          <a:solidFill>
                            <a:schemeClr val="accent4"/>
                          </a:solidFill>
                        </a:rPr>
                        <a:t>100%</a:t>
                      </a:r>
                      <a:endParaRPr lang="en-US" sz="2400" dirty="0">
                        <a:solidFill>
                          <a:schemeClr val="accent4"/>
                        </a:solidFill>
                      </a:endParaRPr>
                    </a:p>
                  </a:txBody>
                  <a:tcPr/>
                </a:tc>
                <a:tc>
                  <a:txBody>
                    <a:bodyPr/>
                    <a:lstStyle/>
                    <a:p>
                      <a:r>
                        <a:rPr lang="en-US" sz="2400" dirty="0" smtClean="0">
                          <a:solidFill>
                            <a:schemeClr val="accent4"/>
                          </a:solidFill>
                        </a:rPr>
                        <a:t>24%</a:t>
                      </a:r>
                      <a:endParaRPr lang="en-US" sz="2400" dirty="0">
                        <a:solidFill>
                          <a:schemeClr val="accent4"/>
                        </a:solidFill>
                      </a:endParaRPr>
                    </a:p>
                  </a:txBody>
                  <a:tcPr/>
                </a:tc>
                <a:tc>
                  <a:txBody>
                    <a:bodyPr/>
                    <a:lstStyle/>
                    <a:p>
                      <a:r>
                        <a:rPr lang="en-US" sz="2400" dirty="0" smtClean="0">
                          <a:solidFill>
                            <a:schemeClr val="accent4"/>
                          </a:solidFill>
                        </a:rPr>
                        <a:t>88%</a:t>
                      </a:r>
                      <a:endParaRPr lang="en-US" sz="2400" dirty="0">
                        <a:solidFill>
                          <a:schemeClr val="accent4"/>
                        </a:solidFill>
                      </a:endParaRPr>
                    </a:p>
                  </a:txBody>
                  <a:tcPr/>
                </a:tc>
                <a:extLst>
                  <a:ext uri="{0D108BD9-81ED-4DB2-BD59-A6C34878D82A}">
                    <a16:rowId xmlns:a16="http://schemas.microsoft.com/office/drawing/2014/main" val="1738505192"/>
                  </a:ext>
                </a:extLst>
              </a:tr>
              <a:tr h="370840">
                <a:tc>
                  <a:txBody>
                    <a:bodyPr/>
                    <a:lstStyle/>
                    <a:p>
                      <a:r>
                        <a:rPr lang="en-US" sz="2400" dirty="0" smtClean="0">
                          <a:solidFill>
                            <a:schemeClr val="accent4"/>
                          </a:solidFill>
                        </a:rPr>
                        <a:t>AT&amp;T [7]</a:t>
                      </a:r>
                      <a:endParaRPr lang="en-US" sz="2400" dirty="0">
                        <a:solidFill>
                          <a:schemeClr val="accent4"/>
                        </a:solidFill>
                      </a:endParaRPr>
                    </a:p>
                  </a:txBody>
                  <a:tcPr/>
                </a:tc>
                <a:tc>
                  <a:txBody>
                    <a:bodyPr/>
                    <a:lstStyle/>
                    <a:p>
                      <a:r>
                        <a:rPr lang="en-US" sz="2400" dirty="0" smtClean="0">
                          <a:solidFill>
                            <a:schemeClr val="accent4"/>
                          </a:solidFill>
                        </a:rPr>
                        <a:t>9%</a:t>
                      </a:r>
                      <a:endParaRPr lang="en-US" sz="2400" dirty="0">
                        <a:solidFill>
                          <a:schemeClr val="accent4"/>
                        </a:solidFill>
                      </a:endParaRPr>
                    </a:p>
                  </a:txBody>
                  <a:tcPr/>
                </a:tc>
                <a:tc>
                  <a:txBody>
                    <a:bodyPr/>
                    <a:lstStyle/>
                    <a:p>
                      <a:r>
                        <a:rPr lang="en-US" sz="2400" dirty="0" smtClean="0">
                          <a:solidFill>
                            <a:schemeClr val="accent4"/>
                          </a:solidFill>
                        </a:rPr>
                        <a:t>5.3%</a:t>
                      </a:r>
                      <a:endParaRPr lang="en-US" sz="2400" dirty="0">
                        <a:solidFill>
                          <a:schemeClr val="accent4"/>
                        </a:solidFill>
                      </a:endParaRPr>
                    </a:p>
                  </a:txBody>
                  <a:tcPr/>
                </a:tc>
                <a:tc>
                  <a:txBody>
                    <a:bodyPr/>
                    <a:lstStyle/>
                    <a:p>
                      <a:r>
                        <a:rPr lang="en-US" sz="2400" dirty="0" smtClean="0">
                          <a:solidFill>
                            <a:schemeClr val="accent4"/>
                          </a:solidFill>
                        </a:rPr>
                        <a:t>45.7%</a:t>
                      </a:r>
                      <a:endParaRPr lang="en-US" sz="2400" dirty="0">
                        <a:solidFill>
                          <a:schemeClr val="accent4"/>
                        </a:solidFill>
                      </a:endParaRPr>
                    </a:p>
                  </a:txBody>
                  <a:tcPr/>
                </a:tc>
                <a:extLst>
                  <a:ext uri="{0D108BD9-81ED-4DB2-BD59-A6C34878D82A}">
                    <a16:rowId xmlns:a16="http://schemas.microsoft.com/office/drawing/2014/main" val="2560017228"/>
                  </a:ext>
                </a:extLst>
              </a:tr>
            </a:tbl>
          </a:graphicData>
        </a:graphic>
      </p:graphicFrame>
      <p:sp>
        <p:nvSpPr>
          <p:cNvPr id="8" name="TextBox 7"/>
          <p:cNvSpPr txBox="1"/>
          <p:nvPr/>
        </p:nvSpPr>
        <p:spPr>
          <a:xfrm>
            <a:off x="28647341" y="12872042"/>
            <a:ext cx="13487400" cy="2369880"/>
          </a:xfrm>
          <a:prstGeom prst="rect">
            <a:avLst/>
          </a:prstGeom>
          <a:noFill/>
        </p:spPr>
        <p:txBody>
          <a:bodyPr wrap="square" rtlCol="0">
            <a:spAutoFit/>
          </a:bodyPr>
          <a:lstStyle/>
          <a:p>
            <a:r>
              <a:rPr lang="en-US" sz="3700" dirty="0" smtClean="0">
                <a:latin typeface="Garamond" panose="02020404030301010803" pitchFamily="18" charset="0"/>
              </a:rPr>
              <a:t>Note the very low detection rate for the AT&amp;T test set. This is because many of the people in that dataset are not directly facing the camera, unlike the training set. One way to improve the accuracy of our detector is to use a training set that contains pictures of faces from more angles.</a:t>
            </a:r>
            <a:endParaRPr lang="en-US" sz="3700" dirty="0">
              <a:latin typeface="Garamond" panose="02020404030301010803" pitchFamily="18" charset="0"/>
            </a:endParaRPr>
          </a:p>
        </p:txBody>
      </p:sp>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202316" y="27436062"/>
            <a:ext cx="7929821" cy="4964757"/>
          </a:xfrm>
          <a:prstGeom prst="rect">
            <a:avLst/>
          </a:prstGeom>
        </p:spPr>
      </p:pic>
      <p:sp>
        <p:nvSpPr>
          <p:cNvPr id="12" name="TextBox 11"/>
          <p:cNvSpPr txBox="1"/>
          <p:nvPr/>
        </p:nvSpPr>
        <p:spPr>
          <a:xfrm>
            <a:off x="14244608" y="30890645"/>
            <a:ext cx="7116179" cy="1754326"/>
          </a:xfrm>
          <a:prstGeom prst="rect">
            <a:avLst/>
          </a:prstGeom>
          <a:noFill/>
        </p:spPr>
        <p:txBody>
          <a:bodyPr wrap="none" rtlCol="0">
            <a:spAutoFit/>
          </a:bodyPr>
          <a:lstStyle/>
          <a:p>
            <a:pPr marL="457200" lvl="0" indent="-457200">
              <a:buFont typeface="+mj-lt"/>
              <a:buAutoNum type="arabicPeriod" startAt="4"/>
            </a:pPr>
            <a:r>
              <a:rPr lang="en-US" sz="2000" dirty="0">
                <a:solidFill>
                  <a:srgbClr val="000000"/>
                </a:solidFill>
                <a:latin typeface="Arial"/>
              </a:rPr>
              <a:t>Tutorial-</a:t>
            </a:r>
            <a:r>
              <a:rPr lang="en-US" sz="2000" dirty="0" err="1">
                <a:solidFill>
                  <a:srgbClr val="000000"/>
                </a:solidFill>
                <a:latin typeface="Arial"/>
              </a:rPr>
              <a:t>haartraining</a:t>
            </a:r>
            <a:r>
              <a:rPr lang="en-US" sz="2000" dirty="0">
                <a:solidFill>
                  <a:srgbClr val="000000"/>
                </a:solidFill>
                <a:latin typeface="Arial"/>
              </a:rPr>
              <a:t> (GitHub database from user </a:t>
            </a:r>
            <a:r>
              <a:rPr lang="en-US" sz="2000" dirty="0" err="1">
                <a:solidFill>
                  <a:srgbClr val="000000"/>
                </a:solidFill>
                <a:latin typeface="Arial"/>
              </a:rPr>
              <a:t>Sonots</a:t>
            </a:r>
            <a:r>
              <a:rPr lang="en-US" sz="2000" dirty="0">
                <a:solidFill>
                  <a:srgbClr val="000000"/>
                </a:solidFill>
                <a:latin typeface="Arial"/>
              </a:rPr>
              <a:t>)</a:t>
            </a:r>
          </a:p>
          <a:p>
            <a:pPr marL="457200" lvl="0" indent="-457200">
              <a:buFont typeface="+mj-lt"/>
              <a:buAutoNum type="arabicPeriod" startAt="4"/>
            </a:pPr>
            <a:r>
              <a:rPr lang="en-US" sz="2000" dirty="0">
                <a:solidFill>
                  <a:srgbClr val="000000"/>
                </a:solidFill>
                <a:latin typeface="Arial"/>
              </a:rPr>
              <a:t>NIST Mugshot Identification Database (MID)</a:t>
            </a:r>
          </a:p>
          <a:p>
            <a:pPr marL="457200" lvl="0" indent="-457200">
              <a:buFont typeface="+mj-lt"/>
              <a:buAutoNum type="arabicPeriod" startAt="4"/>
            </a:pPr>
            <a:r>
              <a:rPr lang="en-US" sz="2000" dirty="0">
                <a:solidFill>
                  <a:srgbClr val="000000"/>
                </a:solidFill>
                <a:latin typeface="Arial"/>
              </a:rPr>
              <a:t>Yale Face Database</a:t>
            </a:r>
          </a:p>
          <a:p>
            <a:pPr marL="457200" lvl="0" indent="-457200">
              <a:buFont typeface="+mj-lt"/>
              <a:buAutoNum type="arabicPeriod" startAt="4"/>
            </a:pPr>
            <a:r>
              <a:rPr lang="en-US" sz="2000" dirty="0">
                <a:solidFill>
                  <a:srgbClr val="000000"/>
                </a:solidFill>
                <a:latin typeface="Arial"/>
              </a:rPr>
              <a:t>AT&amp;T “The Database of Faces”</a:t>
            </a:r>
          </a:p>
          <a:p>
            <a:pPr lvl="0"/>
            <a:endParaRPr lang="en-US" dirty="0">
              <a:solidFill>
                <a:srgbClr val="000000"/>
              </a:solidFill>
            </a:endParaRPr>
          </a:p>
          <a:p>
            <a:endParaRPr lang="en-US" dirty="0"/>
          </a:p>
        </p:txBody>
      </p:sp>
      <p:sp>
        <p:nvSpPr>
          <p:cNvPr id="13" name="TextBox 12"/>
          <p:cNvSpPr txBox="1"/>
          <p:nvPr/>
        </p:nvSpPr>
        <p:spPr>
          <a:xfrm>
            <a:off x="14559962" y="28132302"/>
            <a:ext cx="6675225" cy="2062103"/>
          </a:xfrm>
          <a:prstGeom prst="rect">
            <a:avLst/>
          </a:prstGeom>
          <a:noFill/>
        </p:spPr>
        <p:txBody>
          <a:bodyPr wrap="none" rtlCol="0">
            <a:spAutoFit/>
          </a:bodyPr>
          <a:lstStyle/>
          <a:p>
            <a:r>
              <a:rPr lang="en-US" sz="3200" b="1" dirty="0" smtClean="0"/>
              <a:t>Fig 3: </a:t>
            </a:r>
            <a:r>
              <a:rPr lang="en-US" sz="3200" dirty="0"/>
              <a:t>A</a:t>
            </a:r>
            <a:r>
              <a:rPr lang="en-US" sz="3200" dirty="0" smtClean="0"/>
              <a:t> three layer Cascaded </a:t>
            </a:r>
          </a:p>
          <a:p>
            <a:r>
              <a:rPr lang="en-US" sz="3200" dirty="0" smtClean="0"/>
              <a:t>classifier. If any layer determines</a:t>
            </a:r>
          </a:p>
          <a:p>
            <a:r>
              <a:rPr lang="en-US" sz="3200" dirty="0" smtClean="0"/>
              <a:t>that a sub-window is “definitely not </a:t>
            </a:r>
          </a:p>
          <a:p>
            <a:r>
              <a:rPr lang="en-US" sz="3200" dirty="0" smtClean="0"/>
              <a:t>a face” that window is rejected. [2]</a:t>
            </a:r>
            <a:endParaRPr lang="en-US" sz="3200" dirty="0"/>
          </a:p>
        </p:txBody>
      </p:sp>
    </p:spTree>
    <p:extLst>
      <p:ext uri="{BB962C8B-B14F-4D97-AF65-F5344CB8AC3E}">
        <p14:creationId xmlns:p14="http://schemas.microsoft.com/office/powerpoint/2010/main" val="2904496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Pizza poster final vers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0" lang="en-US" sz="17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0" lang="en-US" sz="17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Pizza poster final version</Template>
  <TotalTime>37980</TotalTime>
  <Words>665</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Cambria Math</vt:lpstr>
      <vt:lpstr>Garamond</vt:lpstr>
      <vt:lpstr>Pizza poster final version</vt:lpstr>
      <vt:lpstr>Image Detection: Large and Small Feature Extraction  Sam Shapiro, Isabelle Pardew, and Phong Le Department of Mathematics, Goucher College, 1021 Dulaney Valley Rd., Baltimore, MD 21204</vt:lpstr>
    </vt:vector>
  </TitlesOfParts>
  <Company>Goucher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AND IT’S POPULARITY AMONG ALL THE COOL PEOPLE  Lyle Hawthorn, Carlie Glassman, Frannie McIntire, and Tihitina Camiso  Educational Media Team, Goucher College, 1021 Dulaney Valley Rd., Baltimore, MD 21204;  Department of Pizza 1025  Cheese Road, Pizza Land, Pizza Planet 21034</dc:title>
  <dc:creator>Amann, Barbara</dc:creator>
  <cp:lastModifiedBy>Shapiro, Samuel</cp:lastModifiedBy>
  <cp:revision>329</cp:revision>
  <cp:lastPrinted>2016-07-27T14:57:37Z</cp:lastPrinted>
  <dcterms:created xsi:type="dcterms:W3CDTF">2014-06-19T18:37:29Z</dcterms:created>
  <dcterms:modified xsi:type="dcterms:W3CDTF">2017-07-20T16:19:55Z</dcterms:modified>
</cp:coreProperties>
</file>