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74650" indent="8255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749300" indent="1651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123950" indent="24765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498600" indent="330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Koropsak" initials="M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88D"/>
    <a:srgbClr val="0A5586"/>
    <a:srgbClr val="0078AA"/>
    <a:srgbClr val="818181"/>
    <a:srgbClr val="2DBBCA"/>
    <a:srgbClr val="B2B2B2"/>
    <a:srgbClr val="E8B10E"/>
    <a:srgbClr val="F2BF2E"/>
    <a:srgbClr val="F7D679"/>
    <a:srgbClr val="76A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831" autoAdjust="0"/>
    <p:restoredTop sz="96144" autoAdjust="0"/>
  </p:normalViewPr>
  <p:slideViewPr>
    <p:cSldViewPr>
      <p:cViewPr>
        <p:scale>
          <a:sx n="30" d="100"/>
          <a:sy n="30" d="100"/>
        </p:scale>
        <p:origin x="-1188" y="-84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80" d="100"/>
          <a:sy n="80" d="100"/>
        </p:scale>
        <p:origin x="-3942" y="-246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6FA8538-73BC-7342-B20A-C14FD4C54D74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D226273-01F0-EB4D-8668-49502AC88A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40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</a:rPr>
              <a:t>Official </a:t>
            </a:r>
            <a:r>
              <a:rPr lang="en-US" dirty="0">
                <a:latin typeface="Calibri" charset="0"/>
                <a:ea typeface="ＭＳ Ｐゴシック" charset="0"/>
              </a:rPr>
              <a:t>Goucher colors (2014)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</a:rPr>
              <a:t>Blue: Pantone 2945 // CMYK: 93, 69, 20, 5 // RGB: 36, 88, 141</a:t>
            </a:r>
            <a:br>
              <a:rPr lang="en-US" dirty="0">
                <a:latin typeface="Calibri" charset="0"/>
                <a:ea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</a:rPr>
              <a:t>Gray: Pantone 7545 // CMYK: 55, 43, 36, 5 // RGB: 122, 130, 141</a:t>
            </a:r>
            <a:br>
              <a:rPr lang="en-US" dirty="0">
                <a:latin typeface="Calibri" charset="0"/>
                <a:ea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</a:rPr>
              <a:t>Yellow: Pantone: 7405 // CMYK:10, 31, 100, 0 // RGB: 232, 177, 14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64717" indent="-23294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30604" indent="-23294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96491" indent="-23294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E43849C-D90A-1F42-B45F-A003A881EC7B}" type="slidenum">
              <a:rPr lang="en-US">
                <a:latin typeface="Arial" charset="0"/>
              </a:rPr>
              <a:pPr/>
              <a:t>1</a:t>
            </a:fld>
            <a:endParaRPr lang="en-US" dirty="0">
              <a:latin typeface="Arial" charset="0"/>
            </a:endParaRPr>
          </a:p>
        </p:txBody>
      </p:sp>
      <p:pic>
        <p:nvPicPr>
          <p:cNvPr id="41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98" y="5345431"/>
            <a:ext cx="3391606" cy="33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56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569" y="10225954"/>
            <a:ext cx="37308065" cy="7056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137" y="18654281"/>
            <a:ext cx="30724928" cy="8411441"/>
          </a:xfrm>
        </p:spPr>
        <p:txBody>
          <a:bodyPr/>
          <a:lstStyle>
            <a:lvl1pPr marL="0" indent="0" algn="ctr">
              <a:buNone/>
              <a:defRPr/>
            </a:lvl1pPr>
            <a:lvl2pPr marL="374904" indent="0" algn="ctr">
              <a:buNone/>
              <a:defRPr/>
            </a:lvl2pPr>
            <a:lvl3pPr marL="749808" indent="0" algn="ctr">
              <a:buNone/>
              <a:defRPr/>
            </a:lvl3pPr>
            <a:lvl4pPr marL="1124712" indent="0" algn="ctr">
              <a:buNone/>
              <a:defRPr/>
            </a:lvl4pPr>
            <a:lvl5pPr marL="1499616" indent="0" algn="ctr">
              <a:buNone/>
              <a:defRPr/>
            </a:lvl5pPr>
            <a:lvl6pPr marL="1874520" indent="0" algn="ctr">
              <a:buNone/>
              <a:defRPr/>
            </a:lvl6pPr>
            <a:lvl7pPr marL="2249424" indent="0" algn="ctr">
              <a:buNone/>
              <a:defRPr/>
            </a:lvl7pPr>
            <a:lvl8pPr marL="2624328" indent="0" algn="ctr">
              <a:buNone/>
              <a:defRPr/>
            </a:lvl8pPr>
            <a:lvl9pPr marL="299923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7375C-806E-8E44-9BE4-3D0466FA7F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7C540-2DA7-1A45-91AF-ED578BD6CC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665" y="1318348"/>
            <a:ext cx="9874704" cy="28086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833" y="1318348"/>
            <a:ext cx="29496203" cy="28086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26CA5-363F-974E-A232-F43A5D0B23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499A1-D01B-7D44-90EE-D24579B81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7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294"/>
            <a:ext cx="37308065" cy="6537181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393"/>
            <a:ext cx="37308065" cy="7200900"/>
          </a:xfrm>
        </p:spPr>
        <p:txBody>
          <a:bodyPr anchor="b"/>
          <a:lstStyle>
            <a:lvl1pPr marL="0" indent="0">
              <a:buNone/>
              <a:defRPr sz="1600"/>
            </a:lvl1pPr>
            <a:lvl2pPr marL="374904" indent="0">
              <a:buNone/>
              <a:defRPr sz="1500"/>
            </a:lvl2pPr>
            <a:lvl3pPr marL="749808" indent="0">
              <a:buNone/>
              <a:defRPr sz="1300"/>
            </a:lvl3pPr>
            <a:lvl4pPr marL="1124712" indent="0">
              <a:buNone/>
              <a:defRPr sz="1100"/>
            </a:lvl4pPr>
            <a:lvl5pPr marL="1499616" indent="0">
              <a:buNone/>
              <a:defRPr sz="1100"/>
            </a:lvl5pPr>
            <a:lvl6pPr marL="1874520" indent="0">
              <a:buNone/>
              <a:defRPr sz="1100"/>
            </a:lvl6pPr>
            <a:lvl7pPr marL="2249424" indent="0">
              <a:buNone/>
              <a:defRPr sz="1100"/>
            </a:lvl7pPr>
            <a:lvl8pPr marL="2624328" indent="0">
              <a:buNone/>
              <a:defRPr sz="1100"/>
            </a:lvl8pPr>
            <a:lvl9pPr marL="299923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C8753-3C76-7147-AC1C-A2FA855085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6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832" y="7681479"/>
            <a:ext cx="19685453" cy="2172349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0915" y="7681479"/>
            <a:ext cx="19685454" cy="2172349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14103-65DC-2D44-AF58-3CBC2D5C09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6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33" y="7368454"/>
            <a:ext cx="19392901" cy="30705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904" indent="0">
              <a:buNone/>
              <a:defRPr sz="1600" b="1"/>
            </a:lvl2pPr>
            <a:lvl3pPr marL="749808" indent="0">
              <a:buNone/>
              <a:defRPr sz="1500" b="1"/>
            </a:lvl3pPr>
            <a:lvl4pPr marL="1124712" indent="0">
              <a:buNone/>
              <a:defRPr sz="1300" b="1"/>
            </a:lvl4pPr>
            <a:lvl5pPr marL="1499616" indent="0">
              <a:buNone/>
              <a:defRPr sz="1300" b="1"/>
            </a:lvl5pPr>
            <a:lvl6pPr marL="1874520" indent="0">
              <a:buNone/>
              <a:defRPr sz="1300" b="1"/>
            </a:lvl6pPr>
            <a:lvl7pPr marL="2249424" indent="0">
              <a:buNone/>
              <a:defRPr sz="1300" b="1"/>
            </a:lvl7pPr>
            <a:lvl8pPr marL="2624328" indent="0">
              <a:buNone/>
              <a:defRPr sz="1300" b="1"/>
            </a:lvl8pPr>
            <a:lvl9pPr marL="299923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833" y="10438969"/>
            <a:ext cx="19392901" cy="1896600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665" y="7368454"/>
            <a:ext cx="19399704" cy="30705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904" indent="0">
              <a:buNone/>
              <a:defRPr sz="1600" b="1"/>
            </a:lvl2pPr>
            <a:lvl3pPr marL="749808" indent="0">
              <a:buNone/>
              <a:defRPr sz="1500" b="1"/>
            </a:lvl3pPr>
            <a:lvl4pPr marL="1124712" indent="0">
              <a:buNone/>
              <a:defRPr sz="1300" b="1"/>
            </a:lvl4pPr>
            <a:lvl5pPr marL="1499616" indent="0">
              <a:buNone/>
              <a:defRPr sz="1300" b="1"/>
            </a:lvl5pPr>
            <a:lvl6pPr marL="1874520" indent="0">
              <a:buNone/>
              <a:defRPr sz="1300" b="1"/>
            </a:lvl6pPr>
            <a:lvl7pPr marL="2249424" indent="0">
              <a:buNone/>
              <a:defRPr sz="1300" b="1"/>
            </a:lvl7pPr>
            <a:lvl8pPr marL="2624328" indent="0">
              <a:buNone/>
              <a:defRPr sz="1300" b="1"/>
            </a:lvl8pPr>
            <a:lvl9pPr marL="299923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665" y="10438969"/>
            <a:ext cx="19399704" cy="1896600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C2AAA-3CEE-1245-99AF-34AEDB8506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7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C0BAF-1C87-E148-BFAE-78DC29AC8E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5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A4948-CDD9-CA4E-9986-09E41E2BB4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7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2" y="1310554"/>
            <a:ext cx="14439901" cy="55773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969" y="1310554"/>
            <a:ext cx="24536400" cy="28094420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32" y="6887874"/>
            <a:ext cx="14439901" cy="22517100"/>
          </a:xfrm>
        </p:spPr>
        <p:txBody>
          <a:bodyPr/>
          <a:lstStyle>
            <a:lvl1pPr marL="0" indent="0">
              <a:buNone/>
              <a:defRPr sz="1100"/>
            </a:lvl1pPr>
            <a:lvl2pPr marL="374904" indent="0">
              <a:buNone/>
              <a:defRPr sz="1000"/>
            </a:lvl2pPr>
            <a:lvl3pPr marL="749808" indent="0">
              <a:buNone/>
              <a:defRPr sz="800"/>
            </a:lvl3pPr>
            <a:lvl4pPr marL="1124712" indent="0">
              <a:buNone/>
              <a:defRPr sz="700"/>
            </a:lvl4pPr>
            <a:lvl5pPr marL="1499616" indent="0">
              <a:buNone/>
              <a:defRPr sz="700"/>
            </a:lvl5pPr>
            <a:lvl6pPr marL="1874520" indent="0">
              <a:buNone/>
              <a:defRPr sz="700"/>
            </a:lvl6pPr>
            <a:lvl7pPr marL="2249424" indent="0">
              <a:buNone/>
              <a:defRPr sz="700"/>
            </a:lvl7pPr>
            <a:lvl8pPr marL="2624328" indent="0">
              <a:buNone/>
              <a:defRPr sz="700"/>
            </a:lvl8pPr>
            <a:lvl9pPr marL="29992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BC58F-75D5-3149-BF0B-331E2D155C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436" y="23043141"/>
            <a:ext cx="26335265" cy="27198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436" y="2941927"/>
            <a:ext cx="26335265" cy="19750520"/>
          </a:xfrm>
        </p:spPr>
        <p:txBody>
          <a:bodyPr/>
          <a:lstStyle>
            <a:lvl1pPr marL="0" indent="0">
              <a:buNone/>
              <a:defRPr sz="2600"/>
            </a:lvl1pPr>
            <a:lvl2pPr marL="374904" indent="0">
              <a:buNone/>
              <a:defRPr sz="2300"/>
            </a:lvl2pPr>
            <a:lvl3pPr marL="749808" indent="0">
              <a:buNone/>
              <a:defRPr sz="2000"/>
            </a:lvl3pPr>
            <a:lvl4pPr marL="1124712" indent="0">
              <a:buNone/>
              <a:defRPr sz="1600"/>
            </a:lvl4pPr>
            <a:lvl5pPr marL="1499616" indent="0">
              <a:buNone/>
              <a:defRPr sz="1600"/>
            </a:lvl5pPr>
            <a:lvl6pPr marL="1874520" indent="0">
              <a:buNone/>
              <a:defRPr sz="1600"/>
            </a:lvl6pPr>
            <a:lvl7pPr marL="2249424" indent="0">
              <a:buNone/>
              <a:defRPr sz="1600"/>
            </a:lvl7pPr>
            <a:lvl8pPr marL="2624328" indent="0">
              <a:buNone/>
              <a:defRPr sz="1600"/>
            </a:lvl8pPr>
            <a:lvl9pPr marL="2999232" indent="0">
              <a:buNone/>
              <a:defRPr sz="16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436" y="25762962"/>
            <a:ext cx="26335265" cy="3864119"/>
          </a:xfrm>
        </p:spPr>
        <p:txBody>
          <a:bodyPr/>
          <a:lstStyle>
            <a:lvl1pPr marL="0" indent="0">
              <a:buNone/>
              <a:defRPr sz="1100"/>
            </a:lvl1pPr>
            <a:lvl2pPr marL="374904" indent="0">
              <a:buNone/>
              <a:defRPr sz="1000"/>
            </a:lvl2pPr>
            <a:lvl3pPr marL="749808" indent="0">
              <a:buNone/>
              <a:defRPr sz="800"/>
            </a:lvl3pPr>
            <a:lvl4pPr marL="1124712" indent="0">
              <a:buNone/>
              <a:defRPr sz="700"/>
            </a:lvl4pPr>
            <a:lvl5pPr marL="1499616" indent="0">
              <a:buNone/>
              <a:defRPr sz="700"/>
            </a:lvl5pPr>
            <a:lvl6pPr marL="1874520" indent="0">
              <a:buNone/>
              <a:defRPr sz="700"/>
            </a:lvl6pPr>
            <a:lvl7pPr marL="2249424" indent="0">
              <a:buNone/>
              <a:defRPr sz="700"/>
            </a:lvl7pPr>
            <a:lvl8pPr marL="2624328" indent="0">
              <a:buNone/>
              <a:defRPr sz="700"/>
            </a:lvl8pPr>
            <a:lvl9pPr marL="29992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C84A3-5BEC-D449-AD85-77778B4171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8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317625"/>
            <a:ext cx="395001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4980" tIns="37490" rIns="74980" bIns="374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7681913"/>
            <a:ext cx="39500175" cy="2172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4980" tIns="37490" rIns="74980" bIns="374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29976763"/>
            <a:ext cx="10239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4980" tIns="37490" rIns="74980" bIns="37490" numCol="1" anchor="t" anchorCtr="0" compatLnSpc="1">
            <a:prstTxWarp prst="textNoShape">
              <a:avLst/>
            </a:prstTxWarp>
          </a:bodyPr>
          <a:lstStyle>
            <a:lvl1pPr defTabSz="751110">
              <a:defRPr sz="9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3" y="29976763"/>
            <a:ext cx="138969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4980" tIns="37490" rIns="74980" bIns="37490" numCol="1" anchor="t" anchorCtr="0" compatLnSpc="1">
            <a:prstTxWarp prst="textNoShape">
              <a:avLst/>
            </a:prstTxWarp>
          </a:bodyPr>
          <a:lstStyle>
            <a:lvl1pPr algn="ctr" defTabSz="751110">
              <a:defRPr sz="9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3" y="29976763"/>
            <a:ext cx="10239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4980" tIns="37490" rIns="74980" bIns="37490" numCol="1" anchor="t" anchorCtr="0" compatLnSpc="1">
            <a:prstTxWarp prst="textNoShape">
              <a:avLst/>
            </a:prstTxWarp>
          </a:bodyPr>
          <a:lstStyle>
            <a:lvl1pPr algn="r" defTabSz="750888">
              <a:defRPr sz="900" smtClean="0"/>
            </a:lvl1pPr>
          </a:lstStyle>
          <a:p>
            <a:pPr>
              <a:defRPr/>
            </a:pPr>
            <a:fld id="{113DF41E-8E74-E444-9F62-5945C3BE77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08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7508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7508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7508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7508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374904" algn="ctr" defTabSz="75111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</a:defRPr>
      </a:lvl6pPr>
      <a:lvl7pPr marL="749808" algn="ctr" defTabSz="75111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</a:defRPr>
      </a:lvl7pPr>
      <a:lvl8pPr marL="1124712" algn="ctr" defTabSz="75111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</a:defRPr>
      </a:lvl8pPr>
      <a:lvl9pPr marL="1499616" algn="ctr" defTabSz="75111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0988" indent="-280988" algn="l" defTabSz="7508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09600" indent="-238125" algn="l" defTabSz="750888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36625" indent="-185738" algn="l" defTabSz="750888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+mn-ea"/>
        </a:defRPr>
      </a:lvl3pPr>
      <a:lvl4pPr marL="1308100" indent="-185738" algn="l" defTabSz="750888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1687513" indent="-185738" algn="l" defTabSz="75088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2063274" indent="-186151" algn="l" defTabSz="75111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438178" indent="-186151" algn="l" defTabSz="75111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2813082" indent="-186151" algn="l" defTabSz="75111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187986" indent="-186151" algn="l" defTabSz="75111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4904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9808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4712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9616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49424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4328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9232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8571" y="579437"/>
            <a:ext cx="41469675" cy="7116763"/>
          </a:xfrm>
        </p:spPr>
        <p:txBody>
          <a:bodyPr/>
          <a:lstStyle/>
          <a:p>
            <a:pPr marL="977900" algn="l" defTabSz="751110" eaLnBrk="1" hangingPunct="1">
              <a:defRPr/>
            </a:pPr>
            <a:r>
              <a:rPr lang="en-US" sz="9600" dirty="0" smtClean="0"/>
              <a:t>Image Detection: Large and Small Feature Extraction</a:t>
            </a:r>
            <a:r>
              <a:rPr lang="en-US" sz="9600" i="1" dirty="0" smtClean="0"/>
              <a:t/>
            </a:r>
            <a:br>
              <a:rPr lang="en-US" sz="9600" i="1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8000" dirty="0" smtClean="0"/>
              <a:t>Sam Shapiro, Isabelle Pardew, and </a:t>
            </a:r>
            <a:r>
              <a:rPr lang="en-US" sz="8000" dirty="0" err="1" smtClean="0"/>
              <a:t>Phong</a:t>
            </a:r>
            <a:r>
              <a:rPr lang="en-US" sz="8000" dirty="0" smtClean="0"/>
              <a:t> Le</a:t>
            </a:r>
            <a:r>
              <a:rPr lang="en-US" sz="7200" b="1" dirty="0">
                <a:cs typeface="+mj-cs"/>
              </a:rPr>
              <a:t/>
            </a:r>
            <a:br>
              <a:rPr lang="en-US" sz="7200" b="1" dirty="0">
                <a:cs typeface="+mj-cs"/>
              </a:rPr>
            </a:br>
            <a:r>
              <a:rPr lang="en-US" sz="5400" dirty="0" smtClean="0">
                <a:cs typeface="+mj-cs"/>
              </a:rPr>
              <a:t>Department of Mathematics, Goucher </a:t>
            </a:r>
            <a:r>
              <a:rPr lang="en-US" sz="5400" dirty="0">
                <a:cs typeface="+mj-cs"/>
              </a:rPr>
              <a:t>College, 1021 Dulaney Valley Rd., Baltimore, MD </a:t>
            </a:r>
            <a:r>
              <a:rPr lang="en-US" sz="5400" dirty="0" smtClean="0">
                <a:cs typeface="+mj-cs"/>
              </a:rPr>
              <a:t>21204</a:t>
            </a:r>
            <a:endParaRPr lang="en-US" sz="5400" dirty="0">
              <a:cs typeface="+mj-cs"/>
            </a:endParaRPr>
          </a:p>
        </p:txBody>
      </p:sp>
      <p:pic>
        <p:nvPicPr>
          <p:cNvPr id="205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9800" y="1703388"/>
            <a:ext cx="8937625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7396" y="7140533"/>
            <a:ext cx="13065602" cy="1200150"/>
          </a:xfrm>
          <a:prstGeom prst="rect">
            <a:avLst/>
          </a:prstGeom>
          <a:solidFill>
            <a:srgbClr val="24588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>
                <a:solidFill>
                  <a:schemeClr val="bg1"/>
                </a:solidFill>
                <a:latin typeface="+mj-lt"/>
                <a:cs typeface="+mn-cs"/>
              </a:rPr>
              <a:t>Abstract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62742" y="15423828"/>
            <a:ext cx="13123250" cy="1200150"/>
          </a:xfrm>
          <a:prstGeom prst="rect">
            <a:avLst/>
          </a:prstGeom>
          <a:solidFill>
            <a:srgbClr val="24588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err="1" smtClean="0">
                <a:solidFill>
                  <a:schemeClr val="bg1"/>
                </a:solidFill>
                <a:latin typeface="+mj-lt"/>
                <a:cs typeface="+mn-cs"/>
              </a:rPr>
              <a:t>Haar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cs typeface="+mn-cs"/>
              </a:rPr>
              <a:t> Features</a:t>
            </a:r>
            <a:endParaRPr lang="en-US" sz="72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244609" y="7135465"/>
            <a:ext cx="13441392" cy="1200329"/>
          </a:xfrm>
          <a:prstGeom prst="rect">
            <a:avLst/>
          </a:prstGeom>
          <a:solidFill>
            <a:srgbClr val="24588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err="1" smtClean="0">
                <a:solidFill>
                  <a:schemeClr val="bg1"/>
                </a:solidFill>
                <a:latin typeface="+mj-lt"/>
                <a:cs typeface="+mn-cs"/>
              </a:rPr>
              <a:t>Adaboost</a:t>
            </a:r>
            <a:endParaRPr lang="en-US" sz="72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147377" y="27109086"/>
            <a:ext cx="14368660" cy="1015663"/>
          </a:xfrm>
          <a:prstGeom prst="rect">
            <a:avLst/>
          </a:prstGeom>
          <a:solidFill>
            <a:srgbClr val="24588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dirty="0" smtClean="0">
                <a:solidFill>
                  <a:schemeClr val="bg1"/>
                </a:solidFill>
                <a:latin typeface="+mj-lt"/>
                <a:cs typeface="+mn-cs"/>
              </a:rPr>
              <a:t>More </a:t>
            </a:r>
            <a:r>
              <a:rPr lang="en-US" sz="6000" b="1" dirty="0" smtClean="0">
                <a:solidFill>
                  <a:schemeClr val="bg1"/>
                </a:solidFill>
                <a:latin typeface="+mj-lt"/>
                <a:cs typeface="+mn-cs"/>
              </a:rPr>
              <a:t>Isabelle Stuff?</a:t>
            </a:r>
            <a:r>
              <a:rPr lang="en-US" sz="6000" b="1" dirty="0" smtClean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endParaRPr lang="en-US" sz="60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277921" y="7156855"/>
            <a:ext cx="14238116" cy="1200329"/>
          </a:xfrm>
          <a:prstGeom prst="rect">
            <a:avLst/>
          </a:prstGeom>
          <a:solidFill>
            <a:srgbClr val="24588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smtClean="0">
                <a:solidFill>
                  <a:schemeClr val="bg1"/>
                </a:solidFill>
                <a:latin typeface="+mj-lt"/>
                <a:cs typeface="+mn-cs"/>
              </a:rPr>
              <a:t>Detection Results</a:t>
            </a:r>
            <a:endParaRPr lang="en-US" sz="72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2998" y="29759798"/>
            <a:ext cx="136262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dirty="0" err="1">
                <a:latin typeface="+mn-lt"/>
              </a:rPr>
              <a:t>Arubas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Eyal</a:t>
            </a:r>
            <a:r>
              <a:rPr lang="en-US" sz="2800" dirty="0">
                <a:latin typeface="+mn-lt"/>
              </a:rPr>
              <a:t>. "Face Detection and Recognition (Theory and Practice)." </a:t>
            </a:r>
            <a:r>
              <a:rPr lang="en-US" sz="2800" i="1" dirty="0" err="1">
                <a:latin typeface="+mn-lt"/>
              </a:rPr>
              <a:t>Eyal's</a:t>
            </a:r>
            <a:r>
              <a:rPr lang="en-US" sz="2800" i="1" dirty="0">
                <a:latin typeface="+mn-lt"/>
              </a:rPr>
              <a:t> Technical Blog</a:t>
            </a:r>
            <a:r>
              <a:rPr lang="en-US" sz="2800" dirty="0">
                <a:latin typeface="+mn-lt"/>
              </a:rPr>
              <a:t>. </a:t>
            </a:r>
            <a:r>
              <a:rPr lang="en-US" sz="2800" dirty="0" err="1">
                <a:latin typeface="+mn-lt"/>
              </a:rPr>
              <a:t>N.p</a:t>
            </a:r>
            <a:r>
              <a:rPr lang="en-US" sz="2800" dirty="0">
                <a:latin typeface="+mn-lt"/>
              </a:rPr>
              <a:t>., 6 Apr. 2013. Web. &lt;http://eyalarubas.com/face-detection-and-recognition.html</a:t>
            </a:r>
            <a:r>
              <a:rPr lang="en-US" sz="2800" dirty="0" smtClean="0">
                <a:latin typeface="+mn-lt"/>
              </a:rPr>
              <a:t>&gt;.</a:t>
            </a:r>
          </a:p>
          <a:p>
            <a:pPr marL="457200" indent="-457200">
              <a:buAutoNum type="arabicPeriod"/>
            </a:pPr>
            <a:r>
              <a:rPr lang="en-US" sz="2800" dirty="0"/>
              <a:t>Viola, Paul, and Michael J. Jones. "Robust Real-Time Face Detection." </a:t>
            </a:r>
            <a:r>
              <a:rPr lang="en-US" sz="2800" i="1" dirty="0"/>
              <a:t>International Journal of Computer Vision</a:t>
            </a:r>
            <a:r>
              <a:rPr lang="en-US" sz="2800" dirty="0"/>
              <a:t> 57.2 (2004): </a:t>
            </a:r>
            <a:r>
              <a:rPr lang="en-US" sz="2800" dirty="0" smtClean="0"/>
              <a:t>137-154.</a:t>
            </a:r>
          </a:p>
          <a:p>
            <a:pPr marL="457200" indent="-457200">
              <a:buAutoNum type="arabicPeriod"/>
            </a:pPr>
            <a:r>
              <a:rPr lang="en-US" sz="2800" dirty="0"/>
              <a:t>Jensen, Ole </a:t>
            </a:r>
            <a:r>
              <a:rPr lang="en-US" sz="2800" dirty="0" err="1"/>
              <a:t>Helvig</a:t>
            </a:r>
            <a:r>
              <a:rPr lang="en-US" sz="2800" dirty="0"/>
              <a:t>. "Implementing the Viola-Jones Face Detection Algorithm." Diss. Technical U of Denmark, 2008. Web.</a:t>
            </a:r>
            <a:endParaRPr lang="en-US" sz="2800" dirty="0" smtClean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3009" y="8470825"/>
            <a:ext cx="1306560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We present our progress on the comparison of different image recognition algorithms. We studied large feature extraction with a variation of the Viola-Jones face detection algorithm. This algorithm attempts to identify faces by comparing them to certain “</a:t>
            </a:r>
            <a:r>
              <a:rPr lang="en-US" sz="3600" b="1" dirty="0" err="1">
                <a:latin typeface="Cambria" panose="02040503050406030204" pitchFamily="18" charset="0"/>
              </a:rPr>
              <a:t>Haar</a:t>
            </a:r>
            <a:r>
              <a:rPr lang="en-US" sz="3600" b="1" dirty="0">
                <a:latin typeface="Cambria" panose="02040503050406030204" pitchFamily="18" charset="0"/>
              </a:rPr>
              <a:t> features</a:t>
            </a:r>
            <a:r>
              <a:rPr lang="en-US" sz="3600" dirty="0">
                <a:latin typeface="Cambria" panose="02040503050406030204" pitchFamily="18" charset="0"/>
              </a:rPr>
              <a:t>.” The most useful features are selected by a training algorithm called </a:t>
            </a:r>
            <a:r>
              <a:rPr lang="en-US" sz="3600" b="1" dirty="0" err="1">
                <a:latin typeface="Cambria" panose="02040503050406030204" pitchFamily="18" charset="0"/>
              </a:rPr>
              <a:t>Adaboost</a:t>
            </a:r>
            <a:r>
              <a:rPr lang="en-US" sz="3600" b="1" dirty="0">
                <a:latin typeface="Cambria" panose="02040503050406030204" pitchFamily="18" charset="0"/>
              </a:rPr>
              <a:t>.</a:t>
            </a:r>
            <a:r>
              <a:rPr lang="en-US" sz="3600" dirty="0">
                <a:latin typeface="Cambria" panose="02040503050406030204" pitchFamily="18" charset="0"/>
              </a:rPr>
              <a:t> The detection time is then decreased through a specially trained “</a:t>
            </a:r>
            <a:r>
              <a:rPr lang="en-US" sz="3600" b="1" dirty="0">
                <a:latin typeface="Cambria" panose="02040503050406030204" pitchFamily="18" charset="0"/>
              </a:rPr>
              <a:t>cascaded classifier</a:t>
            </a:r>
            <a:r>
              <a:rPr lang="en-US" sz="3600" dirty="0">
                <a:latin typeface="Cambria" panose="02040503050406030204" pitchFamily="18" charset="0"/>
              </a:rPr>
              <a:t>.” In some initial tests, our version of this algorithm is able to identify faces with up to 98% </a:t>
            </a:r>
            <a:r>
              <a:rPr lang="en-US" sz="3600" dirty="0" smtClean="0">
                <a:latin typeface="Cambria" panose="02040503050406030204" pitchFamily="18" charset="0"/>
              </a:rPr>
              <a:t>accuracy. </a:t>
            </a:r>
            <a:r>
              <a:rPr lang="en-US" sz="3600" dirty="0">
                <a:latin typeface="Cambria" panose="02040503050406030204" pitchFamily="18" charset="0"/>
              </a:rPr>
              <a:t>Small feature extraction was studied with </a:t>
            </a:r>
            <a:r>
              <a:rPr lang="en-US" sz="3600" b="1" dirty="0">
                <a:latin typeface="Cambria" panose="02040503050406030204" pitchFamily="18" charset="0"/>
              </a:rPr>
              <a:t>principal component analysis</a:t>
            </a:r>
            <a:r>
              <a:rPr lang="en-US" sz="3600" dirty="0">
                <a:latin typeface="Cambria" panose="02040503050406030204" pitchFamily="18" charset="0"/>
              </a:rPr>
              <a:t> and the </a:t>
            </a:r>
            <a:r>
              <a:rPr lang="en-US" sz="3600" b="1" dirty="0">
                <a:latin typeface="Cambria" panose="02040503050406030204" pitchFamily="18" charset="0"/>
              </a:rPr>
              <a:t>Weyl representation</a:t>
            </a:r>
            <a:r>
              <a:rPr lang="en-US" sz="3600" dirty="0">
                <a:latin typeface="Cambria" panose="02040503050406030204" pitchFamily="18" charset="0"/>
              </a:rPr>
              <a:t>. Our goal is to compare how these two algorithms perform at identifying cancerous cells</a:t>
            </a:r>
            <a:r>
              <a:rPr lang="en-US" sz="3600" dirty="0" smtClean="0">
                <a:latin typeface="Cambria" panose="02040503050406030204" pitchFamily="18" charset="0"/>
              </a:rPr>
              <a:t>.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44609" y="28328361"/>
            <a:ext cx="13626212" cy="1200150"/>
          </a:xfrm>
          <a:prstGeom prst="rect">
            <a:avLst/>
          </a:prstGeom>
          <a:solidFill>
            <a:srgbClr val="24588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smtClean="0">
                <a:solidFill>
                  <a:schemeClr val="bg1"/>
                </a:solidFill>
                <a:latin typeface="+mj-lt"/>
                <a:cs typeface="+mn-cs"/>
              </a:rPr>
              <a:t>References </a:t>
            </a:r>
            <a:endParaRPr lang="en-US" sz="72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78299" y="22548009"/>
            <a:ext cx="14306817" cy="1200329"/>
          </a:xfrm>
          <a:prstGeom prst="rect">
            <a:avLst/>
          </a:prstGeom>
          <a:solidFill>
            <a:srgbClr val="24588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smtClean="0">
                <a:solidFill>
                  <a:schemeClr val="bg1"/>
                </a:solidFill>
                <a:latin typeface="+mj-lt"/>
                <a:cs typeface="+mn-cs"/>
              </a:rPr>
              <a:t>Isabelle Stuff</a:t>
            </a:r>
            <a:endParaRPr lang="en-US" sz="72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42" y="16735101"/>
            <a:ext cx="13070256" cy="26140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44747" y="19414445"/>
            <a:ext cx="11162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Fig 1: </a:t>
            </a:r>
            <a:r>
              <a:rPr lang="en-US" sz="3200" dirty="0" smtClean="0"/>
              <a:t>The five basic features used. All other feasters can be obtained by stretching these, and reversing the colors. </a:t>
            </a:r>
            <a:endParaRPr lang="en-US" sz="32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6" y="20945605"/>
            <a:ext cx="2517220" cy="44051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276" y="20945605"/>
            <a:ext cx="2517153" cy="44050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20" y="20978021"/>
            <a:ext cx="2530133" cy="442773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903476" y="21755468"/>
            <a:ext cx="45561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Fig 2: </a:t>
            </a:r>
            <a:r>
              <a:rPr lang="en-US" sz="3200" dirty="0" smtClean="0"/>
              <a:t>An example of how </a:t>
            </a:r>
            <a:r>
              <a:rPr lang="en-US" sz="3200" dirty="0" err="1" smtClean="0"/>
              <a:t>Haar</a:t>
            </a:r>
            <a:r>
              <a:rPr lang="en-US" sz="3200" dirty="0" smtClean="0"/>
              <a:t> features may be used to represent a face. </a:t>
            </a:r>
            <a:r>
              <a:rPr lang="en-US" sz="3200" dirty="0" smtClean="0"/>
              <a:t>[1]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93009" y="25771779"/>
            <a:ext cx="126447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</a:rPr>
              <a:t>A face detection algorithm uses </a:t>
            </a:r>
            <a:r>
              <a:rPr lang="en-US" sz="3600" dirty="0" err="1" smtClean="0">
                <a:latin typeface="Cambria" panose="02040503050406030204" pitchFamily="18" charset="0"/>
              </a:rPr>
              <a:t>Haar</a:t>
            </a:r>
            <a:r>
              <a:rPr lang="en-US" sz="3600" dirty="0" smtClean="0">
                <a:latin typeface="Cambria" panose="02040503050406030204" pitchFamily="18" charset="0"/>
              </a:rPr>
              <a:t> features to identify the large facial features. All of the </a:t>
            </a:r>
            <a:r>
              <a:rPr lang="en-US" sz="3600" dirty="0" err="1" smtClean="0">
                <a:latin typeface="Cambria" panose="02040503050406030204" pitchFamily="18" charset="0"/>
              </a:rPr>
              <a:t>Haar</a:t>
            </a:r>
            <a:r>
              <a:rPr lang="en-US" sz="3600" dirty="0" smtClean="0">
                <a:latin typeface="Cambria" panose="02040503050406030204" pitchFamily="18" charset="0"/>
              </a:rPr>
              <a:t> features necessary that are needed to identify a face may be derived by stretching and inverting the colors of the five features shown in figure 1</a:t>
            </a:r>
            <a:r>
              <a:rPr lang="en-US" sz="3600" dirty="0" smtClean="0">
                <a:latin typeface="Cambria" panose="02040503050406030204" pitchFamily="18" charset="0"/>
              </a:rPr>
              <a:t>, In a typical face detection application there are about 160,000 different features to consider![2] To narrow this down to a reasonable number we use </a:t>
            </a:r>
            <a:r>
              <a:rPr lang="en-US" sz="3600" dirty="0" err="1" smtClean="0">
                <a:latin typeface="Cambria" panose="02040503050406030204" pitchFamily="18" charset="0"/>
              </a:rPr>
              <a:t>Adaboost</a:t>
            </a:r>
            <a:r>
              <a:rPr lang="en-US" sz="3600" dirty="0" smtClean="0">
                <a:latin typeface="Cambria" panose="02040503050406030204" pitchFamily="18" charset="0"/>
              </a:rPr>
              <a:t>.</a:t>
            </a:r>
            <a:endParaRPr lang="en-US" sz="36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4567183" y="8482411"/>
                <a:ext cx="12710811" cy="11177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Cambria" panose="02040503050406030204" pitchFamily="18" charset="0"/>
                  </a:rPr>
                  <a:t>Adaboost</a:t>
                </a:r>
                <a:r>
                  <a:rPr lang="en-US" sz="3600" dirty="0" smtClean="0">
                    <a:latin typeface="Cambria" panose="02040503050406030204" pitchFamily="18" charset="0"/>
                  </a:rPr>
                  <a:t> is a machine learning algorithm that selects the best features to identify faces with</a:t>
                </a:r>
                <a:r>
                  <a:rPr lang="en-US" sz="3600" dirty="0" smtClean="0">
                    <a:latin typeface="Cambria" panose="02040503050406030204" pitchFamily="18" charset="0"/>
                  </a:rPr>
                  <a:t>. One starts out with a large number of </a:t>
                </a:r>
                <a:r>
                  <a:rPr lang="en-US" sz="3600" b="1" dirty="0" smtClean="0">
                    <a:latin typeface="Cambria" panose="02040503050406030204" pitchFamily="18" charset="0"/>
                  </a:rPr>
                  <a:t>weak classifiers</a:t>
                </a:r>
                <a:r>
                  <a:rPr lang="en-US" sz="3600" dirty="0" smtClean="0">
                    <a:latin typeface="Cambria" panose="02040503050406030204" pitchFamily="18" charset="0"/>
                  </a:rPr>
                  <a:t>. A weak classifier is given by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𝑜𝑡h𝑒𝑟𝑤𝑖𝑠𝑒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600" dirty="0" smtClean="0">
                    <a:latin typeface="Cambria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600" dirty="0" smtClean="0">
                    <a:latin typeface="Cambria" panose="02040503050406030204" pitchFamily="18" charset="0"/>
                  </a:rPr>
                  <a:t> is an image,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 smtClean="0">
                    <a:latin typeface="Cambria" panose="02040503050406030204" pitchFamily="18" charset="0"/>
                  </a:rPr>
                  <a:t> is a </a:t>
                </a:r>
                <a:r>
                  <a:rPr lang="en-US" sz="3600" dirty="0" err="1" smtClean="0">
                    <a:latin typeface="Cambria" panose="02040503050406030204" pitchFamily="18" charset="0"/>
                  </a:rPr>
                  <a:t>Haar</a:t>
                </a:r>
                <a:r>
                  <a:rPr lang="en-US" sz="3600" dirty="0" smtClean="0">
                    <a:latin typeface="Cambria" panose="02040503050406030204" pitchFamily="18" charset="0"/>
                  </a:rPr>
                  <a:t> feature,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600" dirty="0" smtClean="0">
                    <a:latin typeface="Cambria" panose="02040503050406030204" pitchFamily="18" charset="0"/>
                  </a:rPr>
                  <a:t> is a polarity that equals 1 or -1,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600" dirty="0" smtClean="0">
                    <a:latin typeface="Cambria" panose="02040503050406030204" pitchFamily="18" charset="0"/>
                  </a:rPr>
                  <a:t> is a threshold,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dirty="0" smtClean="0">
                    <a:latin typeface="Cambria" panose="02040503050406030204" pitchFamily="18" charset="0"/>
                  </a:rPr>
                  <a:t> is how well the feature matches the image. </a:t>
                </a:r>
                <a:r>
                  <a:rPr lang="en-US" sz="3600" dirty="0" smtClean="0">
                    <a:latin typeface="Cambria" panose="02040503050406030204" pitchFamily="18" charset="0"/>
                  </a:rPr>
                  <a:t>1 means there is a face and 0 means there is no face.</a:t>
                </a:r>
                <a:r>
                  <a:rPr lang="en-US" sz="3600" dirty="0" smtClean="0">
                    <a:latin typeface="Cambria" panose="02040503050406030204" pitchFamily="18" charset="0"/>
                  </a:rPr>
                  <a:t> A weak classier should be able to identify faces with slightly above 50% accuracy.  </a:t>
                </a:r>
              </a:p>
              <a:p>
                <a:r>
                  <a:rPr lang="en-US" sz="3600" dirty="0" smtClean="0">
                    <a:latin typeface="Cambria" panose="02040503050406030204" pitchFamily="18" charset="0"/>
                  </a:rPr>
                  <a:t>	We want to create a </a:t>
                </a:r>
                <a:r>
                  <a:rPr lang="en-US" sz="3600" b="1" dirty="0" smtClean="0">
                    <a:latin typeface="Cambria" panose="02040503050406030204" pitchFamily="18" charset="0"/>
                  </a:rPr>
                  <a:t>strong classifier</a:t>
                </a:r>
                <a:r>
                  <a:rPr lang="en-US" sz="3600" dirty="0" smtClean="0">
                    <a:latin typeface="Cambria" panose="02040503050406030204" pitchFamily="18" charset="0"/>
                  </a:rPr>
                  <a:t>, basically a linear combination of the best weak classifiers which is more accurate than a single weak classifier.  To do this we use </a:t>
                </a:r>
                <a:r>
                  <a:rPr lang="en-US" sz="3600" dirty="0" err="1" smtClean="0">
                    <a:latin typeface="Cambria" panose="02040503050406030204" pitchFamily="18" charset="0"/>
                  </a:rPr>
                  <a:t>Adaboost</a:t>
                </a:r>
                <a:r>
                  <a:rPr lang="en-US" sz="3600" dirty="0" smtClean="0">
                    <a:latin typeface="Cambria" panose="02040503050406030204" pitchFamily="18" charset="0"/>
                  </a:rPr>
                  <a:t>, which runs for </a:t>
                </a:r>
                <a:r>
                  <a:rPr lang="en-US" sz="3600" i="1" dirty="0" smtClean="0">
                    <a:latin typeface="Cambria" panose="02040503050406030204" pitchFamily="18" charset="0"/>
                  </a:rPr>
                  <a:t>T </a:t>
                </a:r>
                <a:r>
                  <a:rPr lang="en-US" sz="3600" dirty="0" smtClean="0">
                    <a:latin typeface="Cambria" panose="02040503050406030204" pitchFamily="18" charset="0"/>
                  </a:rPr>
                  <a:t>training rounds. For </a:t>
                </a:r>
                <a:r>
                  <a:rPr lang="en-US" sz="3600" i="1" dirty="0" smtClean="0">
                    <a:latin typeface="Cambria" panose="02040503050406030204" pitchFamily="18" charset="0"/>
                  </a:rPr>
                  <a:t>1 ≤ t ≤ T </a:t>
                </a:r>
                <a:r>
                  <a:rPr lang="en-US" sz="3600" dirty="0" smtClean="0">
                    <a:latin typeface="Cambria" panose="02040503050406030204" pitchFamily="18" charset="0"/>
                  </a:rPr>
                  <a:t>we find the weak classifier which minimizes the weighted error: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3600" dirty="0" smtClean="0">
                    <a:latin typeface="Cambria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 smtClean="0">
                    <a:latin typeface="Cambria" panose="02040503050406030204" pitchFamily="18" charset="0"/>
                  </a:rPr>
                  <a:t>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 smtClean="0">
                    <a:latin typeface="Cambria" panose="02040503050406030204" pitchFamily="18" charset="0"/>
                  </a:rPr>
                  <a:t>, and </a:t>
                </a:r>
                <a:r>
                  <a:rPr lang="en-US" sz="3600" i="1" dirty="0" err="1" smtClean="0">
                    <a:latin typeface="Cambria" panose="02040503050406030204" pitchFamily="18" charset="0"/>
                  </a:rPr>
                  <a:t>y</a:t>
                </a:r>
                <a:r>
                  <a:rPr lang="en-US" sz="3600" i="1" baseline="-25000" dirty="0" err="1" smtClean="0">
                    <a:latin typeface="Cambria" panose="02040503050406030204" pitchFamily="18" charset="0"/>
                  </a:rPr>
                  <a:t>i</a:t>
                </a:r>
                <a:r>
                  <a:rPr lang="en-US" sz="3600" i="1" dirty="0" smtClean="0">
                    <a:latin typeface="Cambria" panose="02040503050406030204" pitchFamily="18" charset="0"/>
                  </a:rPr>
                  <a:t>=1,0 </a:t>
                </a:r>
                <a:r>
                  <a:rPr lang="en-US" sz="3600" dirty="0" smtClean="0">
                    <a:latin typeface="Cambria" panose="02040503050406030204" pitchFamily="18" charset="0"/>
                  </a:rPr>
                  <a:t>faces and non-faces respectively. The weights </a:t>
                </a:r>
                <a:r>
                  <a:rPr lang="en-US" sz="3600" i="1" dirty="0" err="1" smtClean="0">
                    <a:latin typeface="Cambria" panose="02040503050406030204" pitchFamily="18" charset="0"/>
                  </a:rPr>
                  <a:t>w</a:t>
                </a:r>
                <a:r>
                  <a:rPr lang="en-US" sz="3600" i="1" baseline="-25000" dirty="0" err="1" smtClean="0">
                    <a:latin typeface="Cambria" panose="02040503050406030204" pitchFamily="18" charset="0"/>
                  </a:rPr>
                  <a:t>i</a:t>
                </a:r>
                <a:r>
                  <a:rPr lang="en-US" sz="3600" dirty="0">
                    <a:latin typeface="Cambria" panose="02040503050406030204" pitchFamily="18" charset="0"/>
                  </a:rPr>
                  <a:t> </a:t>
                </a:r>
                <a:r>
                  <a:rPr lang="en-US" sz="3600" dirty="0" smtClean="0">
                    <a:latin typeface="Cambria" panose="02040503050406030204" pitchFamily="18" charset="0"/>
                  </a:rPr>
                  <a:t>are updated for the next training round.</a:t>
                </a:r>
                <a:r>
                  <a:rPr lang="en-US" sz="3600" dirty="0" smtClean="0">
                    <a:latin typeface="Cambria" panose="02040503050406030204" pitchFamily="18" charset="0"/>
                  </a:rPr>
                  <a:t>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 smtClean="0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3600" dirty="0" smtClean="0">
                    <a:latin typeface="Cambria" panose="02040503050406030204" pitchFamily="18" charset="0"/>
                  </a:rPr>
                  <a:t>. Our strong classifier is then: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600" dirty="0" smtClean="0">
                    <a:latin typeface="Cambria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)≥</m:t>
                        </m:r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3600" dirty="0" smtClean="0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 smtClean="0">
                    <a:latin typeface="Cambria" panose="02040503050406030204" pitchFamily="18" charset="0"/>
                  </a:rPr>
                  <a:t> otherwise. [2]</a:t>
                </a:r>
                <a:endParaRPr lang="en-US" sz="36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7183" y="8482411"/>
                <a:ext cx="12710811" cy="11177162"/>
              </a:xfrm>
              <a:prstGeom prst="rect">
                <a:avLst/>
              </a:prstGeom>
              <a:blipFill>
                <a:blip r:embed="rId8"/>
                <a:stretch>
                  <a:fillRect l="-1487" t="-818" r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4244609" y="19596335"/>
            <a:ext cx="13441391" cy="1200329"/>
          </a:xfrm>
          <a:prstGeom prst="rect">
            <a:avLst/>
          </a:prstGeom>
          <a:solidFill>
            <a:srgbClr val="24588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smtClean="0">
                <a:solidFill>
                  <a:schemeClr val="bg1"/>
                </a:solidFill>
                <a:latin typeface="+mj-lt"/>
                <a:cs typeface="+mn-cs"/>
              </a:rPr>
              <a:t>Cascaded Classifiers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endParaRPr lang="en-US" sz="72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67182" y="21027950"/>
            <a:ext cx="1271081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</a:rPr>
              <a:t>Unfortunately, evaluating a single strong classifier at every location on an image in search of a face is very inefficient, so we use a </a:t>
            </a:r>
            <a:r>
              <a:rPr lang="en-US" sz="3600" b="1" dirty="0" smtClean="0">
                <a:latin typeface="Cambria" panose="02040503050406030204" pitchFamily="18" charset="0"/>
              </a:rPr>
              <a:t>cascaded classifier</a:t>
            </a:r>
            <a:r>
              <a:rPr lang="en-US" sz="3600" dirty="0" smtClean="0">
                <a:latin typeface="Cambria" panose="02040503050406030204" pitchFamily="18" charset="0"/>
              </a:rPr>
              <a:t>. A cascaded classifier consists of many strong classifiers, called layers. The goal is for each layer to determine whether a sub-window is definitely not a face or maybe a face. [3] Each layer is trained to have a very high detection rate, but also a significant false positive rate.</a:t>
            </a:r>
          </a:p>
          <a:p>
            <a:r>
              <a:rPr lang="en-US" sz="3600" dirty="0" smtClean="0">
                <a:latin typeface="Cambria" panose="02040503050406030204" pitchFamily="18" charset="0"/>
              </a:rPr>
              <a:t>	The early layers contain only a few weak classifiers, so they are quick to evaluate. If a layer determines that a sub-window is possibly a face, it continues to the next layer. If </a:t>
            </a:r>
            <a:r>
              <a:rPr lang="en-US" sz="3600" dirty="0">
                <a:latin typeface="Cambria" panose="02040503050406030204" pitchFamily="18" charset="0"/>
              </a:rPr>
              <a:t>a layer determines that a sub-window is </a:t>
            </a:r>
            <a:r>
              <a:rPr lang="en-US" sz="3600" dirty="0" smtClean="0">
                <a:latin typeface="Cambria" panose="02040503050406030204" pitchFamily="18" charset="0"/>
              </a:rPr>
              <a:t>definitely not a face, then the detector immediately proceeds to the next sub-window. So the vast majority of sub-windows are quick to evaluate. </a:t>
            </a:r>
            <a:endParaRPr lang="en-US" sz="3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zza poster final vers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Pizza poster final version</Template>
  <TotalTime>36961</TotalTime>
  <Words>424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Cambria</vt:lpstr>
      <vt:lpstr>Cambria Math</vt:lpstr>
      <vt:lpstr>Pizza poster final version</vt:lpstr>
      <vt:lpstr>Image Detection: Large and Small Feature Extraction  Sam Shapiro, Isabelle Pardew, and Phong Le Department of Mathematics, Goucher College, 1021 Dulaney Valley Rd., Baltimore, MD 21204</vt:lpstr>
    </vt:vector>
  </TitlesOfParts>
  <Company>Goucher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AND IT’S POPULARITY AMONG ALL THE COOL PEOPLE  Lyle Hawthorn, Carlie Glassman, Frannie McIntire, and Tihitina Camiso  Educational Media Team, Goucher College, 1021 Dulaney Valley Rd., Baltimore, MD 21204;  Department of Pizza 1025  Cheese Road, Pizza Land, Pizza Planet 21034</dc:title>
  <dc:creator>Amann, Barbara</dc:creator>
  <cp:lastModifiedBy>Shapiro, Samuel</cp:lastModifiedBy>
  <cp:revision>310</cp:revision>
  <cp:lastPrinted>2016-07-27T14:57:37Z</cp:lastPrinted>
  <dcterms:created xsi:type="dcterms:W3CDTF">2014-06-19T18:37:29Z</dcterms:created>
  <dcterms:modified xsi:type="dcterms:W3CDTF">2017-07-18T15:19:36Z</dcterms:modified>
</cp:coreProperties>
</file>