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74650" indent="8255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749300" indent="1651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123950" indent="24765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498600" indent="330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Koropsak" initials="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88D"/>
    <a:srgbClr val="0A5586"/>
    <a:srgbClr val="0078AA"/>
    <a:srgbClr val="818181"/>
    <a:srgbClr val="2DBBCA"/>
    <a:srgbClr val="B2B2B2"/>
    <a:srgbClr val="E8B10E"/>
    <a:srgbClr val="F2BF2E"/>
    <a:srgbClr val="F7D679"/>
    <a:srgbClr val="76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831" autoAdjust="0"/>
    <p:restoredTop sz="96144" autoAdjust="0"/>
  </p:normalViewPr>
  <p:slideViewPr>
    <p:cSldViewPr>
      <p:cViewPr>
        <p:scale>
          <a:sx n="30" d="100"/>
          <a:sy n="30" d="100"/>
        </p:scale>
        <p:origin x="24" y="-34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-3942" y="-246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FA8538-73BC-7342-B20A-C14FD4C54D74}" type="datetimeFigureOut">
              <a:rPr lang="en-US"/>
              <a:pPr>
                <a:defRPr/>
              </a:pPr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226273-01F0-EB4D-8668-49502AC88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40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</a:rPr>
              <a:t>Official </a:t>
            </a:r>
            <a:r>
              <a:rPr lang="en-US" dirty="0">
                <a:latin typeface="Calibri" charset="0"/>
                <a:ea typeface="ＭＳ Ｐゴシック" charset="0"/>
              </a:rPr>
              <a:t>Goucher colors (2014)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Blue: Pantone 2945 // CMYK: 93, 69, 20, 5 // RGB: 36, 88, 141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Gray: Pantone 7545 // CMYK: 55, 43, 36, 5 // RGB: 122, 130, 141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</a:rPr>
              <a:t>Yellow: Pantone: 7405 // CMYK:10, 31, 100, 0 // RGB: 232, 177, 14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64717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30604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96491" indent="-232943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E43849C-D90A-1F42-B45F-A003A881EC7B}" type="slidenum">
              <a:rPr lang="en-US">
                <a:latin typeface="Arial" charset="0"/>
              </a:rPr>
              <a:pPr/>
              <a:t>1</a:t>
            </a:fld>
            <a:endParaRPr lang="en-US" dirty="0">
              <a:latin typeface="Arial" charset="0"/>
            </a:endParaRP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98" y="5345431"/>
            <a:ext cx="3391606" cy="33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5954"/>
            <a:ext cx="37308065" cy="7056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7" y="18654281"/>
            <a:ext cx="30724928" cy="8411441"/>
          </a:xfrm>
        </p:spPr>
        <p:txBody>
          <a:bodyPr/>
          <a:lstStyle>
            <a:lvl1pPr marL="0" indent="0" algn="ctr">
              <a:buNone/>
              <a:defRPr/>
            </a:lvl1pPr>
            <a:lvl2pPr marL="374904" indent="0" algn="ctr">
              <a:buNone/>
              <a:defRPr/>
            </a:lvl2pPr>
            <a:lvl3pPr marL="749808" indent="0" algn="ctr">
              <a:buNone/>
              <a:defRPr/>
            </a:lvl3pPr>
            <a:lvl4pPr marL="1124712" indent="0" algn="ctr">
              <a:buNone/>
              <a:defRPr/>
            </a:lvl4pPr>
            <a:lvl5pPr marL="1499616" indent="0" algn="ctr">
              <a:buNone/>
              <a:defRPr/>
            </a:lvl5pPr>
            <a:lvl6pPr marL="1874520" indent="0" algn="ctr">
              <a:buNone/>
              <a:defRPr/>
            </a:lvl6pPr>
            <a:lvl7pPr marL="2249424" indent="0" algn="ctr">
              <a:buNone/>
              <a:defRPr/>
            </a:lvl7pPr>
            <a:lvl8pPr marL="2624328" indent="0" algn="ctr">
              <a:buNone/>
              <a:defRPr/>
            </a:lvl8pPr>
            <a:lvl9pPr marL="299923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375C-806E-8E44-9BE4-3D0466FA7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7C540-2DA7-1A45-91AF-ED578BD6CC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5" y="1318348"/>
            <a:ext cx="9874704" cy="28086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3" y="1318348"/>
            <a:ext cx="29496203" cy="28086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6CA5-363F-974E-A232-F43A5D0B2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499A1-D01B-7D44-90EE-D24579B8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294"/>
            <a:ext cx="37308065" cy="653718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393"/>
            <a:ext cx="37308065" cy="72009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74904" indent="0">
              <a:buNone/>
              <a:defRPr sz="1500"/>
            </a:lvl2pPr>
            <a:lvl3pPr marL="749808" indent="0">
              <a:buNone/>
              <a:defRPr sz="1300"/>
            </a:lvl3pPr>
            <a:lvl4pPr marL="1124712" indent="0">
              <a:buNone/>
              <a:defRPr sz="1100"/>
            </a:lvl4pPr>
            <a:lvl5pPr marL="1499616" indent="0">
              <a:buNone/>
              <a:defRPr sz="1100"/>
            </a:lvl5pPr>
            <a:lvl6pPr marL="1874520" indent="0">
              <a:buNone/>
              <a:defRPr sz="1100"/>
            </a:lvl6pPr>
            <a:lvl7pPr marL="2249424" indent="0">
              <a:buNone/>
              <a:defRPr sz="1100"/>
            </a:lvl7pPr>
            <a:lvl8pPr marL="2624328" indent="0">
              <a:buNone/>
              <a:defRPr sz="1100"/>
            </a:lvl8pPr>
            <a:lvl9pPr marL="29992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8753-3C76-7147-AC1C-A2FA85508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2" y="7681479"/>
            <a:ext cx="19685453" cy="2172349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5" y="7681479"/>
            <a:ext cx="19685454" cy="2172349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14103-65DC-2D44-AF58-3CBC2D5C09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454"/>
            <a:ext cx="19392901" cy="30705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904" indent="0">
              <a:buNone/>
              <a:defRPr sz="1600" b="1"/>
            </a:lvl2pPr>
            <a:lvl3pPr marL="749808" indent="0">
              <a:buNone/>
              <a:defRPr sz="1500" b="1"/>
            </a:lvl3pPr>
            <a:lvl4pPr marL="1124712" indent="0">
              <a:buNone/>
              <a:defRPr sz="1300" b="1"/>
            </a:lvl4pPr>
            <a:lvl5pPr marL="1499616" indent="0">
              <a:buNone/>
              <a:defRPr sz="1300" b="1"/>
            </a:lvl5pPr>
            <a:lvl6pPr marL="1874520" indent="0">
              <a:buNone/>
              <a:defRPr sz="1300" b="1"/>
            </a:lvl6pPr>
            <a:lvl7pPr marL="2249424" indent="0">
              <a:buNone/>
              <a:defRPr sz="1300" b="1"/>
            </a:lvl7pPr>
            <a:lvl8pPr marL="2624328" indent="0">
              <a:buNone/>
              <a:defRPr sz="1300" b="1"/>
            </a:lvl8pPr>
            <a:lvl9pPr marL="299923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8969"/>
            <a:ext cx="19392901" cy="1896600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5" y="7368454"/>
            <a:ext cx="19399704" cy="30705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904" indent="0">
              <a:buNone/>
              <a:defRPr sz="1600" b="1"/>
            </a:lvl2pPr>
            <a:lvl3pPr marL="749808" indent="0">
              <a:buNone/>
              <a:defRPr sz="1500" b="1"/>
            </a:lvl3pPr>
            <a:lvl4pPr marL="1124712" indent="0">
              <a:buNone/>
              <a:defRPr sz="1300" b="1"/>
            </a:lvl4pPr>
            <a:lvl5pPr marL="1499616" indent="0">
              <a:buNone/>
              <a:defRPr sz="1300" b="1"/>
            </a:lvl5pPr>
            <a:lvl6pPr marL="1874520" indent="0">
              <a:buNone/>
              <a:defRPr sz="1300" b="1"/>
            </a:lvl6pPr>
            <a:lvl7pPr marL="2249424" indent="0">
              <a:buNone/>
              <a:defRPr sz="1300" b="1"/>
            </a:lvl7pPr>
            <a:lvl8pPr marL="2624328" indent="0">
              <a:buNone/>
              <a:defRPr sz="1300" b="1"/>
            </a:lvl8pPr>
            <a:lvl9pPr marL="299923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5" y="10438969"/>
            <a:ext cx="19399704" cy="1896600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C2AAA-3CEE-1245-99AF-34AEDB8506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C0BAF-1C87-E148-BFAE-78DC29AC8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4948-CDD9-CA4E-9986-09E41E2BB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1310554"/>
            <a:ext cx="14439901" cy="55773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9" y="1310554"/>
            <a:ext cx="24536400" cy="2809442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6887874"/>
            <a:ext cx="14439901" cy="22517100"/>
          </a:xfrm>
        </p:spPr>
        <p:txBody>
          <a:bodyPr/>
          <a:lstStyle>
            <a:lvl1pPr marL="0" indent="0">
              <a:buNone/>
              <a:defRPr sz="1100"/>
            </a:lvl1pPr>
            <a:lvl2pPr marL="374904" indent="0">
              <a:buNone/>
              <a:defRPr sz="1000"/>
            </a:lvl2pPr>
            <a:lvl3pPr marL="749808" indent="0">
              <a:buNone/>
              <a:defRPr sz="800"/>
            </a:lvl3pPr>
            <a:lvl4pPr marL="1124712" indent="0">
              <a:buNone/>
              <a:defRPr sz="700"/>
            </a:lvl4pPr>
            <a:lvl5pPr marL="1499616" indent="0">
              <a:buNone/>
              <a:defRPr sz="700"/>
            </a:lvl5pPr>
            <a:lvl6pPr marL="1874520" indent="0">
              <a:buNone/>
              <a:defRPr sz="700"/>
            </a:lvl6pPr>
            <a:lvl7pPr marL="2249424" indent="0">
              <a:buNone/>
              <a:defRPr sz="700"/>
            </a:lvl7pPr>
            <a:lvl8pPr marL="2624328" indent="0">
              <a:buNone/>
              <a:defRPr sz="700"/>
            </a:lvl8pPr>
            <a:lvl9pPr marL="29992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C58F-75D5-3149-BF0B-331E2D155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6" y="23043141"/>
            <a:ext cx="26335265" cy="27198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6" y="2941927"/>
            <a:ext cx="26335265" cy="19750520"/>
          </a:xfrm>
        </p:spPr>
        <p:txBody>
          <a:bodyPr/>
          <a:lstStyle>
            <a:lvl1pPr marL="0" indent="0">
              <a:buNone/>
              <a:defRPr sz="2600"/>
            </a:lvl1pPr>
            <a:lvl2pPr marL="374904" indent="0">
              <a:buNone/>
              <a:defRPr sz="2300"/>
            </a:lvl2pPr>
            <a:lvl3pPr marL="749808" indent="0">
              <a:buNone/>
              <a:defRPr sz="2000"/>
            </a:lvl3pPr>
            <a:lvl4pPr marL="1124712" indent="0">
              <a:buNone/>
              <a:defRPr sz="1600"/>
            </a:lvl4pPr>
            <a:lvl5pPr marL="1499616" indent="0">
              <a:buNone/>
              <a:defRPr sz="1600"/>
            </a:lvl5pPr>
            <a:lvl6pPr marL="1874520" indent="0">
              <a:buNone/>
              <a:defRPr sz="1600"/>
            </a:lvl6pPr>
            <a:lvl7pPr marL="2249424" indent="0">
              <a:buNone/>
              <a:defRPr sz="1600"/>
            </a:lvl7pPr>
            <a:lvl8pPr marL="2624328" indent="0">
              <a:buNone/>
              <a:defRPr sz="1600"/>
            </a:lvl8pPr>
            <a:lvl9pPr marL="2999232" indent="0">
              <a:buNone/>
              <a:defRPr sz="16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6" y="25762962"/>
            <a:ext cx="26335265" cy="3864119"/>
          </a:xfrm>
        </p:spPr>
        <p:txBody>
          <a:bodyPr/>
          <a:lstStyle>
            <a:lvl1pPr marL="0" indent="0">
              <a:buNone/>
              <a:defRPr sz="1100"/>
            </a:lvl1pPr>
            <a:lvl2pPr marL="374904" indent="0">
              <a:buNone/>
              <a:defRPr sz="1000"/>
            </a:lvl2pPr>
            <a:lvl3pPr marL="749808" indent="0">
              <a:buNone/>
              <a:defRPr sz="800"/>
            </a:lvl3pPr>
            <a:lvl4pPr marL="1124712" indent="0">
              <a:buNone/>
              <a:defRPr sz="700"/>
            </a:lvl4pPr>
            <a:lvl5pPr marL="1499616" indent="0">
              <a:buNone/>
              <a:defRPr sz="700"/>
            </a:lvl5pPr>
            <a:lvl6pPr marL="1874520" indent="0">
              <a:buNone/>
              <a:defRPr sz="700"/>
            </a:lvl6pPr>
            <a:lvl7pPr marL="2249424" indent="0">
              <a:buNone/>
              <a:defRPr sz="700"/>
            </a:lvl7pPr>
            <a:lvl8pPr marL="2624328" indent="0">
              <a:buNone/>
              <a:defRPr sz="700"/>
            </a:lvl8pPr>
            <a:lvl9pPr marL="29992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C84A3-5BEC-D449-AD85-77778B4171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7625"/>
            <a:ext cx="39500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0175" cy="2172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6763"/>
            <a:ext cx="1023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defTabSz="751110">
              <a:defRPr sz="9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6763"/>
            <a:ext cx="13896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algn="ctr" defTabSz="751110">
              <a:defRPr sz="9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6763"/>
            <a:ext cx="1023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980" tIns="37490" rIns="74980" bIns="37490" numCol="1" anchor="t" anchorCtr="0" compatLnSpc="1">
            <a:prstTxWarp prst="textNoShape">
              <a:avLst/>
            </a:prstTxWarp>
          </a:bodyPr>
          <a:lstStyle>
            <a:lvl1pPr algn="r" defTabSz="750888">
              <a:defRPr sz="900" smtClean="0"/>
            </a:lvl1pPr>
          </a:lstStyle>
          <a:p>
            <a:pPr>
              <a:defRPr/>
            </a:pPr>
            <a:fld id="{113DF41E-8E74-E444-9F62-5945C3BE7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750888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74904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6pPr>
      <a:lvl7pPr marL="749808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7pPr>
      <a:lvl8pPr marL="1124712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8pPr>
      <a:lvl9pPr marL="1499616" algn="ctr" defTabSz="75111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0988" indent="-280988" algn="l" defTabSz="7508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09600" indent="-238125" algn="l" defTabSz="750888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36625" indent="-185738" algn="l" defTabSz="750888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+mn-ea"/>
        </a:defRPr>
      </a:lvl3pPr>
      <a:lvl4pPr marL="1308100" indent="-185738" algn="l" defTabSz="750888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1687513" indent="-185738" algn="l" defTabSz="75088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063274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438178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2813082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187986" indent="-186151" algn="l" defTabSz="751110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374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3917" y="-578856"/>
            <a:ext cx="41469675" cy="7116763"/>
          </a:xfrm>
        </p:spPr>
        <p:txBody>
          <a:bodyPr/>
          <a:lstStyle/>
          <a:p>
            <a:pPr marL="977900" algn="l" defTabSz="751110" eaLnBrk="1" hangingPunct="1">
              <a:defRPr/>
            </a:pPr>
            <a:r>
              <a:rPr lang="en-US" sz="9600" dirty="0" smtClean="0"/>
              <a:t>Image Detection: Large and Small Feature Extraction</a:t>
            </a:r>
            <a:r>
              <a:rPr lang="en-US" sz="9600" i="1" dirty="0" smtClean="0"/>
              <a:t/>
            </a:r>
            <a:br>
              <a:rPr lang="en-US" sz="9600" i="1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7200" dirty="0" smtClean="0"/>
              <a:t>Sam Shapiro, Isabelle Pardew, and </a:t>
            </a:r>
            <a:r>
              <a:rPr lang="en-US" sz="7200" dirty="0" err="1" smtClean="0"/>
              <a:t>Phong</a:t>
            </a:r>
            <a:r>
              <a:rPr lang="en-US" sz="7200" dirty="0" smtClean="0"/>
              <a:t> Le</a:t>
            </a:r>
            <a:r>
              <a:rPr lang="en-US" sz="7200" b="1" dirty="0">
                <a:cs typeface="+mj-cs"/>
              </a:rPr>
              <a:t/>
            </a:r>
            <a:br>
              <a:rPr lang="en-US" sz="7200" b="1" dirty="0">
                <a:cs typeface="+mj-cs"/>
              </a:rPr>
            </a:br>
            <a:r>
              <a:rPr lang="en-US" sz="4800" dirty="0" smtClean="0">
                <a:cs typeface="+mj-cs"/>
              </a:rPr>
              <a:t>Department of Mathematics, Goucher </a:t>
            </a:r>
            <a:r>
              <a:rPr lang="en-US" sz="4800" dirty="0">
                <a:cs typeface="+mj-cs"/>
              </a:rPr>
              <a:t>College, 1021 Dulaney Valley Rd., Baltimore, MD </a:t>
            </a:r>
            <a:r>
              <a:rPr lang="en-US" sz="4800" dirty="0" smtClean="0">
                <a:cs typeface="+mj-cs"/>
              </a:rPr>
              <a:t>21204</a:t>
            </a:r>
            <a:endParaRPr lang="en-US" sz="4800" dirty="0">
              <a:cs typeface="+mj-cs"/>
            </a:endParaRPr>
          </a:p>
        </p:txBody>
      </p:sp>
      <p:pic>
        <p:nvPicPr>
          <p:cNvPr id="20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416" y="890462"/>
            <a:ext cx="893762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8571" y="5530715"/>
            <a:ext cx="13065602" cy="1200150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+mn-cs"/>
              </a:rPr>
              <a:t>Abstract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2742" y="14058869"/>
            <a:ext cx="13123250" cy="1200150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err="1" smtClean="0">
                <a:solidFill>
                  <a:schemeClr val="bg1"/>
                </a:solidFill>
                <a:latin typeface="+mj-lt"/>
                <a:cs typeface="+mn-cs"/>
              </a:rPr>
              <a:t>Haar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 Features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77266" y="5530715"/>
            <a:ext cx="13441392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err="1" smtClean="0">
                <a:solidFill>
                  <a:schemeClr val="bg1"/>
                </a:solidFill>
                <a:latin typeface="+mj-lt"/>
                <a:cs typeface="+mn-cs"/>
              </a:rPr>
              <a:t>Adaboost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237633" y="24390091"/>
            <a:ext cx="14368660" cy="1015663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+mj-lt"/>
                <a:cs typeface="+mn-cs"/>
              </a:rPr>
              <a:t>More Isabelle Stuff? </a:t>
            </a:r>
            <a:endParaRPr lang="en-US" sz="6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07497" y="5577476"/>
            <a:ext cx="14238116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Detection Results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722" y="30196046"/>
            <a:ext cx="13667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>
                <a:latin typeface="+mn-lt"/>
              </a:rPr>
              <a:t>Arubas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Eyal</a:t>
            </a:r>
            <a:r>
              <a:rPr lang="en-US" sz="2000" dirty="0">
                <a:latin typeface="+mn-lt"/>
              </a:rPr>
              <a:t>. "Face Detection and Recognition (Theory and Practice)." </a:t>
            </a:r>
            <a:r>
              <a:rPr lang="en-US" sz="2000" i="1" dirty="0" err="1">
                <a:latin typeface="+mn-lt"/>
              </a:rPr>
              <a:t>Eyal's</a:t>
            </a:r>
            <a:r>
              <a:rPr lang="en-US" sz="2000" i="1" dirty="0">
                <a:latin typeface="+mn-lt"/>
              </a:rPr>
              <a:t> Technical Blog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N.p</a:t>
            </a:r>
            <a:r>
              <a:rPr lang="en-US" sz="2000" dirty="0">
                <a:latin typeface="+mn-lt"/>
              </a:rPr>
              <a:t>., 6 Apr. 2013. Web. &lt;http://eyalarubas.com/face-detection-and-recognition.html</a:t>
            </a:r>
            <a:r>
              <a:rPr lang="en-US" sz="2000" dirty="0" smtClean="0">
                <a:latin typeface="+mn-lt"/>
              </a:rPr>
              <a:t>&gt;.</a:t>
            </a:r>
          </a:p>
          <a:p>
            <a:pPr marL="457200" indent="-457200">
              <a:buAutoNum type="arabicPeriod"/>
            </a:pPr>
            <a:r>
              <a:rPr lang="en-US" sz="2000" dirty="0"/>
              <a:t>Viola, Paul, and Michael J. Jones. "Robust Real-Time Face Detection." </a:t>
            </a:r>
            <a:r>
              <a:rPr lang="en-US" sz="2000" i="1" dirty="0"/>
              <a:t>International Journal of Computer Vision</a:t>
            </a:r>
            <a:r>
              <a:rPr lang="en-US" sz="2000" dirty="0"/>
              <a:t> 57.2 (2004): </a:t>
            </a:r>
            <a:r>
              <a:rPr lang="en-US" sz="2000" dirty="0" smtClean="0"/>
              <a:t>137-154.</a:t>
            </a:r>
          </a:p>
          <a:p>
            <a:pPr marL="457200" indent="-457200">
              <a:buAutoNum type="arabicPeriod"/>
            </a:pPr>
            <a:r>
              <a:rPr lang="en-US" sz="2000" dirty="0"/>
              <a:t>Jensen, Ole </a:t>
            </a:r>
            <a:r>
              <a:rPr lang="en-US" sz="2000" dirty="0" err="1"/>
              <a:t>Helvig</a:t>
            </a:r>
            <a:r>
              <a:rPr lang="en-US" sz="2000" dirty="0"/>
              <a:t>. "Implementing the Viola-Jones Face Detection Algorithm." Diss. Technical U of Denmark, 2008. Web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38571" y="7035524"/>
            <a:ext cx="1306560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latin typeface="Garamond" panose="02020404030301010803" pitchFamily="18" charset="0"/>
              </a:rPr>
              <a:t>We present our progress on the comparison of different image recognition algorithms. We </a:t>
            </a:r>
            <a:r>
              <a:rPr lang="en-US" sz="3700" dirty="0">
                <a:latin typeface="Garamond" panose="02020404030301010803" pitchFamily="18" charset="0"/>
              </a:rPr>
              <a:t>studied large feature extraction  </a:t>
            </a:r>
            <a:r>
              <a:rPr lang="en-US" sz="3700" dirty="0" smtClean="0">
                <a:latin typeface="Garamond" panose="02020404030301010803" pitchFamily="18" charset="0"/>
              </a:rPr>
              <a:t>with </a:t>
            </a:r>
            <a:r>
              <a:rPr lang="en-US" sz="3700" dirty="0">
                <a:latin typeface="Garamond" panose="02020404030301010803" pitchFamily="18" charset="0"/>
              </a:rPr>
              <a:t>a variation of the Viola-Jones face </a:t>
            </a:r>
            <a:r>
              <a:rPr lang="en-US" sz="3700" dirty="0" smtClean="0">
                <a:latin typeface="Garamond" panose="02020404030301010803" pitchFamily="18" charset="0"/>
              </a:rPr>
              <a:t>detection </a:t>
            </a:r>
            <a:r>
              <a:rPr lang="en-US" sz="3700" dirty="0" smtClean="0">
                <a:latin typeface="Garamond" panose="02020404030301010803" pitchFamily="18" charset="0"/>
              </a:rPr>
              <a:t>algorithm</a:t>
            </a:r>
            <a:r>
              <a:rPr lang="en-US" sz="3700" dirty="0">
                <a:latin typeface="Garamond" panose="02020404030301010803" pitchFamily="18" charset="0"/>
              </a:rPr>
              <a:t>. This algorithm attempts to identify faces by comparing them to certain “</a:t>
            </a:r>
            <a:r>
              <a:rPr lang="en-US" sz="3700" b="1" dirty="0" err="1">
                <a:latin typeface="Garamond" panose="02020404030301010803" pitchFamily="18" charset="0"/>
              </a:rPr>
              <a:t>Haar</a:t>
            </a:r>
            <a:r>
              <a:rPr lang="en-US" sz="3700" b="1" dirty="0">
                <a:latin typeface="Garamond" panose="02020404030301010803" pitchFamily="18" charset="0"/>
              </a:rPr>
              <a:t> features</a:t>
            </a:r>
            <a:r>
              <a:rPr lang="en-US" sz="3700" dirty="0">
                <a:latin typeface="Garamond" panose="02020404030301010803" pitchFamily="18" charset="0"/>
              </a:rPr>
              <a:t>.” The most useful features are selected by a training algorithm called </a:t>
            </a:r>
            <a:r>
              <a:rPr lang="en-US" sz="3700" b="1" dirty="0" err="1">
                <a:latin typeface="Garamond" panose="02020404030301010803" pitchFamily="18" charset="0"/>
              </a:rPr>
              <a:t>Adaboost</a:t>
            </a:r>
            <a:r>
              <a:rPr lang="en-US" sz="3700" b="1" dirty="0">
                <a:latin typeface="Garamond" panose="02020404030301010803" pitchFamily="18" charset="0"/>
              </a:rPr>
              <a:t>.</a:t>
            </a:r>
            <a:r>
              <a:rPr lang="en-US" sz="3700" dirty="0">
                <a:latin typeface="Garamond" panose="02020404030301010803" pitchFamily="18" charset="0"/>
              </a:rPr>
              <a:t> The detection time is then decreased through a specially trained “</a:t>
            </a:r>
            <a:r>
              <a:rPr lang="en-US" sz="3700" b="1" dirty="0">
                <a:latin typeface="Garamond" panose="02020404030301010803" pitchFamily="18" charset="0"/>
              </a:rPr>
              <a:t>cascaded classifier</a:t>
            </a:r>
            <a:r>
              <a:rPr lang="en-US" sz="3700" dirty="0">
                <a:latin typeface="Garamond" panose="02020404030301010803" pitchFamily="18" charset="0"/>
              </a:rPr>
              <a:t>.” In some initial tests, our version of this </a:t>
            </a:r>
            <a:r>
              <a:rPr lang="en-US" sz="3700">
                <a:latin typeface="Garamond" panose="02020404030301010803" pitchFamily="18" charset="0"/>
              </a:rPr>
              <a:t>algorithm </a:t>
            </a:r>
            <a:r>
              <a:rPr lang="en-US" sz="3700" smtClean="0">
                <a:latin typeface="Garamond" panose="02020404030301010803" pitchFamily="18" charset="0"/>
              </a:rPr>
              <a:t>was</a:t>
            </a:r>
            <a:r>
              <a:rPr lang="en-US" sz="3700" smtClean="0">
                <a:latin typeface="Garamond" panose="02020404030301010803" pitchFamily="18" charset="0"/>
              </a:rPr>
              <a:t> </a:t>
            </a:r>
            <a:r>
              <a:rPr lang="en-US" sz="3700">
                <a:latin typeface="Garamond" panose="02020404030301010803" pitchFamily="18" charset="0"/>
              </a:rPr>
              <a:t>able </a:t>
            </a:r>
            <a:r>
              <a:rPr lang="en-US" sz="3700" smtClean="0">
                <a:latin typeface="Garamond" panose="02020404030301010803" pitchFamily="18" charset="0"/>
              </a:rPr>
              <a:t>to distinguish between faces and non-faces with 92% </a:t>
            </a:r>
            <a:r>
              <a:rPr lang="en-US" sz="3700" dirty="0" smtClean="0">
                <a:latin typeface="Garamond" panose="02020404030301010803" pitchFamily="18" charset="0"/>
              </a:rPr>
              <a:t>accuracy. </a:t>
            </a:r>
            <a:r>
              <a:rPr lang="en-US" sz="3700" dirty="0">
                <a:latin typeface="Garamond" panose="02020404030301010803" pitchFamily="18" charset="0"/>
              </a:rPr>
              <a:t>Small feature extraction was studied with </a:t>
            </a:r>
            <a:r>
              <a:rPr lang="en-US" sz="3700" b="1" dirty="0">
                <a:latin typeface="Garamond" panose="02020404030301010803" pitchFamily="18" charset="0"/>
              </a:rPr>
              <a:t>principal component analysis</a:t>
            </a:r>
            <a:r>
              <a:rPr lang="en-US" sz="3700" dirty="0">
                <a:latin typeface="Garamond" panose="02020404030301010803" pitchFamily="18" charset="0"/>
              </a:rPr>
              <a:t> and the </a:t>
            </a:r>
            <a:r>
              <a:rPr lang="en-US" sz="3700" b="1" dirty="0">
                <a:latin typeface="Garamond" panose="02020404030301010803" pitchFamily="18" charset="0"/>
              </a:rPr>
              <a:t>Weyl representation</a:t>
            </a:r>
            <a:r>
              <a:rPr lang="en-US" sz="3700" dirty="0">
                <a:latin typeface="Garamond" panose="02020404030301010803" pitchFamily="18" charset="0"/>
              </a:rPr>
              <a:t>. Our goal is to compare how these two algorithms perform at identifying cancerous cells</a:t>
            </a:r>
            <a:r>
              <a:rPr lang="en-US" sz="3700" dirty="0" smtClean="0">
                <a:latin typeface="Garamond" panose="02020404030301010803" pitchFamily="18" charset="0"/>
              </a:rPr>
              <a:t>.</a:t>
            </a:r>
            <a:endParaRPr lang="en-US" sz="3700" dirty="0">
              <a:latin typeface="Garamond" panose="020204040303010108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2742" y="29412983"/>
            <a:ext cx="10787114" cy="707886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cs typeface="+mn-cs"/>
              </a:rPr>
              <a:t>References and Databases </a:t>
            </a:r>
            <a:endParaRPr lang="en-US" sz="40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07497" y="16519772"/>
            <a:ext cx="14306817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Isabelle Stuff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2" y="15475043"/>
            <a:ext cx="13070256" cy="2614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4104" y="18113832"/>
            <a:ext cx="11162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Fig 1: </a:t>
            </a:r>
            <a:r>
              <a:rPr lang="en-US" sz="3200" dirty="0" smtClean="0"/>
              <a:t>The five basic </a:t>
            </a:r>
            <a:r>
              <a:rPr lang="en-US" sz="3200" dirty="0" smtClean="0"/>
              <a:t>features we </a:t>
            </a:r>
            <a:r>
              <a:rPr lang="en-US" sz="3200" dirty="0" smtClean="0"/>
              <a:t>used. All other feasters </a:t>
            </a:r>
            <a:r>
              <a:rPr lang="en-US" sz="3200" dirty="0" smtClean="0"/>
              <a:t>can be created from these</a:t>
            </a:r>
            <a:r>
              <a:rPr lang="en-US" sz="3200" dirty="0" smtClean="0"/>
              <a:t>. </a:t>
            </a:r>
            <a:endParaRPr lang="en-US" sz="3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8" y="19613725"/>
            <a:ext cx="2517220" cy="44051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78" y="19642377"/>
            <a:ext cx="2517153" cy="44050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26" y="19619661"/>
            <a:ext cx="2530133" cy="44277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79417" y="20664978"/>
            <a:ext cx="45561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Fig 2: </a:t>
            </a:r>
            <a:r>
              <a:rPr lang="en-US" sz="3200" dirty="0" smtClean="0"/>
              <a:t>An example of how </a:t>
            </a:r>
            <a:r>
              <a:rPr lang="en-US" sz="3200" dirty="0" err="1" smtClean="0"/>
              <a:t>Haar</a:t>
            </a:r>
            <a:r>
              <a:rPr lang="en-US" sz="3200" dirty="0" smtClean="0"/>
              <a:t> features </a:t>
            </a:r>
            <a:r>
              <a:rPr lang="en-US" sz="3200" dirty="0" smtClean="0"/>
              <a:t>are</a:t>
            </a:r>
            <a:r>
              <a:rPr lang="en-US" sz="3200" dirty="0" smtClean="0"/>
              <a:t> </a:t>
            </a:r>
            <a:r>
              <a:rPr lang="en-US" sz="3200" dirty="0" smtClean="0"/>
              <a:t>used to represent a face. [1]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62793" y="24690380"/>
            <a:ext cx="1264474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latin typeface="Garamond" panose="02020404030301010803" pitchFamily="18" charset="0"/>
              </a:rPr>
              <a:t>Many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r>
              <a:rPr lang="en-US" sz="3700" dirty="0" smtClean="0">
                <a:latin typeface="Garamond" panose="02020404030301010803" pitchFamily="18" charset="0"/>
              </a:rPr>
              <a:t>face detection </a:t>
            </a:r>
            <a:r>
              <a:rPr lang="en-US" sz="3700" dirty="0" smtClean="0">
                <a:latin typeface="Garamond" panose="02020404030301010803" pitchFamily="18" charset="0"/>
              </a:rPr>
              <a:t>algorithms use </a:t>
            </a:r>
            <a:r>
              <a:rPr lang="en-US" sz="3700" b="1" dirty="0" err="1" smtClean="0">
                <a:latin typeface="Garamond" panose="02020404030301010803" pitchFamily="18" charset="0"/>
              </a:rPr>
              <a:t>Haar</a:t>
            </a:r>
            <a:r>
              <a:rPr lang="en-US" sz="3700" b="1" dirty="0" smtClean="0">
                <a:latin typeface="Garamond" panose="02020404030301010803" pitchFamily="18" charset="0"/>
              </a:rPr>
              <a:t> features</a:t>
            </a:r>
            <a:r>
              <a:rPr lang="en-US" sz="3700" dirty="0" smtClean="0">
                <a:latin typeface="Garamond" panose="02020404030301010803" pitchFamily="18" charset="0"/>
              </a:rPr>
              <a:t> to identify </a:t>
            </a:r>
            <a:r>
              <a:rPr lang="en-US" sz="3700" dirty="0" smtClean="0">
                <a:latin typeface="Garamond" panose="02020404030301010803" pitchFamily="18" charset="0"/>
              </a:rPr>
              <a:t>large facial </a:t>
            </a:r>
            <a:r>
              <a:rPr lang="en-US" sz="3700" dirty="0" smtClean="0">
                <a:latin typeface="Garamond" panose="02020404030301010803" pitchFamily="18" charset="0"/>
              </a:rPr>
              <a:t>features. </a:t>
            </a:r>
            <a:r>
              <a:rPr lang="en-US" sz="3700" dirty="0" smtClean="0">
                <a:latin typeface="Garamond" panose="02020404030301010803" pitchFamily="18" charset="0"/>
              </a:rPr>
              <a:t>Identifying major features this way is the basic idea behind </a:t>
            </a:r>
            <a:r>
              <a:rPr lang="en-US" sz="3700" b="1" dirty="0" smtClean="0">
                <a:latin typeface="Garamond" panose="02020404030301010803" pitchFamily="18" charset="0"/>
              </a:rPr>
              <a:t>large feature extraction</a:t>
            </a:r>
            <a:r>
              <a:rPr lang="en-US" sz="3700" dirty="0" smtClean="0">
                <a:latin typeface="Garamond" panose="02020404030301010803" pitchFamily="18" charset="0"/>
              </a:rPr>
              <a:t>. </a:t>
            </a:r>
            <a:r>
              <a:rPr lang="en-US" sz="3700" dirty="0" smtClean="0">
                <a:latin typeface="Garamond" panose="02020404030301010803" pitchFamily="18" charset="0"/>
              </a:rPr>
              <a:t>All </a:t>
            </a:r>
            <a:r>
              <a:rPr lang="en-US" sz="3700" dirty="0" smtClean="0">
                <a:latin typeface="Garamond" panose="02020404030301010803" pitchFamily="18" charset="0"/>
              </a:rPr>
              <a:t>of the </a:t>
            </a:r>
            <a:r>
              <a:rPr lang="en-US" sz="3700" dirty="0" err="1" smtClean="0">
                <a:latin typeface="Garamond" panose="02020404030301010803" pitchFamily="18" charset="0"/>
              </a:rPr>
              <a:t>Haar</a:t>
            </a:r>
            <a:r>
              <a:rPr lang="en-US" sz="3700" dirty="0" smtClean="0">
                <a:latin typeface="Garamond" panose="02020404030301010803" pitchFamily="18" charset="0"/>
              </a:rPr>
              <a:t> features that are needed to identify a face may be derived by stretching and inverting the colors of the five features shown in figure 1, In a typical face detection application there are about 160,000 different features to consider![2] To narrow this down to a reasonable number we use </a:t>
            </a:r>
            <a:r>
              <a:rPr lang="en-US" sz="3700" b="1" dirty="0" err="1" smtClean="0">
                <a:latin typeface="Garamond" panose="02020404030301010803" pitchFamily="18" charset="0"/>
              </a:rPr>
              <a:t>Adaboost</a:t>
            </a:r>
            <a:r>
              <a:rPr lang="en-US" sz="3700" dirty="0" smtClean="0">
                <a:latin typeface="Garamond" panose="02020404030301010803" pitchFamily="18" charset="0"/>
              </a:rPr>
              <a:t>.</a:t>
            </a:r>
            <a:endParaRPr lang="en-US" sz="37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4733219" y="7035524"/>
                <a:ext cx="12710811" cy="109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00" b="1" dirty="0" smtClean="0">
                    <a:latin typeface="Garamond" panose="02020404030301010803" pitchFamily="18" charset="0"/>
                  </a:rPr>
                  <a:t>Adaboost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 is a machine learning algorithm that selects the best features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for face detection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. We start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out with a large number of </a:t>
                </a:r>
                <a:r>
                  <a:rPr lang="en-US" sz="3700" b="1" dirty="0" smtClean="0">
                    <a:latin typeface="Garamond" panose="02020404030301010803" pitchFamily="18" charset="0"/>
                  </a:rPr>
                  <a:t>weak classifiers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. A weak classifier is given by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is an image,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is a </a:t>
                </a:r>
                <a:r>
                  <a:rPr lang="en-US" sz="3700" dirty="0" err="1" smtClean="0">
                    <a:latin typeface="Garamond" panose="02020404030301010803" pitchFamily="18" charset="0"/>
                  </a:rPr>
                  <a:t>Haar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 feature,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=1,−1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is a threshold, and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is how well the feature matches the image.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= 1 means there is a face,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= 0 means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there is no face. A weak classier should be able to identify faces with slightly above 50% accuracy.  </a:t>
                </a:r>
              </a:p>
              <a:p>
                <a:r>
                  <a:rPr lang="en-US" sz="3700" dirty="0" smtClean="0">
                    <a:latin typeface="Garamond" panose="02020404030301010803" pitchFamily="18" charset="0"/>
                  </a:rPr>
                  <a:t>	We want to create a </a:t>
                </a:r>
                <a:r>
                  <a:rPr lang="en-US" sz="3700" b="1" dirty="0" smtClean="0">
                    <a:latin typeface="Garamond" panose="02020404030301010803" pitchFamily="18" charset="0"/>
                  </a:rPr>
                  <a:t>strong </a:t>
                </a:r>
                <a:r>
                  <a:rPr lang="en-US" sz="3700" b="1" dirty="0" smtClean="0">
                    <a:latin typeface="Garamond" panose="02020404030301010803" pitchFamily="18" charset="0"/>
                  </a:rPr>
                  <a:t>classifier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),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 linear combination of the best weak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classifiers. This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is more accurate than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single weak classifier. 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To do this we use </a:t>
                </a:r>
                <a:r>
                  <a:rPr lang="en-US" sz="3700" b="1" dirty="0" err="1" smtClean="0">
                    <a:latin typeface="Garamond" panose="02020404030301010803" pitchFamily="18" charset="0"/>
                  </a:rPr>
                  <a:t>Adaboost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,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which runs for </a:t>
                </a:r>
                <a:r>
                  <a:rPr lang="en-US" sz="3700" i="1" dirty="0" smtClean="0">
                    <a:latin typeface="Garamond" panose="02020404030301010803" pitchFamily="18" charset="0"/>
                  </a:rPr>
                  <a:t>T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training rounds. For </a:t>
                </a:r>
                <a:r>
                  <a:rPr lang="en-US" sz="3700" i="1" dirty="0" smtClean="0">
                    <a:latin typeface="Garamond" panose="02020404030301010803" pitchFamily="18" charset="0"/>
                  </a:rPr>
                  <a:t>1 ≤ t ≤ T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we find the weak classifier which minimizes the weighted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7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, and </a:t>
                </a:r>
                <a:r>
                  <a:rPr lang="en-US" sz="3700" i="1" dirty="0" err="1" smtClean="0">
                    <a:latin typeface="Garamond" panose="02020404030301010803" pitchFamily="18" charset="0"/>
                  </a:rPr>
                  <a:t>y</a:t>
                </a:r>
                <a:r>
                  <a:rPr lang="en-US" sz="3700" i="1" baseline="-25000" dirty="0" err="1" smtClean="0">
                    <a:latin typeface="Garamond" panose="02020404030301010803" pitchFamily="18" charset="0"/>
                  </a:rPr>
                  <a:t>i</a:t>
                </a:r>
                <a:r>
                  <a:rPr lang="en-US" sz="3700" i="1" dirty="0" smtClean="0">
                    <a:latin typeface="Garamond" panose="02020404030301010803" pitchFamily="18" charset="0"/>
                  </a:rPr>
                  <a:t>=1,0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for faces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and non-faces respectively. The weights </a:t>
                </a:r>
                <a:r>
                  <a:rPr lang="en-US" sz="3700" i="1" dirty="0" err="1" smtClean="0">
                    <a:latin typeface="Garamond" panose="02020404030301010803" pitchFamily="18" charset="0"/>
                  </a:rPr>
                  <a:t>w</a:t>
                </a:r>
                <a:r>
                  <a:rPr lang="en-US" sz="3700" i="1" baseline="-25000" dirty="0" err="1" smtClean="0">
                    <a:latin typeface="Garamond" panose="02020404030301010803" pitchFamily="18" charset="0"/>
                  </a:rPr>
                  <a:t>i</a:t>
                </a:r>
                <a:r>
                  <a:rPr lang="en-US" sz="3700" dirty="0">
                    <a:latin typeface="Garamond" panose="02020404030301010803" pitchFamily="18" charset="0"/>
                  </a:rPr>
                  <a:t>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are updated for the next training round.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. Our strong classifier is then: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3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3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, </a:t>
                </a:r>
                <a:r>
                  <a:rPr lang="en-US" sz="3700" dirty="0" smtClean="0">
                    <a:latin typeface="Garamond" panose="020204040303010108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700" dirty="0" smtClean="0">
                    <a:latin typeface="Garamond" panose="02020404030301010803" pitchFamily="18" charset="0"/>
                  </a:rPr>
                  <a:t> otherwise. [2]</a:t>
                </a:r>
                <a:endParaRPr lang="en-US" sz="37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3219" y="7035524"/>
                <a:ext cx="12710811" cy="10915552"/>
              </a:xfrm>
              <a:prstGeom prst="rect">
                <a:avLst/>
              </a:prstGeom>
              <a:blipFill>
                <a:blip r:embed="rId8"/>
                <a:stretch>
                  <a:fillRect l="-1535" t="-893" r="-1871" b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4277266" y="18091486"/>
            <a:ext cx="13441391" cy="1200329"/>
          </a:xfrm>
          <a:prstGeom prst="rect">
            <a:avLst/>
          </a:prstGeom>
          <a:solidFill>
            <a:srgbClr val="24588D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bg1"/>
                </a:solidFill>
                <a:latin typeface="+mj-lt"/>
                <a:cs typeface="+mn-cs"/>
              </a:rPr>
              <a:t>Cascaded Classifiers </a:t>
            </a:r>
            <a:endParaRPr lang="en-US" sz="7200" b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08737" y="19594403"/>
            <a:ext cx="12710811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latin typeface="Garamond" panose="02020404030301010803" pitchFamily="18" charset="0"/>
              </a:rPr>
              <a:t>Unfortunately, evaluating a single </a:t>
            </a:r>
            <a:r>
              <a:rPr lang="en-US" sz="3700" b="1" dirty="0" smtClean="0">
                <a:latin typeface="Garamond" panose="02020404030301010803" pitchFamily="18" charset="0"/>
              </a:rPr>
              <a:t>strong classifier</a:t>
            </a:r>
            <a:r>
              <a:rPr lang="en-US" sz="3700" dirty="0" smtClean="0">
                <a:latin typeface="Garamond" panose="02020404030301010803" pitchFamily="18" charset="0"/>
              </a:rPr>
              <a:t> at every location on an </a:t>
            </a:r>
            <a:r>
              <a:rPr lang="en-US" sz="3700" dirty="0" smtClean="0">
                <a:latin typeface="Garamond" panose="02020404030301010803" pitchFamily="18" charset="0"/>
              </a:rPr>
              <a:t>image is </a:t>
            </a:r>
            <a:r>
              <a:rPr lang="en-US" sz="3700" dirty="0" smtClean="0">
                <a:latin typeface="Garamond" panose="02020404030301010803" pitchFamily="18" charset="0"/>
              </a:rPr>
              <a:t>very inefficient, so we use a </a:t>
            </a:r>
            <a:r>
              <a:rPr lang="en-US" sz="3700" b="1" dirty="0" smtClean="0">
                <a:latin typeface="Garamond" panose="02020404030301010803" pitchFamily="18" charset="0"/>
              </a:rPr>
              <a:t>cascaded classifier</a:t>
            </a:r>
            <a:r>
              <a:rPr lang="en-US" sz="3700" dirty="0" smtClean="0">
                <a:latin typeface="Garamond" panose="02020404030301010803" pitchFamily="18" charset="0"/>
              </a:rPr>
              <a:t>. A cascaded classifier consists of many strong classifiers, called </a:t>
            </a:r>
            <a:r>
              <a:rPr lang="en-US" sz="3700" b="1" dirty="0" smtClean="0">
                <a:latin typeface="Garamond" panose="02020404030301010803" pitchFamily="18" charset="0"/>
              </a:rPr>
              <a:t>layers</a:t>
            </a:r>
            <a:r>
              <a:rPr lang="en-US" sz="3700" dirty="0" smtClean="0">
                <a:latin typeface="Garamond" panose="02020404030301010803" pitchFamily="18" charset="0"/>
              </a:rPr>
              <a:t>. The goal </a:t>
            </a:r>
            <a:r>
              <a:rPr lang="en-US" sz="3700" dirty="0" smtClean="0">
                <a:latin typeface="Garamond" panose="02020404030301010803" pitchFamily="18" charset="0"/>
              </a:rPr>
              <a:t>of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r>
              <a:rPr lang="en-US" sz="3700" dirty="0" smtClean="0">
                <a:latin typeface="Garamond" panose="02020404030301010803" pitchFamily="18" charset="0"/>
              </a:rPr>
              <a:t>each layer </a:t>
            </a:r>
            <a:r>
              <a:rPr lang="en-US" sz="3700" dirty="0" smtClean="0">
                <a:latin typeface="Garamond" panose="02020404030301010803" pitchFamily="18" charset="0"/>
              </a:rPr>
              <a:t>is to </a:t>
            </a:r>
            <a:r>
              <a:rPr lang="en-US" sz="3700" dirty="0" smtClean="0">
                <a:latin typeface="Garamond" panose="02020404030301010803" pitchFamily="18" charset="0"/>
              </a:rPr>
              <a:t>determine whether a sub-window is definitely not a face or maybe a face. [3] Each layer is trained to have a very high detection </a:t>
            </a:r>
            <a:r>
              <a:rPr lang="en-US" sz="3700" dirty="0" smtClean="0">
                <a:latin typeface="Garamond" panose="02020404030301010803" pitchFamily="18" charset="0"/>
              </a:rPr>
              <a:t>rate, with the trade-off of a significant false positive rate.</a:t>
            </a:r>
            <a:endParaRPr lang="en-US" sz="3700" dirty="0" smtClean="0">
              <a:latin typeface="Garamond" panose="02020404030301010803" pitchFamily="18" charset="0"/>
            </a:endParaRPr>
          </a:p>
          <a:p>
            <a:r>
              <a:rPr lang="en-US" sz="3700" dirty="0" smtClean="0">
                <a:latin typeface="Garamond" panose="02020404030301010803" pitchFamily="18" charset="0"/>
              </a:rPr>
              <a:t>	The early layers contain only a few </a:t>
            </a:r>
            <a:r>
              <a:rPr lang="en-US" sz="3700" b="1" dirty="0" smtClean="0">
                <a:latin typeface="Garamond" panose="02020404030301010803" pitchFamily="18" charset="0"/>
              </a:rPr>
              <a:t>weak classifiers</a:t>
            </a:r>
            <a:r>
              <a:rPr lang="en-US" sz="3700" dirty="0" smtClean="0">
                <a:latin typeface="Garamond" panose="02020404030301010803" pitchFamily="18" charset="0"/>
              </a:rPr>
              <a:t>, so they are quick to evaluate. If a layer determines that a sub-window is possibly a face, it continues to the next layer. If </a:t>
            </a:r>
            <a:r>
              <a:rPr lang="en-US" sz="3700" dirty="0">
                <a:latin typeface="Garamond" panose="02020404030301010803" pitchFamily="18" charset="0"/>
              </a:rPr>
              <a:t>a layer determines that a sub-window is </a:t>
            </a:r>
            <a:r>
              <a:rPr lang="en-US" sz="3700" dirty="0" smtClean="0">
                <a:latin typeface="Garamond" panose="02020404030301010803" pitchFamily="18" charset="0"/>
              </a:rPr>
              <a:t>definitely not a face, then the detector immediately proceeds to the next sub-window. So the vast majority of sub-windows are </a:t>
            </a:r>
            <a:r>
              <a:rPr lang="en-US" sz="3700" dirty="0" smtClean="0">
                <a:latin typeface="Garamond" panose="02020404030301010803" pitchFamily="18" charset="0"/>
              </a:rPr>
              <a:t>evaluated quickly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endParaRPr lang="en-US" sz="37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47341" y="6903573"/>
            <a:ext cx="1418814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latin typeface="Garamond" panose="02020404030301010803" pitchFamily="18" charset="0"/>
              </a:rPr>
              <a:t>Here we present the results from a detector trained by </a:t>
            </a:r>
            <a:r>
              <a:rPr lang="en-US" sz="3700" b="1" dirty="0" err="1" smtClean="0">
                <a:latin typeface="Garamond" panose="02020404030301010803" pitchFamily="18" charset="0"/>
              </a:rPr>
              <a:t>Adaboost</a:t>
            </a:r>
            <a:r>
              <a:rPr lang="en-US" sz="3700" dirty="0" smtClean="0">
                <a:latin typeface="Garamond" panose="02020404030301010803" pitchFamily="18" charset="0"/>
              </a:rPr>
              <a:t>. It was trained on 575 images from databases [4], [5], and [6], with five training rounds. The </a:t>
            </a:r>
            <a:r>
              <a:rPr lang="en-US" sz="3700" dirty="0" smtClean="0">
                <a:latin typeface="Garamond" panose="02020404030301010803" pitchFamily="18" charset="0"/>
              </a:rPr>
              <a:t>people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r>
              <a:rPr lang="en-US" sz="3700" dirty="0" smtClean="0">
                <a:latin typeface="Garamond" panose="02020404030301010803" pitchFamily="18" charset="0"/>
              </a:rPr>
              <a:t>in every positive training example were directly facing the camera. The four test data sets contained  100 – 150 images each. </a:t>
            </a:r>
            <a:r>
              <a:rPr lang="en-US" sz="3700" dirty="0" smtClean="0">
                <a:latin typeface="Garamond" panose="02020404030301010803" pitchFamily="18" charset="0"/>
              </a:rPr>
              <a:t>None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r>
              <a:rPr lang="en-US" sz="3700" dirty="0" smtClean="0">
                <a:latin typeface="Garamond" panose="02020404030301010803" pitchFamily="18" charset="0"/>
              </a:rPr>
              <a:t>of the test images </a:t>
            </a:r>
            <a:r>
              <a:rPr lang="en-US" sz="3700" dirty="0" smtClean="0">
                <a:latin typeface="Garamond" panose="02020404030301010803" pitchFamily="18" charset="0"/>
              </a:rPr>
              <a:t>were </a:t>
            </a:r>
            <a:r>
              <a:rPr lang="en-US" sz="3700" dirty="0" smtClean="0">
                <a:latin typeface="Garamond" panose="02020404030301010803" pitchFamily="18" charset="0"/>
              </a:rPr>
              <a:t>in the training set.</a:t>
            </a:r>
            <a:endParaRPr lang="en-US" sz="3700" dirty="0">
              <a:latin typeface="Garamond" panose="02020404030301010803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56962"/>
              </p:ext>
            </p:extLst>
          </p:nvPr>
        </p:nvGraphicFramePr>
        <p:xfrm>
          <a:off x="28647341" y="10166241"/>
          <a:ext cx="13487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50">
                  <a:extLst>
                    <a:ext uri="{9D8B030D-6E8A-4147-A177-3AD203B41FA5}">
                      <a16:colId xmlns:a16="http://schemas.microsoft.com/office/drawing/2014/main" val="1597186966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324691225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225046695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45859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Test Image Source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/>
                          </a:solidFill>
                        </a:rPr>
                        <a:t>Detection</a:t>
                      </a:r>
                      <a:r>
                        <a:rPr lang="en-US" sz="2400" b="1" baseline="0" dirty="0" smtClean="0">
                          <a:solidFill>
                            <a:schemeClr val="accent4"/>
                          </a:solidFill>
                        </a:rPr>
                        <a:t> Rate</a:t>
                      </a:r>
                      <a:endParaRPr lang="en-US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False</a:t>
                      </a:r>
                      <a:r>
                        <a:rPr lang="en-US" sz="2400" baseline="0" dirty="0" smtClean="0">
                          <a:solidFill>
                            <a:schemeClr val="accent4"/>
                          </a:solidFill>
                        </a:rPr>
                        <a:t> Positive Rate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Total Accuracy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2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accent4"/>
                          </a:solidFill>
                        </a:rPr>
                        <a:t>Sonots</a:t>
                      </a:r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[4]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16%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92%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NIST</a:t>
                      </a:r>
                      <a:r>
                        <a:rPr lang="en-US" sz="2400" baseline="0" dirty="0" smtClean="0">
                          <a:solidFill>
                            <a:schemeClr val="accent4"/>
                          </a:solidFill>
                        </a:rPr>
                        <a:t> MID [5]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78.7%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16%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81.3%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0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Yale</a:t>
                      </a:r>
                      <a:r>
                        <a:rPr lang="en-US" sz="2400" baseline="0" dirty="0" smtClean="0">
                          <a:solidFill>
                            <a:schemeClr val="accent4"/>
                          </a:solidFill>
                        </a:rPr>
                        <a:t> [6]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24%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88%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50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AT&amp;T [7]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9%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5.3%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45.7%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722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647341" y="12872042"/>
            <a:ext cx="13487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latin typeface="Garamond" panose="02020404030301010803" pitchFamily="18" charset="0"/>
              </a:rPr>
              <a:t>Note the very low detection rate for the AT&amp;T test set. This is because many of the </a:t>
            </a:r>
            <a:r>
              <a:rPr lang="en-US" sz="3700" dirty="0" smtClean="0">
                <a:latin typeface="Garamond" panose="02020404030301010803" pitchFamily="18" charset="0"/>
              </a:rPr>
              <a:t>people</a:t>
            </a:r>
            <a:r>
              <a:rPr lang="en-US" sz="3700" dirty="0" smtClean="0">
                <a:latin typeface="Garamond" panose="02020404030301010803" pitchFamily="18" charset="0"/>
              </a:rPr>
              <a:t> </a:t>
            </a:r>
            <a:r>
              <a:rPr lang="en-US" sz="3700" dirty="0" smtClean="0">
                <a:latin typeface="Garamond" panose="02020404030301010803" pitchFamily="18" charset="0"/>
              </a:rPr>
              <a:t>in that dataset are not directly facing the camera, unlike the training set. One way to improve the accuracy of our detector is to use a training set that contains pictures of faces from more angles.</a:t>
            </a:r>
            <a:endParaRPr lang="en-US" sz="3700" dirty="0"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16" y="27436062"/>
            <a:ext cx="7929821" cy="4964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44608" y="30890645"/>
            <a:ext cx="7116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Tutorial-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haartraining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(GitHub database from user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Sonots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NIST Mugshot Identification Database (MID)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Yale Face Database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AT&amp;T “The Database of Faces”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59962" y="28132302"/>
            <a:ext cx="66752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Fig 3: </a:t>
            </a:r>
            <a:r>
              <a:rPr lang="en-US" sz="3200" dirty="0"/>
              <a:t>A</a:t>
            </a:r>
            <a:r>
              <a:rPr lang="en-US" sz="3200" dirty="0" smtClean="0"/>
              <a:t> three layer Cascaded </a:t>
            </a:r>
          </a:p>
          <a:p>
            <a:r>
              <a:rPr lang="en-US" sz="3200" dirty="0" smtClean="0"/>
              <a:t>classifier. If any layer determines</a:t>
            </a:r>
          </a:p>
          <a:p>
            <a:r>
              <a:rPr lang="en-US" sz="3200" dirty="0" smtClean="0"/>
              <a:t>that a sub-window is “definitely not </a:t>
            </a:r>
          </a:p>
          <a:p>
            <a:r>
              <a:rPr lang="en-US" sz="3200" dirty="0" smtClean="0"/>
              <a:t>a face” that window is rejected. 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4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zza poster final vers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Pizza poster final version</Template>
  <TotalTime>37969</TotalTime>
  <Words>665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 Math</vt:lpstr>
      <vt:lpstr>Garamond</vt:lpstr>
      <vt:lpstr>Pizza poster final version</vt:lpstr>
      <vt:lpstr>Image Detection: Large and Small Feature Extraction  Sam Shapiro, Isabelle Pardew, and Phong Le Department of Mathematics, Goucher College, 1021 Dulaney Valley Rd., Baltimore, MD 21204</vt:lpstr>
    </vt:vector>
  </TitlesOfParts>
  <Company>Goucher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AND IT’S POPULARITY AMONG ALL THE COOL PEOPLE  Lyle Hawthorn, Carlie Glassman, Frannie McIntire, and Tihitina Camiso  Educational Media Team, Goucher College, 1021 Dulaney Valley Rd., Baltimore, MD 21204;  Department of Pizza 1025  Cheese Road, Pizza Land, Pizza Planet 21034</dc:title>
  <dc:creator>Amann, Barbara</dc:creator>
  <cp:lastModifiedBy>Shapiro, Samuel</cp:lastModifiedBy>
  <cp:revision>329</cp:revision>
  <cp:lastPrinted>2016-07-27T14:57:37Z</cp:lastPrinted>
  <dcterms:created xsi:type="dcterms:W3CDTF">2014-06-19T18:37:29Z</dcterms:created>
  <dcterms:modified xsi:type="dcterms:W3CDTF">2017-07-20T16:04:22Z</dcterms:modified>
</cp:coreProperties>
</file>