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1400" kern="1200">
        <a:solidFill>
          <a:schemeClr val="tx1"/>
        </a:solidFill>
        <a:latin typeface="Arial" charset="0"/>
        <a:ea typeface="ＭＳ Ｐゴシック" charset="0"/>
        <a:cs typeface="ＭＳ Ｐゴシック" charset="0"/>
      </a:defRPr>
    </a:lvl1pPr>
    <a:lvl2pPr marL="374650" indent="82550" algn="l" rtl="0" fontAlgn="base">
      <a:spcBef>
        <a:spcPct val="0"/>
      </a:spcBef>
      <a:spcAft>
        <a:spcPct val="0"/>
      </a:spcAft>
      <a:defRPr sz="1400" kern="1200">
        <a:solidFill>
          <a:schemeClr val="tx1"/>
        </a:solidFill>
        <a:latin typeface="Arial" charset="0"/>
        <a:ea typeface="ＭＳ Ｐゴシック" charset="0"/>
        <a:cs typeface="ＭＳ Ｐゴシック" charset="0"/>
      </a:defRPr>
    </a:lvl2pPr>
    <a:lvl3pPr marL="749300" indent="165100" algn="l" rtl="0" fontAlgn="base">
      <a:spcBef>
        <a:spcPct val="0"/>
      </a:spcBef>
      <a:spcAft>
        <a:spcPct val="0"/>
      </a:spcAft>
      <a:defRPr sz="1400" kern="1200">
        <a:solidFill>
          <a:schemeClr val="tx1"/>
        </a:solidFill>
        <a:latin typeface="Arial" charset="0"/>
        <a:ea typeface="ＭＳ Ｐゴシック" charset="0"/>
        <a:cs typeface="ＭＳ Ｐゴシック" charset="0"/>
      </a:defRPr>
    </a:lvl3pPr>
    <a:lvl4pPr marL="1123950" indent="247650" algn="l" rtl="0" fontAlgn="base">
      <a:spcBef>
        <a:spcPct val="0"/>
      </a:spcBef>
      <a:spcAft>
        <a:spcPct val="0"/>
      </a:spcAft>
      <a:defRPr sz="1400" kern="1200">
        <a:solidFill>
          <a:schemeClr val="tx1"/>
        </a:solidFill>
        <a:latin typeface="Arial" charset="0"/>
        <a:ea typeface="ＭＳ Ｐゴシック" charset="0"/>
        <a:cs typeface="ＭＳ Ｐゴシック" charset="0"/>
      </a:defRPr>
    </a:lvl4pPr>
    <a:lvl5pPr marL="1498600" indent="330200" algn="l" rtl="0" fontAlgn="base">
      <a:spcBef>
        <a:spcPct val="0"/>
      </a:spcBef>
      <a:spcAft>
        <a:spcPct val="0"/>
      </a:spcAft>
      <a:defRPr sz="1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Koropsak" initials="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88D"/>
    <a:srgbClr val="0A5586"/>
    <a:srgbClr val="0078AA"/>
    <a:srgbClr val="818181"/>
    <a:srgbClr val="2DBBCA"/>
    <a:srgbClr val="B2B2B2"/>
    <a:srgbClr val="E8B10E"/>
    <a:srgbClr val="F2BF2E"/>
    <a:srgbClr val="F7D679"/>
    <a:srgbClr val="76A9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831" autoAdjust="0"/>
    <p:restoredTop sz="96144" autoAdjust="0"/>
  </p:normalViewPr>
  <p:slideViewPr>
    <p:cSldViewPr>
      <p:cViewPr varScale="1">
        <p:scale>
          <a:sx n="23" d="100"/>
          <a:sy n="23" d="100"/>
        </p:scale>
        <p:origin x="282" y="36"/>
      </p:cViewPr>
      <p:guideLst>
        <p:guide orient="horz" pos="10368"/>
        <p:guide pos="13824"/>
      </p:guideLst>
    </p:cSldViewPr>
  </p:slideViewPr>
  <p:notesTextViewPr>
    <p:cViewPr>
      <p:scale>
        <a:sx n="100" d="100"/>
        <a:sy n="100" d="100"/>
      </p:scale>
      <p:origin x="0" y="0"/>
    </p:cViewPr>
  </p:notesTextViewPr>
  <p:notesViewPr>
    <p:cSldViewPr>
      <p:cViewPr>
        <p:scale>
          <a:sx n="80" d="100"/>
          <a:sy n="80" d="100"/>
        </p:scale>
        <p:origin x="-3942" y="-246"/>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ea typeface="ＭＳ Ｐゴシック" charset="0"/>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vl1pPr>
          </a:lstStyle>
          <a:p>
            <a:pPr>
              <a:defRPr/>
            </a:pPr>
            <a:fld id="{06FA8538-73BC-7342-B20A-C14FD4C54D74}" type="datetimeFigureOut">
              <a:rPr lang="en-US"/>
              <a:pPr>
                <a:defRPr/>
              </a:pPr>
              <a:t>7/20/2017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ea typeface="ＭＳ Ｐゴシック" charset="0"/>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vl1pPr>
          </a:lstStyle>
          <a:p>
            <a:pPr>
              <a:defRPr/>
            </a:pPr>
            <a:fld id="{5D226273-01F0-EB4D-8668-49502AC88AC2}" type="slidenum">
              <a:rPr lang="en-US"/>
              <a:pPr>
                <a:defRPr/>
              </a:pPr>
              <a:t>‹#›</a:t>
            </a:fld>
            <a:endParaRPr lang="en-US" dirty="0"/>
          </a:p>
        </p:txBody>
      </p:sp>
    </p:spTree>
    <p:extLst>
      <p:ext uri="{BB962C8B-B14F-4D97-AF65-F5344CB8AC3E}">
        <p14:creationId xmlns:p14="http://schemas.microsoft.com/office/powerpoint/2010/main" val="2595640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latin typeface="Calibri" charset="0"/>
              <a:ea typeface="ＭＳ Ｐゴシック" charset="0"/>
            </a:endParaRPr>
          </a:p>
          <a:p>
            <a:pPr eaLnBrk="1" hangingPunct="1">
              <a:spcBef>
                <a:spcPct val="0"/>
              </a:spcBef>
            </a:pPr>
            <a:endParaRPr lang="en-US" dirty="0" smtClean="0">
              <a:latin typeface="Calibri" charset="0"/>
              <a:ea typeface="ＭＳ Ｐゴシック" charset="0"/>
            </a:endParaRPr>
          </a:p>
          <a:p>
            <a:pPr eaLnBrk="1" hangingPunct="1">
              <a:spcBef>
                <a:spcPct val="0"/>
              </a:spcBef>
            </a:pPr>
            <a:r>
              <a:rPr lang="en-US" dirty="0" smtClean="0">
                <a:latin typeface="Calibri" charset="0"/>
                <a:ea typeface="ＭＳ Ｐゴシック" charset="0"/>
              </a:rPr>
              <a:t>Official </a:t>
            </a:r>
            <a:r>
              <a:rPr lang="en-US" dirty="0">
                <a:latin typeface="Calibri" charset="0"/>
                <a:ea typeface="ＭＳ Ｐゴシック" charset="0"/>
              </a:rPr>
              <a:t>Goucher colors (2014)</a:t>
            </a:r>
          </a:p>
          <a:p>
            <a:pPr eaLnBrk="1" hangingPunct="1">
              <a:spcBef>
                <a:spcPct val="0"/>
              </a:spcBef>
            </a:pPr>
            <a:r>
              <a:rPr lang="en-US" dirty="0">
                <a:latin typeface="Calibri" charset="0"/>
                <a:ea typeface="ＭＳ Ｐゴシック" charset="0"/>
              </a:rPr>
              <a:t>Blue: Pantone 2945 // CMYK: 93, 69, 20, 5 // RGB: 36, 88, 141</a:t>
            </a:r>
            <a:br>
              <a:rPr lang="en-US" dirty="0">
                <a:latin typeface="Calibri" charset="0"/>
                <a:ea typeface="ＭＳ Ｐゴシック" charset="0"/>
              </a:rPr>
            </a:br>
            <a:r>
              <a:rPr lang="en-US" dirty="0">
                <a:latin typeface="Calibri" charset="0"/>
                <a:ea typeface="ＭＳ Ｐゴシック" charset="0"/>
              </a:rPr>
              <a:t>Gray: Pantone 7545 // CMYK: 55, 43, 36, 5 // RGB: 122, 130, 141</a:t>
            </a:r>
            <a:br>
              <a:rPr lang="en-US" dirty="0">
                <a:latin typeface="Calibri" charset="0"/>
                <a:ea typeface="ＭＳ Ｐゴシック" charset="0"/>
              </a:rPr>
            </a:br>
            <a:r>
              <a:rPr lang="en-US" dirty="0">
                <a:latin typeface="Calibri" charset="0"/>
                <a:ea typeface="ＭＳ Ｐゴシック" charset="0"/>
              </a:rPr>
              <a:t>Yellow: Pantone: 7405 // CMYK:10, 31, 100, 0 // RGB: 232, 177, 14</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cs typeface="ＭＳ Ｐゴシック" charset="0"/>
              </a:defRPr>
            </a:lvl1pPr>
            <a:lvl2pPr marL="757066" indent="-291179">
              <a:defRPr sz="1200">
                <a:solidFill>
                  <a:schemeClr val="tx1"/>
                </a:solidFill>
                <a:latin typeface="Calibri" charset="0"/>
                <a:ea typeface="ＭＳ Ｐゴシック" charset="0"/>
              </a:defRPr>
            </a:lvl2pPr>
            <a:lvl3pPr marL="1164717" indent="-232943">
              <a:defRPr sz="1200">
                <a:solidFill>
                  <a:schemeClr val="tx1"/>
                </a:solidFill>
                <a:latin typeface="Calibri" charset="0"/>
                <a:ea typeface="ＭＳ Ｐゴシック" charset="0"/>
              </a:defRPr>
            </a:lvl3pPr>
            <a:lvl4pPr marL="1630604" indent="-232943">
              <a:defRPr sz="1200">
                <a:solidFill>
                  <a:schemeClr val="tx1"/>
                </a:solidFill>
                <a:latin typeface="Calibri" charset="0"/>
                <a:ea typeface="ＭＳ Ｐゴシック" charset="0"/>
              </a:defRPr>
            </a:lvl4pPr>
            <a:lvl5pPr marL="2096491" indent="-232943">
              <a:defRPr sz="1200">
                <a:solidFill>
                  <a:schemeClr val="tx1"/>
                </a:solidFill>
                <a:latin typeface="Calibri" charset="0"/>
                <a:ea typeface="ＭＳ Ｐゴシック" charset="0"/>
              </a:defRPr>
            </a:lvl5pPr>
            <a:lvl6pPr marL="2562377" indent="-232943" eaLnBrk="0" fontAlgn="base" hangingPunct="0">
              <a:spcBef>
                <a:spcPct val="30000"/>
              </a:spcBef>
              <a:spcAft>
                <a:spcPct val="0"/>
              </a:spcAft>
              <a:defRPr sz="1200">
                <a:solidFill>
                  <a:schemeClr val="tx1"/>
                </a:solidFill>
                <a:latin typeface="Calibri" charset="0"/>
                <a:ea typeface="ＭＳ Ｐゴシック" charset="0"/>
              </a:defRPr>
            </a:lvl6pPr>
            <a:lvl7pPr marL="3028264" indent="-232943" eaLnBrk="0" fontAlgn="base" hangingPunct="0">
              <a:spcBef>
                <a:spcPct val="30000"/>
              </a:spcBef>
              <a:spcAft>
                <a:spcPct val="0"/>
              </a:spcAft>
              <a:defRPr sz="1200">
                <a:solidFill>
                  <a:schemeClr val="tx1"/>
                </a:solidFill>
                <a:latin typeface="Calibri" charset="0"/>
                <a:ea typeface="ＭＳ Ｐゴシック" charset="0"/>
              </a:defRPr>
            </a:lvl7pPr>
            <a:lvl8pPr marL="3494151" indent="-232943" eaLnBrk="0" fontAlgn="base" hangingPunct="0">
              <a:spcBef>
                <a:spcPct val="30000"/>
              </a:spcBef>
              <a:spcAft>
                <a:spcPct val="0"/>
              </a:spcAft>
              <a:defRPr sz="1200">
                <a:solidFill>
                  <a:schemeClr val="tx1"/>
                </a:solidFill>
                <a:latin typeface="Calibri" charset="0"/>
                <a:ea typeface="ＭＳ Ｐゴシック" charset="0"/>
              </a:defRPr>
            </a:lvl8pPr>
            <a:lvl9pPr marL="3960038" indent="-232943" eaLnBrk="0" fontAlgn="base" hangingPunct="0">
              <a:spcBef>
                <a:spcPct val="30000"/>
              </a:spcBef>
              <a:spcAft>
                <a:spcPct val="0"/>
              </a:spcAft>
              <a:defRPr sz="1200">
                <a:solidFill>
                  <a:schemeClr val="tx1"/>
                </a:solidFill>
                <a:latin typeface="Calibri" charset="0"/>
                <a:ea typeface="ＭＳ Ｐゴシック" charset="0"/>
              </a:defRPr>
            </a:lvl9pPr>
          </a:lstStyle>
          <a:p>
            <a:fld id="{4E43849C-D90A-1F42-B45F-A003A881EC7B}" type="slidenum">
              <a:rPr lang="en-US">
                <a:latin typeface="Arial" charset="0"/>
              </a:rPr>
              <a:pPr/>
              <a:t>1</a:t>
            </a:fld>
            <a:endParaRPr lang="en-US" dirty="0">
              <a:latin typeface="Arial" charset="0"/>
            </a:endParaRPr>
          </a:p>
        </p:txBody>
      </p:sp>
      <p:pic>
        <p:nvPicPr>
          <p:cNvPr id="4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398" y="5345431"/>
            <a:ext cx="3391606" cy="33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56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5954"/>
            <a:ext cx="37308065" cy="7056726"/>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7" y="18654281"/>
            <a:ext cx="30724928" cy="8411441"/>
          </a:xfrm>
        </p:spPr>
        <p:txBody>
          <a:bodyPr/>
          <a:lstStyle>
            <a:lvl1pPr marL="0" indent="0" algn="ctr">
              <a:buNone/>
              <a:defRPr/>
            </a:lvl1pPr>
            <a:lvl2pPr marL="374904" indent="0" algn="ctr">
              <a:buNone/>
              <a:defRPr/>
            </a:lvl2pPr>
            <a:lvl3pPr marL="749808" indent="0" algn="ctr">
              <a:buNone/>
              <a:defRPr/>
            </a:lvl3pPr>
            <a:lvl4pPr marL="1124712" indent="0" algn="ctr">
              <a:buNone/>
              <a:defRPr/>
            </a:lvl4pPr>
            <a:lvl5pPr marL="1499616" indent="0" algn="ctr">
              <a:buNone/>
              <a:defRPr/>
            </a:lvl5pPr>
            <a:lvl6pPr marL="1874520" indent="0" algn="ctr">
              <a:buNone/>
              <a:defRPr/>
            </a:lvl6pPr>
            <a:lvl7pPr marL="2249424" indent="0" algn="ctr">
              <a:buNone/>
              <a:defRPr/>
            </a:lvl7pPr>
            <a:lvl8pPr marL="2624328" indent="0" algn="ctr">
              <a:buNone/>
              <a:defRPr/>
            </a:lvl8pPr>
            <a:lvl9pPr marL="299923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047375C-806E-8E44-9BE4-3D0466FA7F1B}" type="slidenum">
              <a:rPr lang="en-US"/>
              <a:pPr>
                <a:defRPr/>
              </a:pPr>
              <a:t>‹#›</a:t>
            </a:fld>
            <a:endParaRPr lang="en-US" dirty="0"/>
          </a:p>
        </p:txBody>
      </p:sp>
    </p:spTree>
    <p:extLst>
      <p:ext uri="{BB962C8B-B14F-4D97-AF65-F5344CB8AC3E}">
        <p14:creationId xmlns:p14="http://schemas.microsoft.com/office/powerpoint/2010/main" val="11057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AE7C540-2DA7-1A45-91AF-ED578BD6CCEC}" type="slidenum">
              <a:rPr lang="en-US"/>
              <a:pPr>
                <a:defRPr/>
              </a:pPr>
              <a:t>‹#›</a:t>
            </a:fld>
            <a:endParaRPr lang="en-US" dirty="0"/>
          </a:p>
        </p:txBody>
      </p:sp>
    </p:spTree>
    <p:extLst>
      <p:ext uri="{BB962C8B-B14F-4D97-AF65-F5344CB8AC3E}">
        <p14:creationId xmlns:p14="http://schemas.microsoft.com/office/powerpoint/2010/main" val="20706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5" y="1318348"/>
            <a:ext cx="9874704" cy="28086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8348"/>
            <a:ext cx="29496203" cy="28086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F926CA5-363F-974E-A232-F43A5D0B233B}" type="slidenum">
              <a:rPr lang="en-US"/>
              <a:pPr>
                <a:defRPr/>
              </a:pPr>
              <a:t>‹#›</a:t>
            </a:fld>
            <a:endParaRPr lang="en-US" dirty="0"/>
          </a:p>
        </p:txBody>
      </p:sp>
    </p:spTree>
    <p:extLst>
      <p:ext uri="{BB962C8B-B14F-4D97-AF65-F5344CB8AC3E}">
        <p14:creationId xmlns:p14="http://schemas.microsoft.com/office/powerpoint/2010/main" val="360078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A7499A1-D01B-7D44-90EE-D24579B81D5F}" type="slidenum">
              <a:rPr lang="en-US"/>
              <a:pPr>
                <a:defRPr/>
              </a:pPr>
              <a:t>‹#›</a:t>
            </a:fld>
            <a:endParaRPr lang="en-US" dirty="0"/>
          </a:p>
        </p:txBody>
      </p:sp>
    </p:spTree>
    <p:extLst>
      <p:ext uri="{BB962C8B-B14F-4D97-AF65-F5344CB8AC3E}">
        <p14:creationId xmlns:p14="http://schemas.microsoft.com/office/powerpoint/2010/main" val="29790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294"/>
            <a:ext cx="37308065" cy="6537181"/>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393"/>
            <a:ext cx="37308065" cy="7200900"/>
          </a:xfrm>
        </p:spPr>
        <p:txBody>
          <a:bodyPr anchor="b"/>
          <a:lstStyle>
            <a:lvl1pPr marL="0" indent="0">
              <a:buNone/>
              <a:defRPr sz="1600"/>
            </a:lvl1pPr>
            <a:lvl2pPr marL="374904" indent="0">
              <a:buNone/>
              <a:defRPr sz="1500"/>
            </a:lvl2pPr>
            <a:lvl3pPr marL="749808" indent="0">
              <a:buNone/>
              <a:defRPr sz="1300"/>
            </a:lvl3pPr>
            <a:lvl4pPr marL="1124712" indent="0">
              <a:buNone/>
              <a:defRPr sz="1100"/>
            </a:lvl4pPr>
            <a:lvl5pPr marL="1499616" indent="0">
              <a:buNone/>
              <a:defRPr sz="1100"/>
            </a:lvl5pPr>
            <a:lvl6pPr marL="1874520" indent="0">
              <a:buNone/>
              <a:defRPr sz="1100"/>
            </a:lvl6pPr>
            <a:lvl7pPr marL="2249424" indent="0">
              <a:buNone/>
              <a:defRPr sz="1100"/>
            </a:lvl7pPr>
            <a:lvl8pPr marL="2624328" indent="0">
              <a:buNone/>
              <a:defRPr sz="1100"/>
            </a:lvl8pPr>
            <a:lvl9pPr marL="2999232"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49C8753-3C76-7147-AC1C-A2FA85508507}" type="slidenum">
              <a:rPr lang="en-US"/>
              <a:pPr>
                <a:defRPr/>
              </a:pPr>
              <a:t>‹#›</a:t>
            </a:fld>
            <a:endParaRPr lang="en-US" dirty="0"/>
          </a:p>
        </p:txBody>
      </p:sp>
    </p:spTree>
    <p:extLst>
      <p:ext uri="{BB962C8B-B14F-4D97-AF65-F5344CB8AC3E}">
        <p14:creationId xmlns:p14="http://schemas.microsoft.com/office/powerpoint/2010/main" val="239186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2" y="7681479"/>
            <a:ext cx="19685453"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1479"/>
            <a:ext cx="19685454"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DB14103-65DC-2D44-AF58-3CBC2D5C09F0}" type="slidenum">
              <a:rPr lang="en-US"/>
              <a:pPr>
                <a:defRPr/>
              </a:pPr>
              <a:t>‹#›</a:t>
            </a:fld>
            <a:endParaRPr lang="en-US" dirty="0"/>
          </a:p>
        </p:txBody>
      </p:sp>
    </p:spTree>
    <p:extLst>
      <p:ext uri="{BB962C8B-B14F-4D97-AF65-F5344CB8AC3E}">
        <p14:creationId xmlns:p14="http://schemas.microsoft.com/office/powerpoint/2010/main" val="23316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8454"/>
            <a:ext cx="19392901"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2194833" y="10438969"/>
            <a:ext cx="19392901"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8454"/>
            <a:ext cx="19399704"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22296665" y="10438969"/>
            <a:ext cx="19399704"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B5C2AAA-3CEE-1245-99AF-34AEDB850612}" type="slidenum">
              <a:rPr lang="en-US"/>
              <a:pPr>
                <a:defRPr/>
              </a:pPr>
              <a:t>‹#›</a:t>
            </a:fld>
            <a:endParaRPr lang="en-US" dirty="0"/>
          </a:p>
        </p:txBody>
      </p:sp>
    </p:spTree>
    <p:extLst>
      <p:ext uri="{BB962C8B-B14F-4D97-AF65-F5344CB8AC3E}">
        <p14:creationId xmlns:p14="http://schemas.microsoft.com/office/powerpoint/2010/main" val="353187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58C0BAF-1C87-E148-BFAE-78DC29AC8EA8}" type="slidenum">
              <a:rPr lang="en-US"/>
              <a:pPr>
                <a:defRPr/>
              </a:pPr>
              <a:t>‹#›</a:t>
            </a:fld>
            <a:endParaRPr lang="en-US" dirty="0"/>
          </a:p>
        </p:txBody>
      </p:sp>
    </p:spTree>
    <p:extLst>
      <p:ext uri="{BB962C8B-B14F-4D97-AF65-F5344CB8AC3E}">
        <p14:creationId xmlns:p14="http://schemas.microsoft.com/office/powerpoint/2010/main" val="216465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E6A4948-CDD9-CA4E-9986-09E41E2BB4F1}" type="slidenum">
              <a:rPr lang="en-US"/>
              <a:pPr>
                <a:defRPr/>
              </a:pPr>
              <a:t>‹#›</a:t>
            </a:fld>
            <a:endParaRPr lang="en-US" dirty="0"/>
          </a:p>
        </p:txBody>
      </p:sp>
    </p:spTree>
    <p:extLst>
      <p:ext uri="{BB962C8B-B14F-4D97-AF65-F5344CB8AC3E}">
        <p14:creationId xmlns:p14="http://schemas.microsoft.com/office/powerpoint/2010/main" val="85747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2" y="1310554"/>
            <a:ext cx="14439901" cy="557732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7159969" y="1310554"/>
            <a:ext cx="24536400" cy="28094420"/>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2" y="6887874"/>
            <a:ext cx="14439901" cy="22517100"/>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6BC58F-75D5-3149-BF0B-331E2D155C0B}" type="slidenum">
              <a:rPr lang="en-US"/>
              <a:pPr>
                <a:defRPr/>
              </a:pPr>
              <a:t>‹#›</a:t>
            </a:fld>
            <a:endParaRPr lang="en-US" dirty="0"/>
          </a:p>
        </p:txBody>
      </p:sp>
    </p:spTree>
    <p:extLst>
      <p:ext uri="{BB962C8B-B14F-4D97-AF65-F5344CB8AC3E}">
        <p14:creationId xmlns:p14="http://schemas.microsoft.com/office/powerpoint/2010/main" val="20027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3141"/>
            <a:ext cx="26335265" cy="2719820"/>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927"/>
            <a:ext cx="26335265" cy="19750520"/>
          </a:xfrm>
        </p:spPr>
        <p:txBody>
          <a:bodyPr/>
          <a:lstStyle>
            <a:lvl1pPr marL="0" indent="0">
              <a:buNone/>
              <a:defRPr sz="2600"/>
            </a:lvl1pPr>
            <a:lvl2pPr marL="374904" indent="0">
              <a:buNone/>
              <a:defRPr sz="2300"/>
            </a:lvl2pPr>
            <a:lvl3pPr marL="749808" indent="0">
              <a:buNone/>
              <a:defRPr sz="2000"/>
            </a:lvl3pPr>
            <a:lvl4pPr marL="1124712" indent="0">
              <a:buNone/>
              <a:defRPr sz="1600"/>
            </a:lvl4pPr>
            <a:lvl5pPr marL="1499616" indent="0">
              <a:buNone/>
              <a:defRPr sz="1600"/>
            </a:lvl5pPr>
            <a:lvl6pPr marL="1874520" indent="0">
              <a:buNone/>
              <a:defRPr sz="1600"/>
            </a:lvl6pPr>
            <a:lvl7pPr marL="2249424" indent="0">
              <a:buNone/>
              <a:defRPr sz="1600"/>
            </a:lvl7pPr>
            <a:lvl8pPr marL="2624328" indent="0">
              <a:buNone/>
              <a:defRPr sz="1600"/>
            </a:lvl8pPr>
            <a:lvl9pPr marL="2999232" indent="0">
              <a:buNone/>
              <a:defRPr sz="16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602436" y="25762962"/>
            <a:ext cx="26335265" cy="3864119"/>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45C84A3-5BEC-D449-AD85-77778B417181}" type="slidenum">
              <a:rPr lang="en-US"/>
              <a:pPr>
                <a:defRPr/>
              </a:pPr>
              <a:t>‹#›</a:t>
            </a:fld>
            <a:endParaRPr lang="en-US" dirty="0"/>
          </a:p>
        </p:txBody>
      </p:sp>
    </p:spTree>
    <p:extLst>
      <p:ext uri="{BB962C8B-B14F-4D97-AF65-F5344CB8AC3E}">
        <p14:creationId xmlns:p14="http://schemas.microsoft.com/office/powerpoint/2010/main" val="185598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7625"/>
            <a:ext cx="395001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74980" tIns="37490" rIns="74980" bIns="3749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2195513" y="7681913"/>
            <a:ext cx="39500175" cy="2172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74980" tIns="37490" rIns="74980" bIns="3749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4"/>
          <p:cNvSpPr>
            <a:spLocks noGrp="1" noChangeArrowheads="1"/>
          </p:cNvSpPr>
          <p:nvPr>
            <p:ph type="dt" sz="half" idx="2"/>
          </p:nvPr>
        </p:nvSpPr>
        <p:spPr bwMode="auto">
          <a:xfrm>
            <a:off x="21955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74980" tIns="37490" rIns="74980" bIns="37490" numCol="1" anchor="t" anchorCtr="0" compatLnSpc="1">
            <a:prstTxWarp prst="textNoShape">
              <a:avLst/>
            </a:prstTxWarp>
          </a:bodyPr>
          <a:lstStyle>
            <a:lvl1pPr defTabSz="751110">
              <a:defRPr sz="900">
                <a:latin typeface="Arial" charset="0"/>
                <a:ea typeface="ＭＳ Ｐゴシック" charset="0"/>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113" y="29976763"/>
            <a:ext cx="13896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74980" tIns="37490" rIns="74980" bIns="37490" numCol="1" anchor="t" anchorCtr="0" compatLnSpc="1">
            <a:prstTxWarp prst="textNoShape">
              <a:avLst/>
            </a:prstTxWarp>
          </a:bodyPr>
          <a:lstStyle>
            <a:lvl1pPr algn="ctr" defTabSz="751110">
              <a:defRPr sz="900">
                <a:latin typeface="Arial" charset="0"/>
                <a:ea typeface="ＭＳ Ｐゴシック" charset="0"/>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74980" tIns="37490" rIns="74980" bIns="37490" numCol="1" anchor="t" anchorCtr="0" compatLnSpc="1">
            <a:prstTxWarp prst="textNoShape">
              <a:avLst/>
            </a:prstTxWarp>
          </a:bodyPr>
          <a:lstStyle>
            <a:lvl1pPr algn="r" defTabSz="750888">
              <a:defRPr sz="900" smtClean="0"/>
            </a:lvl1pPr>
          </a:lstStyle>
          <a:p>
            <a:pPr>
              <a:defRPr/>
            </a:pPr>
            <a:fld id="{113DF41E-8E74-E444-9F62-5945C3BE77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50888" rtl="0" eaLnBrk="0" fontAlgn="base" hangingPunct="0">
        <a:spcBef>
          <a:spcPct val="0"/>
        </a:spcBef>
        <a:spcAft>
          <a:spcPct val="0"/>
        </a:spcAft>
        <a:defRPr sz="3800">
          <a:solidFill>
            <a:schemeClr val="tx2"/>
          </a:solidFill>
          <a:latin typeface="+mj-lt"/>
          <a:ea typeface="+mj-ea"/>
          <a:cs typeface="ＭＳ Ｐゴシック" charset="0"/>
        </a:defRPr>
      </a:lvl1pPr>
      <a:lvl2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2pPr>
      <a:lvl3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3pPr>
      <a:lvl4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4pPr>
      <a:lvl5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5pPr>
      <a:lvl6pPr marL="374904" algn="ctr" defTabSz="751110" rtl="0" eaLnBrk="1" fontAlgn="base" hangingPunct="1">
        <a:spcBef>
          <a:spcPct val="0"/>
        </a:spcBef>
        <a:spcAft>
          <a:spcPct val="0"/>
        </a:spcAft>
        <a:defRPr sz="3800">
          <a:solidFill>
            <a:schemeClr val="tx2"/>
          </a:solidFill>
          <a:latin typeface="Arial" charset="0"/>
          <a:ea typeface="ＭＳ Ｐゴシック" charset="0"/>
        </a:defRPr>
      </a:lvl6pPr>
      <a:lvl7pPr marL="749808" algn="ctr" defTabSz="751110" rtl="0" eaLnBrk="1" fontAlgn="base" hangingPunct="1">
        <a:spcBef>
          <a:spcPct val="0"/>
        </a:spcBef>
        <a:spcAft>
          <a:spcPct val="0"/>
        </a:spcAft>
        <a:defRPr sz="3800">
          <a:solidFill>
            <a:schemeClr val="tx2"/>
          </a:solidFill>
          <a:latin typeface="Arial" charset="0"/>
          <a:ea typeface="ＭＳ Ｐゴシック" charset="0"/>
        </a:defRPr>
      </a:lvl7pPr>
      <a:lvl8pPr marL="1124712" algn="ctr" defTabSz="751110" rtl="0" eaLnBrk="1" fontAlgn="base" hangingPunct="1">
        <a:spcBef>
          <a:spcPct val="0"/>
        </a:spcBef>
        <a:spcAft>
          <a:spcPct val="0"/>
        </a:spcAft>
        <a:defRPr sz="3800">
          <a:solidFill>
            <a:schemeClr val="tx2"/>
          </a:solidFill>
          <a:latin typeface="Arial" charset="0"/>
          <a:ea typeface="ＭＳ Ｐゴシック" charset="0"/>
        </a:defRPr>
      </a:lvl8pPr>
      <a:lvl9pPr marL="1499616" algn="ctr" defTabSz="751110" rtl="0" eaLnBrk="1" fontAlgn="base" hangingPunct="1">
        <a:spcBef>
          <a:spcPct val="0"/>
        </a:spcBef>
        <a:spcAft>
          <a:spcPct val="0"/>
        </a:spcAft>
        <a:defRPr sz="3800">
          <a:solidFill>
            <a:schemeClr val="tx2"/>
          </a:solidFill>
          <a:latin typeface="Arial" charset="0"/>
          <a:ea typeface="ＭＳ Ｐゴシック" charset="0"/>
        </a:defRPr>
      </a:lvl9pPr>
    </p:titleStyle>
    <p:bodyStyle>
      <a:lvl1pPr marL="280988" indent="-280988" algn="l" defTabSz="750888"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609600" indent="-238125" algn="l" defTabSz="750888" rtl="0" eaLnBrk="0" fontAlgn="base" hangingPunct="0">
        <a:spcBef>
          <a:spcPct val="20000"/>
        </a:spcBef>
        <a:spcAft>
          <a:spcPct val="0"/>
        </a:spcAft>
        <a:buChar char="–"/>
        <a:defRPr sz="2400">
          <a:solidFill>
            <a:schemeClr val="tx1"/>
          </a:solidFill>
          <a:latin typeface="+mn-lt"/>
          <a:ea typeface="+mn-ea"/>
        </a:defRPr>
      </a:lvl2pPr>
      <a:lvl3pPr marL="936625" indent="-185738" algn="l" defTabSz="750888" rtl="0" eaLnBrk="0" fontAlgn="base" hangingPunct="0">
        <a:spcBef>
          <a:spcPct val="20000"/>
        </a:spcBef>
        <a:spcAft>
          <a:spcPct val="0"/>
        </a:spcAft>
        <a:buChar char="•"/>
        <a:defRPr sz="1900">
          <a:solidFill>
            <a:schemeClr val="tx1"/>
          </a:solidFill>
          <a:latin typeface="+mn-lt"/>
          <a:ea typeface="+mn-ea"/>
        </a:defRPr>
      </a:lvl3pPr>
      <a:lvl4pPr marL="1308100" indent="-185738" algn="l" defTabSz="750888" rtl="0" eaLnBrk="0" fontAlgn="base" hangingPunct="0">
        <a:spcBef>
          <a:spcPct val="20000"/>
        </a:spcBef>
        <a:spcAft>
          <a:spcPct val="0"/>
        </a:spcAft>
        <a:buChar char="–"/>
        <a:defRPr sz="1900">
          <a:solidFill>
            <a:schemeClr val="tx1"/>
          </a:solidFill>
          <a:latin typeface="+mn-lt"/>
          <a:ea typeface="+mn-ea"/>
        </a:defRPr>
      </a:lvl4pPr>
      <a:lvl5pPr marL="1687513" indent="-185738" algn="l" defTabSz="750888" rtl="0" eaLnBrk="0" fontAlgn="base" hangingPunct="0">
        <a:spcBef>
          <a:spcPct val="20000"/>
        </a:spcBef>
        <a:spcAft>
          <a:spcPct val="0"/>
        </a:spcAft>
        <a:buChar char="»"/>
        <a:defRPr sz="1900">
          <a:solidFill>
            <a:schemeClr val="tx1"/>
          </a:solidFill>
          <a:latin typeface="+mn-lt"/>
          <a:ea typeface="+mn-ea"/>
        </a:defRPr>
      </a:lvl5pPr>
      <a:lvl6pPr marL="2063274" indent="-186151" algn="l" defTabSz="751110" rtl="0" eaLnBrk="1" fontAlgn="base" hangingPunct="1">
        <a:spcBef>
          <a:spcPct val="20000"/>
        </a:spcBef>
        <a:spcAft>
          <a:spcPct val="0"/>
        </a:spcAft>
        <a:buChar char="»"/>
        <a:defRPr sz="1900">
          <a:solidFill>
            <a:schemeClr val="tx1"/>
          </a:solidFill>
          <a:latin typeface="+mn-lt"/>
          <a:ea typeface="+mn-ea"/>
        </a:defRPr>
      </a:lvl6pPr>
      <a:lvl7pPr marL="2438178" indent="-186151" algn="l" defTabSz="751110" rtl="0" eaLnBrk="1" fontAlgn="base" hangingPunct="1">
        <a:spcBef>
          <a:spcPct val="20000"/>
        </a:spcBef>
        <a:spcAft>
          <a:spcPct val="0"/>
        </a:spcAft>
        <a:buChar char="»"/>
        <a:defRPr sz="1900">
          <a:solidFill>
            <a:schemeClr val="tx1"/>
          </a:solidFill>
          <a:latin typeface="+mn-lt"/>
          <a:ea typeface="+mn-ea"/>
        </a:defRPr>
      </a:lvl7pPr>
      <a:lvl8pPr marL="2813082" indent="-186151" algn="l" defTabSz="751110" rtl="0" eaLnBrk="1" fontAlgn="base" hangingPunct="1">
        <a:spcBef>
          <a:spcPct val="20000"/>
        </a:spcBef>
        <a:spcAft>
          <a:spcPct val="0"/>
        </a:spcAft>
        <a:buChar char="»"/>
        <a:defRPr sz="1900">
          <a:solidFill>
            <a:schemeClr val="tx1"/>
          </a:solidFill>
          <a:latin typeface="+mn-lt"/>
          <a:ea typeface="+mn-ea"/>
        </a:defRPr>
      </a:lvl8pPr>
      <a:lvl9pPr marL="3187986" indent="-186151" algn="l" defTabSz="751110" rtl="0" eaLnBrk="1" fontAlgn="base" hangingPunct="1">
        <a:spcBef>
          <a:spcPct val="20000"/>
        </a:spcBef>
        <a:spcAft>
          <a:spcPct val="0"/>
        </a:spcAft>
        <a:buChar char="»"/>
        <a:defRPr sz="1900">
          <a:solidFill>
            <a:schemeClr val="tx1"/>
          </a:solidFill>
          <a:latin typeface="+mn-lt"/>
          <a:ea typeface="+mn-ea"/>
        </a:defRPr>
      </a:lvl9pPr>
    </p:bodyStyle>
    <p:otherStyle>
      <a:defPPr>
        <a:defRPr lang="en-US"/>
      </a:defPPr>
      <a:lvl1pPr marL="0" algn="l" defTabSz="374904" rtl="0" eaLnBrk="1" latinLnBrk="0" hangingPunct="1">
        <a:defRPr sz="1500" kern="1200">
          <a:solidFill>
            <a:schemeClr val="tx1"/>
          </a:solidFill>
          <a:latin typeface="+mn-lt"/>
          <a:ea typeface="+mn-ea"/>
          <a:cs typeface="+mn-cs"/>
        </a:defRPr>
      </a:lvl1pPr>
      <a:lvl2pPr marL="374904" algn="l" defTabSz="374904" rtl="0" eaLnBrk="1" latinLnBrk="0" hangingPunct="1">
        <a:defRPr sz="1500" kern="1200">
          <a:solidFill>
            <a:schemeClr val="tx1"/>
          </a:solidFill>
          <a:latin typeface="+mn-lt"/>
          <a:ea typeface="+mn-ea"/>
          <a:cs typeface="+mn-cs"/>
        </a:defRPr>
      </a:lvl2pPr>
      <a:lvl3pPr marL="749808" algn="l" defTabSz="374904" rtl="0" eaLnBrk="1" latinLnBrk="0" hangingPunct="1">
        <a:defRPr sz="1500" kern="1200">
          <a:solidFill>
            <a:schemeClr val="tx1"/>
          </a:solidFill>
          <a:latin typeface="+mn-lt"/>
          <a:ea typeface="+mn-ea"/>
          <a:cs typeface="+mn-cs"/>
        </a:defRPr>
      </a:lvl3pPr>
      <a:lvl4pPr marL="1124712" algn="l" defTabSz="374904" rtl="0" eaLnBrk="1" latinLnBrk="0" hangingPunct="1">
        <a:defRPr sz="1500" kern="1200">
          <a:solidFill>
            <a:schemeClr val="tx1"/>
          </a:solidFill>
          <a:latin typeface="+mn-lt"/>
          <a:ea typeface="+mn-ea"/>
          <a:cs typeface="+mn-cs"/>
        </a:defRPr>
      </a:lvl4pPr>
      <a:lvl5pPr marL="1499616" algn="l" defTabSz="374904" rtl="0" eaLnBrk="1" latinLnBrk="0" hangingPunct="1">
        <a:defRPr sz="1500" kern="1200">
          <a:solidFill>
            <a:schemeClr val="tx1"/>
          </a:solidFill>
          <a:latin typeface="+mn-lt"/>
          <a:ea typeface="+mn-ea"/>
          <a:cs typeface="+mn-cs"/>
        </a:defRPr>
      </a:lvl5pPr>
      <a:lvl6pPr marL="1874520" algn="l" defTabSz="374904" rtl="0" eaLnBrk="1" latinLnBrk="0" hangingPunct="1">
        <a:defRPr sz="1500" kern="1200">
          <a:solidFill>
            <a:schemeClr val="tx1"/>
          </a:solidFill>
          <a:latin typeface="+mn-lt"/>
          <a:ea typeface="+mn-ea"/>
          <a:cs typeface="+mn-cs"/>
        </a:defRPr>
      </a:lvl6pPr>
      <a:lvl7pPr marL="2249424" algn="l" defTabSz="374904" rtl="0" eaLnBrk="1" latinLnBrk="0" hangingPunct="1">
        <a:defRPr sz="1500" kern="1200">
          <a:solidFill>
            <a:schemeClr val="tx1"/>
          </a:solidFill>
          <a:latin typeface="+mn-lt"/>
          <a:ea typeface="+mn-ea"/>
          <a:cs typeface="+mn-cs"/>
        </a:defRPr>
      </a:lvl7pPr>
      <a:lvl8pPr marL="2624328" algn="l" defTabSz="374904" rtl="0" eaLnBrk="1" latinLnBrk="0" hangingPunct="1">
        <a:defRPr sz="1500" kern="1200">
          <a:solidFill>
            <a:schemeClr val="tx1"/>
          </a:solidFill>
          <a:latin typeface="+mn-lt"/>
          <a:ea typeface="+mn-ea"/>
          <a:cs typeface="+mn-cs"/>
        </a:defRPr>
      </a:lvl8pPr>
      <a:lvl9pPr marL="2999232" algn="l" defTabSz="37490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082105" y="18647446"/>
            <a:ext cx="14368660" cy="13757612"/>
          </a:xfrm>
          <a:prstGeom prst="rect">
            <a:avLst/>
          </a:prstGeom>
          <a:noFill/>
        </p:spPr>
        <p:txBody>
          <a:bodyPr wrap="square" rtlCol="0">
            <a:spAutoFit/>
          </a:bodyPr>
          <a:lstStyle/>
          <a:p>
            <a:r>
              <a:rPr lang="en-US" sz="3700" b="1" dirty="0" smtClean="0">
                <a:latin typeface="Garamond" panose="02020404030301010803" pitchFamily="18" charset="0"/>
              </a:rPr>
              <a:t>PCA</a:t>
            </a:r>
            <a:r>
              <a:rPr lang="en-US" sz="3700" dirty="0" smtClean="0">
                <a:latin typeface="Garamond" panose="02020404030301010803" pitchFamily="18" charset="0"/>
              </a:rPr>
              <a:t> is commonly used for dimension reduction on large data sets, but also plays a key role in the </a:t>
            </a:r>
            <a:r>
              <a:rPr lang="en-US" sz="3700" b="1" dirty="0" smtClean="0">
                <a:latin typeface="Garamond" panose="02020404030301010803" pitchFamily="18" charset="0"/>
              </a:rPr>
              <a:t>Weyl representation</a:t>
            </a:r>
            <a:r>
              <a:rPr lang="en-US" sz="3700" dirty="0" smtClean="0">
                <a:latin typeface="Garamond" panose="02020404030301010803" pitchFamily="18" charset="0"/>
              </a:rPr>
              <a:t>. </a:t>
            </a:r>
            <a:r>
              <a:rPr lang="en-US" sz="3700" b="1" dirty="0" smtClean="0">
                <a:latin typeface="Garamond" panose="02020404030301010803" pitchFamily="18" charset="0"/>
              </a:rPr>
              <a:t>PCA</a:t>
            </a:r>
            <a:r>
              <a:rPr lang="en-US" sz="3700" dirty="0" smtClean="0">
                <a:latin typeface="Garamond" panose="02020404030301010803" pitchFamily="18" charset="0"/>
              </a:rPr>
              <a:t> takes a data set, and finds the most variance across all the data. The dimensions with the most variance can recreate the data set with lower dimensions, making it simpler to analyze. In </a:t>
            </a:r>
            <a:r>
              <a:rPr lang="en-US" sz="3700" dirty="0">
                <a:latin typeface="Garamond" panose="02020404030301010803" pitchFamily="18" charset="0"/>
              </a:rPr>
              <a:t>effect, the new graph displays how much </a:t>
            </a:r>
            <a:r>
              <a:rPr lang="en-US" sz="3700" dirty="0" smtClean="0">
                <a:latin typeface="Garamond" panose="02020404030301010803" pitchFamily="18" charset="0"/>
              </a:rPr>
              <a:t>variance there </a:t>
            </a:r>
            <a:r>
              <a:rPr lang="en-US" sz="3700" dirty="0">
                <a:latin typeface="Garamond" panose="02020404030301010803" pitchFamily="18" charset="0"/>
              </a:rPr>
              <a:t>is in the data set, which is very useful for analyzing patterns on small features.</a:t>
            </a:r>
            <a:br>
              <a:rPr lang="en-US" sz="3700" dirty="0">
                <a:latin typeface="Garamond" panose="02020404030301010803" pitchFamily="18" charset="0"/>
              </a:rPr>
            </a:br>
            <a:r>
              <a:rPr lang="en-US" sz="3700" dirty="0" smtClean="0">
                <a:latin typeface="Garamond" panose="02020404030301010803" pitchFamily="18" charset="0"/>
              </a:rPr>
              <a:t>	</a:t>
            </a:r>
            <a:r>
              <a:rPr lang="en-US" sz="3700" b="1" dirty="0" smtClean="0">
                <a:latin typeface="Garamond" panose="02020404030301010803" pitchFamily="18" charset="0"/>
              </a:rPr>
              <a:t>PCA</a:t>
            </a:r>
            <a:r>
              <a:rPr lang="en-US" sz="3700" dirty="0" smtClean="0">
                <a:latin typeface="Garamond" panose="02020404030301010803" pitchFamily="18" charset="0"/>
              </a:rPr>
              <a:t> can be paired with an algorithm for even better pattern recognition. The small-feature analysis of </a:t>
            </a:r>
            <a:r>
              <a:rPr lang="en-US" sz="3700" b="1" dirty="0" smtClean="0">
                <a:latin typeface="Garamond" panose="02020404030301010803" pitchFamily="18" charset="0"/>
              </a:rPr>
              <a:t>PCA</a:t>
            </a:r>
            <a:r>
              <a:rPr lang="en-US" sz="3700" dirty="0" smtClean="0">
                <a:latin typeface="Garamond" panose="02020404030301010803" pitchFamily="18" charset="0"/>
              </a:rPr>
              <a:t> is used concurrently with the </a:t>
            </a:r>
            <a:r>
              <a:rPr lang="en-US" sz="3700" b="1" dirty="0" smtClean="0">
                <a:latin typeface="Garamond" panose="02020404030301010803" pitchFamily="18" charset="0"/>
              </a:rPr>
              <a:t>Weyl representation</a:t>
            </a:r>
            <a:r>
              <a:rPr lang="en-US" sz="3700" dirty="0" smtClean="0">
                <a:latin typeface="Garamond" panose="02020404030301010803" pitchFamily="18" charset="0"/>
              </a:rPr>
              <a:t>, which prioritizes superstructure over substructure. This is useful when we are trying to</a:t>
            </a:r>
          </a:p>
          <a:p>
            <a:r>
              <a:rPr lang="en-US" sz="3700" dirty="0" smtClean="0">
                <a:latin typeface="Garamond" panose="02020404030301010803" pitchFamily="18" charset="0"/>
              </a:rPr>
              <a:t>represent data differently. Coordinate</a:t>
            </a:r>
          </a:p>
          <a:p>
            <a:r>
              <a:rPr lang="en-US" sz="3700" dirty="0" smtClean="0">
                <a:latin typeface="Garamond" panose="02020404030301010803" pitchFamily="18" charset="0"/>
              </a:rPr>
              <a:t>indices allow us to break down binary</a:t>
            </a:r>
          </a:p>
          <a:p>
            <a:r>
              <a:rPr lang="en-US" sz="3700" dirty="0" smtClean="0">
                <a:latin typeface="Garamond" panose="02020404030301010803" pitchFamily="18" charset="0"/>
              </a:rPr>
              <a:t>groups, or expand them as needed,</a:t>
            </a:r>
          </a:p>
          <a:p>
            <a:r>
              <a:rPr lang="en-US" sz="3700" dirty="0" smtClean="0">
                <a:latin typeface="Garamond" panose="02020404030301010803" pitchFamily="18" charset="0"/>
              </a:rPr>
              <a:t>which is useful when dealing with</a:t>
            </a:r>
          </a:p>
          <a:p>
            <a:r>
              <a:rPr lang="en-US" sz="3700" dirty="0" smtClean="0">
                <a:latin typeface="Garamond" panose="02020404030301010803" pitchFamily="18" charset="0"/>
              </a:rPr>
              <a:t> images.</a:t>
            </a:r>
          </a:p>
          <a:p>
            <a:r>
              <a:rPr lang="en-US" sz="3700" dirty="0" smtClean="0">
                <a:latin typeface="Garamond" panose="02020404030301010803" pitchFamily="18" charset="0"/>
              </a:rPr>
              <a:t>	</a:t>
            </a:r>
            <a:r>
              <a:rPr lang="en-US" sz="3700" dirty="0">
                <a:latin typeface="Garamond" panose="02020404030301010803" pitchFamily="18" charset="0"/>
              </a:rPr>
              <a:t>The images shown in </a:t>
            </a:r>
            <a:r>
              <a:rPr lang="en-US" sz="3700" b="1" dirty="0">
                <a:latin typeface="Garamond" panose="02020404030301010803" pitchFamily="18" charset="0"/>
              </a:rPr>
              <a:t>Fig. 4</a:t>
            </a:r>
            <a:r>
              <a:rPr lang="en-US" sz="3700" dirty="0">
                <a:latin typeface="Garamond" panose="02020404030301010803" pitchFamily="18" charset="0"/>
              </a:rPr>
              <a:t> are human</a:t>
            </a:r>
          </a:p>
          <a:p>
            <a:r>
              <a:rPr lang="en-US" sz="3700" dirty="0">
                <a:latin typeface="Garamond" panose="02020404030301010803" pitchFamily="18" charset="0"/>
              </a:rPr>
              <a:t>skin cells, and plant cells, respectively.</a:t>
            </a:r>
          </a:p>
          <a:p>
            <a:r>
              <a:rPr lang="en-US" sz="3700" dirty="0">
                <a:latin typeface="Garamond" panose="02020404030301010803" pitchFamily="18" charset="0"/>
              </a:rPr>
              <a:t>When we compared their patterns and</a:t>
            </a:r>
          </a:p>
          <a:p>
            <a:r>
              <a:rPr lang="en-US" sz="3700" dirty="0">
                <a:latin typeface="Garamond" panose="02020404030301010803" pitchFamily="18" charset="0"/>
              </a:rPr>
              <a:t>structures using the </a:t>
            </a:r>
            <a:r>
              <a:rPr lang="en-US" sz="3700" b="1" dirty="0">
                <a:latin typeface="Garamond" panose="02020404030301010803" pitchFamily="18" charset="0"/>
              </a:rPr>
              <a:t>Weyl </a:t>
            </a:r>
            <a:r>
              <a:rPr lang="en-US" sz="3700" b="1" dirty="0" smtClean="0">
                <a:latin typeface="Garamond" panose="02020404030301010803" pitchFamily="18" charset="0"/>
              </a:rPr>
              <a:t>representation</a:t>
            </a:r>
          </a:p>
          <a:p>
            <a:r>
              <a:rPr lang="en-US" sz="3700" dirty="0" smtClean="0">
                <a:latin typeface="Garamond" panose="02020404030301010803" pitchFamily="18" charset="0"/>
              </a:rPr>
              <a:t>and </a:t>
            </a:r>
            <a:r>
              <a:rPr lang="en-US" sz="3700" b="1" dirty="0" smtClean="0">
                <a:latin typeface="Garamond" panose="02020404030301010803" pitchFamily="18" charset="0"/>
              </a:rPr>
              <a:t>PCA, the </a:t>
            </a:r>
            <a:r>
              <a:rPr lang="en-US" sz="3700" dirty="0">
                <a:latin typeface="Garamond" panose="02020404030301010803" pitchFamily="18" charset="0"/>
              </a:rPr>
              <a:t>algorithm was able to </a:t>
            </a:r>
            <a:r>
              <a:rPr lang="en-US" sz="3700" dirty="0" smtClean="0">
                <a:latin typeface="Garamond" panose="02020404030301010803" pitchFamily="18" charset="0"/>
              </a:rPr>
              <a:t>effectively </a:t>
            </a:r>
            <a:endParaRPr lang="en-US" sz="3700" dirty="0">
              <a:latin typeface="Garamond" panose="02020404030301010803" pitchFamily="18" charset="0"/>
            </a:endParaRPr>
          </a:p>
          <a:p>
            <a:r>
              <a:rPr lang="en-US" sz="3700" dirty="0" smtClean="0">
                <a:latin typeface="Garamond" panose="02020404030301010803" pitchFamily="18" charset="0"/>
              </a:rPr>
              <a:t>distinguish human </a:t>
            </a:r>
            <a:r>
              <a:rPr lang="en-US" sz="3700" dirty="0">
                <a:latin typeface="Garamond" panose="02020404030301010803" pitchFamily="18" charset="0"/>
              </a:rPr>
              <a:t>cells and those </a:t>
            </a:r>
            <a:r>
              <a:rPr lang="en-US" sz="3700" dirty="0" smtClean="0">
                <a:latin typeface="Garamond" panose="02020404030301010803" pitchFamily="18" charset="0"/>
              </a:rPr>
              <a:t>of a plant.</a:t>
            </a:r>
          </a:p>
          <a:p>
            <a:r>
              <a:rPr lang="en-US" sz="3700" b="1" dirty="0">
                <a:latin typeface="Garamond" panose="02020404030301010803" pitchFamily="18" charset="0"/>
              </a:rPr>
              <a:t>F</a:t>
            </a:r>
            <a:r>
              <a:rPr lang="en-US" sz="3700" b="1" dirty="0" smtClean="0">
                <a:latin typeface="Garamond" panose="02020404030301010803" pitchFamily="18" charset="0"/>
              </a:rPr>
              <a:t>ig. 5</a:t>
            </a:r>
            <a:r>
              <a:rPr lang="en-US" sz="3700" dirty="0" smtClean="0">
                <a:latin typeface="Garamond" panose="02020404030301010803" pitchFamily="18" charset="0"/>
              </a:rPr>
              <a:t> is a graph showing </a:t>
            </a:r>
            <a:r>
              <a:rPr lang="en-US" sz="3700" smtClean="0">
                <a:latin typeface="Garamond" panose="02020404030301010803" pitchFamily="18" charset="0"/>
              </a:rPr>
              <a:t>that the distinction </a:t>
            </a:r>
            <a:endParaRPr lang="en-US" sz="3700" dirty="0" smtClean="0">
              <a:latin typeface="Garamond" panose="02020404030301010803" pitchFamily="18" charset="0"/>
            </a:endParaRPr>
          </a:p>
          <a:p>
            <a:r>
              <a:rPr lang="en-US" sz="3700" dirty="0" smtClean="0">
                <a:latin typeface="Garamond" panose="02020404030301010803" pitchFamily="18" charset="0"/>
              </a:rPr>
              <a:t>between these two patterns is fairly </a:t>
            </a:r>
          </a:p>
          <a:p>
            <a:r>
              <a:rPr lang="en-US" sz="3700" dirty="0">
                <a:latin typeface="Garamond" panose="02020404030301010803" pitchFamily="18" charset="0"/>
              </a:rPr>
              <a:t>s</a:t>
            </a:r>
            <a:r>
              <a:rPr lang="en-US" sz="3700" dirty="0" smtClean="0">
                <a:latin typeface="Garamond" panose="02020404030301010803" pitchFamily="18" charset="0"/>
              </a:rPr>
              <a:t>uccessful.</a:t>
            </a:r>
            <a:endParaRPr lang="en-US" sz="3700" dirty="0">
              <a:latin typeface="Garamond" panose="02020404030301010803" pitchFamily="18" charset="0"/>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4159" t="47489" r="49541" b="2383"/>
          <a:stretch/>
        </p:blipFill>
        <p:spPr>
          <a:xfrm>
            <a:off x="36503615" y="27107753"/>
            <a:ext cx="7061881" cy="579120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60360" t="6807" r="12914" b="57157"/>
          <a:stretch/>
        </p:blipFill>
        <p:spPr>
          <a:xfrm>
            <a:off x="39270017" y="23980618"/>
            <a:ext cx="3359374" cy="252971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242" t="7601" r="53631" b="58762"/>
          <a:stretch/>
        </p:blipFill>
        <p:spPr>
          <a:xfrm>
            <a:off x="35300785" y="23880412"/>
            <a:ext cx="3661866" cy="2629916"/>
          </a:xfrm>
          <a:prstGeom prst="rect">
            <a:avLst/>
          </a:prstGeom>
        </p:spPr>
      </p:pic>
      <p:sp>
        <p:nvSpPr>
          <p:cNvPr id="2" name="Rectangle 2"/>
          <p:cNvSpPr>
            <a:spLocks noGrp="1" noChangeArrowheads="1"/>
          </p:cNvSpPr>
          <p:nvPr>
            <p:ph type="ctrTitle"/>
          </p:nvPr>
        </p:nvSpPr>
        <p:spPr>
          <a:xfrm>
            <a:off x="938571" y="579437"/>
            <a:ext cx="41469675" cy="7116763"/>
          </a:xfrm>
        </p:spPr>
        <p:txBody>
          <a:bodyPr/>
          <a:lstStyle/>
          <a:p>
            <a:pPr marL="977900" algn="l" defTabSz="751110" eaLnBrk="1" hangingPunct="1">
              <a:defRPr/>
            </a:pPr>
            <a:r>
              <a:rPr lang="en-US" sz="9600" dirty="0" smtClean="0"/>
              <a:t>Image Detection: Large and Small Feature Extraction</a:t>
            </a:r>
            <a:r>
              <a:rPr lang="en-US" sz="9600" i="1" dirty="0" smtClean="0"/>
              <a:t/>
            </a:r>
            <a:br>
              <a:rPr lang="en-US" sz="9600" i="1" dirty="0" smtClean="0"/>
            </a:br>
            <a:r>
              <a:rPr lang="en-US" sz="6000" dirty="0" smtClean="0"/>
              <a:t/>
            </a:r>
            <a:br>
              <a:rPr lang="en-US" sz="6000" dirty="0" smtClean="0"/>
            </a:br>
            <a:r>
              <a:rPr lang="en-US" sz="8000" dirty="0" smtClean="0"/>
              <a:t>Sam Shapiro, Isabelle Pardew, and </a:t>
            </a:r>
            <a:r>
              <a:rPr lang="en-US" sz="8000" dirty="0" err="1" smtClean="0"/>
              <a:t>Phong</a:t>
            </a:r>
            <a:r>
              <a:rPr lang="en-US" sz="8000" dirty="0" smtClean="0"/>
              <a:t> Le</a:t>
            </a:r>
            <a:r>
              <a:rPr lang="en-US" sz="7200" b="1" dirty="0">
                <a:cs typeface="+mj-cs"/>
              </a:rPr>
              <a:t/>
            </a:r>
            <a:br>
              <a:rPr lang="en-US" sz="7200" b="1" dirty="0">
                <a:cs typeface="+mj-cs"/>
              </a:rPr>
            </a:br>
            <a:r>
              <a:rPr lang="en-US" sz="5400" dirty="0" smtClean="0">
                <a:cs typeface="+mj-cs"/>
              </a:rPr>
              <a:t>Department of Mathematics, Goucher </a:t>
            </a:r>
            <a:r>
              <a:rPr lang="en-US" sz="5400" dirty="0">
                <a:cs typeface="+mj-cs"/>
              </a:rPr>
              <a:t>College, 1021 Dulaney Valley Rd., Baltimore, MD </a:t>
            </a:r>
            <a:r>
              <a:rPr lang="en-US" sz="5400" dirty="0" smtClean="0">
                <a:cs typeface="+mj-cs"/>
              </a:rPr>
              <a:t>21204</a:t>
            </a:r>
            <a:endParaRPr lang="en-US" sz="5400" dirty="0">
              <a:cs typeface="+mj-cs"/>
            </a:endParaRPr>
          </a:p>
        </p:txBody>
      </p:sp>
      <p:pic>
        <p:nvPicPr>
          <p:cNvPr id="205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689800" y="1703388"/>
            <a:ext cx="8937625"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020390" y="6487954"/>
            <a:ext cx="13065602" cy="1200150"/>
          </a:xfrm>
          <a:prstGeom prst="rect">
            <a:avLst/>
          </a:prstGeom>
          <a:solidFill>
            <a:srgbClr val="24588D"/>
          </a:solidFill>
        </p:spPr>
        <p:txBody>
          <a:bodyPr wrap="square">
            <a:spAutoFit/>
          </a:bodyPr>
          <a:lstStyle/>
          <a:p>
            <a:pPr algn="ctr">
              <a:defRPr/>
            </a:pPr>
            <a:r>
              <a:rPr lang="en-US" sz="7200" b="1" dirty="0">
                <a:solidFill>
                  <a:schemeClr val="bg1"/>
                </a:solidFill>
                <a:latin typeface="+mj-lt"/>
                <a:cs typeface="+mn-cs"/>
              </a:rPr>
              <a:t>Abstract</a:t>
            </a:r>
          </a:p>
        </p:txBody>
      </p:sp>
      <p:sp>
        <p:nvSpPr>
          <p:cNvPr id="46" name="TextBox 45"/>
          <p:cNvSpPr txBox="1"/>
          <p:nvPr/>
        </p:nvSpPr>
        <p:spPr>
          <a:xfrm>
            <a:off x="962742" y="15423828"/>
            <a:ext cx="13123250" cy="1200150"/>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Haar</a:t>
            </a:r>
            <a:r>
              <a:rPr lang="en-US" sz="7200" b="1" dirty="0" smtClean="0">
                <a:solidFill>
                  <a:schemeClr val="bg1"/>
                </a:solidFill>
                <a:latin typeface="+mj-lt"/>
                <a:cs typeface="+mn-cs"/>
              </a:rPr>
              <a:t> Features</a:t>
            </a:r>
            <a:endParaRPr lang="en-US" sz="7200" b="1" dirty="0">
              <a:solidFill>
                <a:schemeClr val="bg1"/>
              </a:solidFill>
              <a:latin typeface="+mj-lt"/>
              <a:cs typeface="+mn-cs"/>
            </a:endParaRPr>
          </a:p>
        </p:txBody>
      </p:sp>
      <p:sp>
        <p:nvSpPr>
          <p:cNvPr id="48" name="TextBox 47"/>
          <p:cNvSpPr txBox="1"/>
          <p:nvPr/>
        </p:nvSpPr>
        <p:spPr>
          <a:xfrm>
            <a:off x="14369491" y="6495870"/>
            <a:ext cx="13441392" cy="1200329"/>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Adaboost</a:t>
            </a:r>
            <a:endParaRPr lang="en-US" sz="7200" b="1" dirty="0">
              <a:solidFill>
                <a:schemeClr val="bg1"/>
              </a:solidFill>
              <a:latin typeface="+mj-lt"/>
              <a:cs typeface="+mn-cs"/>
            </a:endParaRPr>
          </a:p>
        </p:txBody>
      </p:sp>
      <p:sp>
        <p:nvSpPr>
          <p:cNvPr id="54" name="TextBox 53"/>
          <p:cNvSpPr txBox="1"/>
          <p:nvPr/>
        </p:nvSpPr>
        <p:spPr>
          <a:xfrm>
            <a:off x="28147377" y="6495871"/>
            <a:ext cx="14238116"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Detection Results</a:t>
            </a:r>
            <a:endParaRPr lang="en-US" sz="7200" b="1" dirty="0">
              <a:solidFill>
                <a:schemeClr val="bg1"/>
              </a:solidFill>
              <a:latin typeface="+mj-lt"/>
              <a:cs typeface="+mn-cs"/>
            </a:endParaRPr>
          </a:p>
        </p:txBody>
      </p:sp>
      <p:sp>
        <p:nvSpPr>
          <p:cNvPr id="6" name="TextBox 5"/>
          <p:cNvSpPr txBox="1"/>
          <p:nvPr/>
        </p:nvSpPr>
        <p:spPr>
          <a:xfrm>
            <a:off x="14277266" y="29526695"/>
            <a:ext cx="13626213" cy="3170099"/>
          </a:xfrm>
          <a:prstGeom prst="rect">
            <a:avLst/>
          </a:prstGeom>
          <a:noFill/>
        </p:spPr>
        <p:txBody>
          <a:bodyPr wrap="square" rtlCol="0">
            <a:spAutoFit/>
          </a:bodyPr>
          <a:lstStyle/>
          <a:p>
            <a:pPr marL="457200" indent="-457200">
              <a:buAutoNum type="arabicPeriod"/>
            </a:pPr>
            <a:r>
              <a:rPr lang="en-US" sz="2000" dirty="0" err="1">
                <a:latin typeface="+mn-lt"/>
              </a:rPr>
              <a:t>Arubas</a:t>
            </a:r>
            <a:r>
              <a:rPr lang="en-US" sz="2000" dirty="0">
                <a:latin typeface="+mn-lt"/>
              </a:rPr>
              <a:t>, </a:t>
            </a:r>
            <a:r>
              <a:rPr lang="en-US" sz="2000" dirty="0" err="1">
                <a:latin typeface="+mn-lt"/>
              </a:rPr>
              <a:t>Eyal</a:t>
            </a:r>
            <a:r>
              <a:rPr lang="en-US" sz="2000" dirty="0">
                <a:latin typeface="+mn-lt"/>
              </a:rPr>
              <a:t>. "Face Detection and Recognition (Theory and Practice)." </a:t>
            </a:r>
            <a:r>
              <a:rPr lang="en-US" sz="2000" i="1" dirty="0" err="1">
                <a:latin typeface="+mn-lt"/>
              </a:rPr>
              <a:t>Eyal's</a:t>
            </a:r>
            <a:r>
              <a:rPr lang="en-US" sz="2000" i="1" dirty="0">
                <a:latin typeface="+mn-lt"/>
              </a:rPr>
              <a:t> Technical Blog</a:t>
            </a:r>
            <a:r>
              <a:rPr lang="en-US" sz="2000" dirty="0">
                <a:latin typeface="+mn-lt"/>
              </a:rPr>
              <a:t>. </a:t>
            </a:r>
            <a:r>
              <a:rPr lang="en-US" sz="2000" dirty="0" err="1">
                <a:latin typeface="+mn-lt"/>
              </a:rPr>
              <a:t>N.p</a:t>
            </a:r>
            <a:r>
              <a:rPr lang="en-US" sz="2000" dirty="0">
                <a:latin typeface="+mn-lt"/>
              </a:rPr>
              <a:t>., 6 Apr. 2013. Web. &lt;http://eyalarubas.com/face-detection-and-recognition.html</a:t>
            </a:r>
            <a:r>
              <a:rPr lang="en-US" sz="2000" dirty="0" smtClean="0">
                <a:latin typeface="+mn-lt"/>
              </a:rPr>
              <a:t>&gt;.</a:t>
            </a:r>
          </a:p>
          <a:p>
            <a:pPr marL="457200" indent="-457200">
              <a:buAutoNum type="arabicPeriod"/>
            </a:pPr>
            <a:r>
              <a:rPr lang="en-US" sz="2000" dirty="0"/>
              <a:t>Viola, Paul, and Michael J. Jones. "Robust Real-Time Face Detection." </a:t>
            </a:r>
            <a:r>
              <a:rPr lang="en-US" sz="2000" i="1" dirty="0"/>
              <a:t>International Journal of Computer Vision</a:t>
            </a:r>
            <a:r>
              <a:rPr lang="en-US" sz="2000" dirty="0"/>
              <a:t> 57.2 (2004): </a:t>
            </a:r>
            <a:r>
              <a:rPr lang="en-US" sz="2000" dirty="0" smtClean="0"/>
              <a:t>137-154.</a:t>
            </a:r>
          </a:p>
          <a:p>
            <a:pPr marL="457200" indent="-457200">
              <a:buAutoNum type="arabicPeriod"/>
            </a:pPr>
            <a:r>
              <a:rPr lang="en-US" sz="2000" dirty="0"/>
              <a:t>Jensen, Ole </a:t>
            </a:r>
            <a:r>
              <a:rPr lang="en-US" sz="2000" dirty="0" err="1"/>
              <a:t>Helvig</a:t>
            </a:r>
            <a:r>
              <a:rPr lang="en-US" sz="2000" dirty="0"/>
              <a:t>. "Implementing the Viola-Jones Face Detection Algorithm." Diss. Technical U of Denmark, 2008. Web</a:t>
            </a:r>
            <a:r>
              <a:rPr lang="en-US" sz="2000" dirty="0" smtClean="0"/>
              <a:t>.</a:t>
            </a:r>
          </a:p>
          <a:p>
            <a:pPr marL="457200" indent="-457200">
              <a:buAutoNum type="arabicPeriod"/>
            </a:pPr>
            <a:r>
              <a:rPr lang="en-US" sz="2000" dirty="0" smtClean="0">
                <a:latin typeface="+mn-lt"/>
              </a:rPr>
              <a:t>(</a:t>
            </a:r>
            <a:r>
              <a:rPr lang="en-US" sz="2000" dirty="0" err="1" smtClean="0">
                <a:latin typeface="+mn-lt"/>
              </a:rPr>
              <a:t>Origional</a:t>
            </a:r>
            <a:r>
              <a:rPr lang="en-US" sz="2000" dirty="0" smtClean="0">
                <a:latin typeface="+mn-lt"/>
              </a:rPr>
              <a:t> Data set)</a:t>
            </a:r>
          </a:p>
          <a:p>
            <a:pPr marL="457200" indent="-457200">
              <a:buAutoNum type="arabicPeriod"/>
            </a:pPr>
            <a:r>
              <a:rPr lang="en-US" sz="2000" dirty="0" smtClean="0">
                <a:latin typeface="+mn-lt"/>
              </a:rPr>
              <a:t>NIST Mugshot Identification Database (MID)</a:t>
            </a:r>
          </a:p>
          <a:p>
            <a:pPr marL="457200" indent="-457200">
              <a:buAutoNum type="arabicPeriod"/>
            </a:pPr>
            <a:r>
              <a:rPr lang="en-US" sz="2000" dirty="0" smtClean="0">
                <a:latin typeface="+mn-lt"/>
              </a:rPr>
              <a:t>Yale Face Database</a:t>
            </a:r>
          </a:p>
          <a:p>
            <a:pPr marL="457200" indent="-457200">
              <a:buAutoNum type="arabicPeriod"/>
            </a:pPr>
            <a:r>
              <a:rPr lang="en-US" sz="2000" dirty="0" smtClean="0">
                <a:latin typeface="+mn-lt"/>
              </a:rPr>
              <a:t>AT&amp;T “The Database of Faces”</a:t>
            </a:r>
          </a:p>
        </p:txBody>
      </p:sp>
      <p:sp>
        <p:nvSpPr>
          <p:cNvPr id="21" name="TextBox 20"/>
          <p:cNvSpPr txBox="1"/>
          <p:nvPr/>
        </p:nvSpPr>
        <p:spPr>
          <a:xfrm>
            <a:off x="893009" y="8470825"/>
            <a:ext cx="13065602" cy="6924973"/>
          </a:xfrm>
          <a:prstGeom prst="rect">
            <a:avLst/>
          </a:prstGeom>
          <a:noFill/>
        </p:spPr>
        <p:txBody>
          <a:bodyPr wrap="square" rtlCol="0">
            <a:spAutoFit/>
          </a:bodyPr>
          <a:lstStyle/>
          <a:p>
            <a:r>
              <a:rPr lang="en-US" sz="3700" dirty="0">
                <a:latin typeface="Garamond" panose="02020404030301010803" pitchFamily="18" charset="0"/>
              </a:rPr>
              <a:t>We present our progress on the comparison of different image recognition algorithms. We studied large feature extraction with a variation of the Viola-Jones face detection algorithm. This algorithm attempts to identify faces by comparing them to certain “</a:t>
            </a:r>
            <a:r>
              <a:rPr lang="en-US" sz="3700" b="1" dirty="0" err="1">
                <a:latin typeface="Garamond" panose="02020404030301010803" pitchFamily="18" charset="0"/>
              </a:rPr>
              <a:t>Haar</a:t>
            </a:r>
            <a:r>
              <a:rPr lang="en-US" sz="3700" b="1" dirty="0">
                <a:latin typeface="Garamond" panose="02020404030301010803" pitchFamily="18" charset="0"/>
              </a:rPr>
              <a:t> features</a:t>
            </a:r>
            <a:r>
              <a:rPr lang="en-US" sz="3700" dirty="0">
                <a:latin typeface="Garamond" panose="02020404030301010803" pitchFamily="18" charset="0"/>
              </a:rPr>
              <a:t>.” The most useful features are selected by a training algorithm called </a:t>
            </a:r>
            <a:r>
              <a:rPr lang="en-US" sz="3700" b="1" dirty="0" err="1">
                <a:latin typeface="Garamond" panose="02020404030301010803" pitchFamily="18" charset="0"/>
              </a:rPr>
              <a:t>Adaboost</a:t>
            </a:r>
            <a:r>
              <a:rPr lang="en-US" sz="3700" b="1" dirty="0">
                <a:latin typeface="Garamond" panose="02020404030301010803" pitchFamily="18" charset="0"/>
              </a:rPr>
              <a:t>.</a:t>
            </a:r>
            <a:r>
              <a:rPr lang="en-US" sz="3700" dirty="0">
                <a:latin typeface="Garamond" panose="02020404030301010803" pitchFamily="18" charset="0"/>
              </a:rPr>
              <a:t> The detection time is then decreased through a specially trained “</a:t>
            </a:r>
            <a:r>
              <a:rPr lang="en-US" sz="3700" b="1" dirty="0">
                <a:latin typeface="Garamond" panose="02020404030301010803" pitchFamily="18" charset="0"/>
              </a:rPr>
              <a:t>cascaded classifier</a:t>
            </a:r>
            <a:r>
              <a:rPr lang="en-US" sz="3700" dirty="0">
                <a:latin typeface="Garamond" panose="02020404030301010803" pitchFamily="18" charset="0"/>
              </a:rPr>
              <a:t>.” In some initial tests, our version of this algorithm is able to identify faces with up to 98% </a:t>
            </a:r>
            <a:r>
              <a:rPr lang="en-US" sz="3700" dirty="0" smtClean="0">
                <a:latin typeface="Garamond" panose="02020404030301010803" pitchFamily="18" charset="0"/>
              </a:rPr>
              <a:t>accuracy. </a:t>
            </a:r>
            <a:r>
              <a:rPr lang="en-US" sz="3700" dirty="0">
                <a:latin typeface="Garamond" panose="02020404030301010803" pitchFamily="18" charset="0"/>
              </a:rPr>
              <a:t>Small feature extraction was studied with </a:t>
            </a:r>
            <a:r>
              <a:rPr lang="en-US" sz="3700" b="1" dirty="0">
                <a:latin typeface="Garamond" panose="02020404030301010803" pitchFamily="18" charset="0"/>
              </a:rPr>
              <a:t>principal component analysis</a:t>
            </a:r>
            <a:r>
              <a:rPr lang="en-US" sz="3700" dirty="0">
                <a:latin typeface="Garamond" panose="02020404030301010803" pitchFamily="18" charset="0"/>
              </a:rPr>
              <a:t> and the </a:t>
            </a:r>
            <a:r>
              <a:rPr lang="en-US" sz="3700" b="1" dirty="0">
                <a:latin typeface="Garamond" panose="02020404030301010803" pitchFamily="18" charset="0"/>
              </a:rPr>
              <a:t>Weyl representation</a:t>
            </a:r>
            <a:r>
              <a:rPr lang="en-US" sz="3700" dirty="0">
                <a:latin typeface="Garamond" panose="02020404030301010803" pitchFamily="18" charset="0"/>
              </a:rPr>
              <a:t>. Our goal is to compare how these two algorithms perform at identifying cancerous cells</a:t>
            </a:r>
            <a:r>
              <a:rPr lang="en-US" sz="3700" dirty="0" smtClean="0">
                <a:latin typeface="Garamond" panose="02020404030301010803" pitchFamily="18" charset="0"/>
              </a:rPr>
              <a:t>.</a:t>
            </a:r>
            <a:endParaRPr lang="en-US" sz="3700" dirty="0">
              <a:latin typeface="Garamond" panose="02020404030301010803" pitchFamily="18" charset="0"/>
            </a:endParaRPr>
          </a:p>
        </p:txBody>
      </p:sp>
      <p:sp>
        <p:nvSpPr>
          <p:cNvPr id="43" name="TextBox 42"/>
          <p:cNvSpPr txBox="1"/>
          <p:nvPr/>
        </p:nvSpPr>
        <p:spPr>
          <a:xfrm>
            <a:off x="15452547" y="28735483"/>
            <a:ext cx="10787114" cy="769441"/>
          </a:xfrm>
          <a:prstGeom prst="rect">
            <a:avLst/>
          </a:prstGeom>
          <a:solidFill>
            <a:srgbClr val="24588D"/>
          </a:solidFill>
        </p:spPr>
        <p:txBody>
          <a:bodyPr wrap="square">
            <a:spAutoFit/>
          </a:bodyPr>
          <a:lstStyle/>
          <a:p>
            <a:pPr algn="ctr">
              <a:defRPr/>
            </a:pPr>
            <a:r>
              <a:rPr lang="en-US" sz="4400" b="1" dirty="0" smtClean="0">
                <a:solidFill>
                  <a:schemeClr val="bg1"/>
                </a:solidFill>
                <a:latin typeface="+mj-lt"/>
                <a:cs typeface="+mn-cs"/>
              </a:rPr>
              <a:t>References and Databases </a:t>
            </a:r>
            <a:endParaRPr lang="en-US" sz="4400" b="1" dirty="0">
              <a:solidFill>
                <a:schemeClr val="bg1"/>
              </a:solidFill>
              <a:latin typeface="+mj-lt"/>
              <a:cs typeface="+mn-cs"/>
            </a:endParaRPr>
          </a:p>
        </p:txBody>
      </p:sp>
      <p:sp>
        <p:nvSpPr>
          <p:cNvPr id="52" name="TextBox 51"/>
          <p:cNvSpPr txBox="1"/>
          <p:nvPr/>
        </p:nvSpPr>
        <p:spPr>
          <a:xfrm>
            <a:off x="28147377" y="16068032"/>
            <a:ext cx="14306817" cy="2308324"/>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Principal Component Analysis (PCA)</a:t>
            </a:r>
            <a:endParaRPr lang="en-US" sz="7200" b="1" dirty="0">
              <a:solidFill>
                <a:schemeClr val="bg1"/>
              </a:solidFill>
              <a:latin typeface="+mj-lt"/>
              <a:cs typeface="+mn-cs"/>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742" y="16735101"/>
            <a:ext cx="13070256" cy="2614051"/>
          </a:xfrm>
          <a:prstGeom prst="rect">
            <a:avLst/>
          </a:prstGeom>
        </p:spPr>
      </p:pic>
      <p:sp>
        <p:nvSpPr>
          <p:cNvPr id="16" name="TextBox 15"/>
          <p:cNvSpPr txBox="1"/>
          <p:nvPr/>
        </p:nvSpPr>
        <p:spPr>
          <a:xfrm>
            <a:off x="1844747" y="19414445"/>
            <a:ext cx="11162126" cy="1077218"/>
          </a:xfrm>
          <a:prstGeom prst="rect">
            <a:avLst/>
          </a:prstGeom>
          <a:noFill/>
        </p:spPr>
        <p:txBody>
          <a:bodyPr wrap="square" rtlCol="0">
            <a:spAutoFit/>
          </a:bodyPr>
          <a:lstStyle/>
          <a:p>
            <a:r>
              <a:rPr lang="en-US" sz="3200" b="1" dirty="0" smtClean="0"/>
              <a:t>Fig 1: </a:t>
            </a:r>
            <a:r>
              <a:rPr lang="en-US" sz="3200" dirty="0" smtClean="0"/>
              <a:t>The five basic features used. All other feasters can be obtained by stretching these, and reversing the colors. </a:t>
            </a:r>
            <a:endParaRPr lang="en-US" sz="3200" b="1" dirty="0"/>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009" y="21427255"/>
            <a:ext cx="2517220" cy="4405135"/>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8705" y="21427373"/>
            <a:ext cx="2517153" cy="4405017"/>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5858" y="21427255"/>
            <a:ext cx="2530133" cy="4427733"/>
          </a:xfrm>
          <a:prstGeom prst="rect">
            <a:avLst/>
          </a:prstGeom>
        </p:spPr>
      </p:pic>
      <p:sp>
        <p:nvSpPr>
          <p:cNvPr id="23" name="TextBox 22"/>
          <p:cNvSpPr txBox="1"/>
          <p:nvPr/>
        </p:nvSpPr>
        <p:spPr>
          <a:xfrm>
            <a:off x="8981615" y="22610069"/>
            <a:ext cx="4556143" cy="2062103"/>
          </a:xfrm>
          <a:prstGeom prst="rect">
            <a:avLst/>
          </a:prstGeom>
          <a:noFill/>
        </p:spPr>
        <p:txBody>
          <a:bodyPr wrap="square" rtlCol="0">
            <a:spAutoFit/>
          </a:bodyPr>
          <a:lstStyle/>
          <a:p>
            <a:r>
              <a:rPr lang="en-US" sz="3200" b="1" dirty="0" smtClean="0"/>
              <a:t>Fig 2: </a:t>
            </a:r>
            <a:r>
              <a:rPr lang="en-US" sz="3200" dirty="0" smtClean="0"/>
              <a:t>An example of how </a:t>
            </a:r>
            <a:r>
              <a:rPr lang="en-US" sz="3200" dirty="0" err="1" smtClean="0"/>
              <a:t>Haar</a:t>
            </a:r>
            <a:r>
              <a:rPr lang="en-US" sz="3200" dirty="0" smtClean="0"/>
              <a:t> features may be used to represent a face. [1]</a:t>
            </a:r>
            <a:endParaRPr lang="en-US" sz="3200" b="1" dirty="0"/>
          </a:p>
        </p:txBody>
      </p:sp>
      <p:sp>
        <p:nvSpPr>
          <p:cNvPr id="25" name="TextBox 24"/>
          <p:cNvSpPr txBox="1"/>
          <p:nvPr/>
        </p:nvSpPr>
        <p:spPr>
          <a:xfrm>
            <a:off x="893009" y="26767982"/>
            <a:ext cx="12644749" cy="3508653"/>
          </a:xfrm>
          <a:prstGeom prst="rect">
            <a:avLst/>
          </a:prstGeom>
          <a:noFill/>
        </p:spPr>
        <p:txBody>
          <a:bodyPr wrap="square" rtlCol="0">
            <a:spAutoFit/>
          </a:bodyPr>
          <a:lstStyle/>
          <a:p>
            <a:r>
              <a:rPr lang="en-US" sz="3700" dirty="0" smtClean="0">
                <a:latin typeface="Garamond" panose="02020404030301010803" pitchFamily="18" charset="0"/>
              </a:rPr>
              <a:t>A face detection algorithm uses </a:t>
            </a:r>
            <a:r>
              <a:rPr lang="en-US" sz="3700" dirty="0" err="1" smtClean="0">
                <a:latin typeface="Garamond" panose="02020404030301010803" pitchFamily="18" charset="0"/>
              </a:rPr>
              <a:t>Haar</a:t>
            </a:r>
            <a:r>
              <a:rPr lang="en-US" sz="3700" dirty="0" smtClean="0">
                <a:latin typeface="Garamond" panose="02020404030301010803" pitchFamily="18" charset="0"/>
              </a:rPr>
              <a:t> features to identify large facial features. All of the </a:t>
            </a:r>
            <a:r>
              <a:rPr lang="en-US" sz="3700" dirty="0" err="1" smtClean="0">
                <a:latin typeface="Garamond" panose="02020404030301010803" pitchFamily="18" charset="0"/>
              </a:rPr>
              <a:t>Haar</a:t>
            </a:r>
            <a:r>
              <a:rPr lang="en-US" sz="3700" dirty="0" smtClean="0">
                <a:latin typeface="Garamond" panose="02020404030301010803" pitchFamily="18" charset="0"/>
              </a:rPr>
              <a:t> features that are needed to identify a face may be derived by stretching and inverting the colors of the five features shown in figure 1, In a typical face detection application there are about 160,000 different features to consider![2] To narrow this down to a reasonable number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a:t>
            </a:r>
            <a:endParaRPr lang="en-US" sz="3700"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14567183" y="8482411"/>
                <a:ext cx="12710811" cy="10915552"/>
              </a:xfrm>
              <a:prstGeom prst="rect">
                <a:avLst/>
              </a:prstGeom>
              <a:noFill/>
            </p:spPr>
            <p:txBody>
              <a:bodyPr wrap="square" rtlCol="0">
                <a:spAutoFit/>
              </a:bodyPr>
              <a:lstStyle/>
              <a:p>
                <a:r>
                  <a:rPr lang="en-US" sz="3700" dirty="0" smtClean="0">
                    <a:latin typeface="Garamond" panose="02020404030301010803" pitchFamily="18" charset="0"/>
                  </a:rPr>
                  <a:t>Adaboost is a machine learning algorithm that selects the best features to identify faces with. One starts out with a large number of </a:t>
                </a:r>
                <a:r>
                  <a:rPr lang="en-US" sz="3700" b="1" dirty="0" smtClean="0">
                    <a:latin typeface="Garamond" panose="02020404030301010803" pitchFamily="18" charset="0"/>
                  </a:rPr>
                  <a:t>weak classifiers</a:t>
                </a:r>
                <a:r>
                  <a:rPr lang="en-US" sz="3700" dirty="0" smtClean="0">
                    <a:latin typeface="Garamond" panose="02020404030301010803" pitchFamily="18" charset="0"/>
                  </a:rPr>
                  <a:t>. A weak classifier is given by </a:t>
                </a:r>
                <a14:m>
                  <m:oMath xmlns:m="http://schemas.openxmlformats.org/officeDocument/2006/math">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r>
                          <a:rPr lang="en-US" sz="3700" b="0" i="1" smtClean="0">
                            <a:latin typeface="Cambria Math" panose="02040503050406030204" pitchFamily="18" charset="0"/>
                          </a:rPr>
                          <m:t>,</m:t>
                        </m:r>
                        <m:r>
                          <a:rPr lang="en-US" sz="3700" b="0" i="1" smtClean="0">
                            <a:latin typeface="Cambria Math" panose="02040503050406030204" pitchFamily="18" charset="0"/>
                          </a:rPr>
                          <m:t>𝑓</m:t>
                        </m:r>
                        <m:r>
                          <a:rPr lang="en-US" sz="3700" b="0" i="1" smtClean="0">
                            <a:latin typeface="Cambria Math" panose="02040503050406030204" pitchFamily="18" charset="0"/>
                          </a:rPr>
                          <m:t>,</m:t>
                        </m:r>
                        <m:r>
                          <a:rPr lang="en-US" sz="3700" b="0" i="1" smtClean="0">
                            <a:latin typeface="Cambria Math" panose="02040503050406030204" pitchFamily="18" charset="0"/>
                          </a:rPr>
                          <m:t>𝑝</m:t>
                        </m:r>
                        <m:r>
                          <a:rPr lang="en-US" sz="3700" b="0" i="1" smtClean="0">
                            <a:latin typeface="Cambria Math" panose="02040503050406030204" pitchFamily="18" charset="0"/>
                          </a:rPr>
                          <m:t>,</m:t>
                        </m:r>
                        <m:r>
                          <a:rPr lang="en-US" sz="3700" b="0" i="1" smtClean="0">
                            <a:latin typeface="Cambria Math" panose="02040503050406030204" pitchFamily="18" charset="0"/>
                            <a:ea typeface="Cambria Math" panose="02040503050406030204" pitchFamily="18" charset="0"/>
                          </a:rPr>
                          <m:t>𝜃</m:t>
                        </m:r>
                      </m:e>
                    </m:d>
                    <m:r>
                      <a:rPr lang="en-US" sz="3700" b="0" i="1" smtClean="0">
                        <a:latin typeface="Cambria Math" panose="02040503050406030204" pitchFamily="18" charset="0"/>
                        <a:ea typeface="Cambria Math" panose="02040503050406030204" pitchFamily="18" charset="0"/>
                      </a:rPr>
                      <m:t>=1 </m:t>
                    </m:r>
                    <m:r>
                      <a:rPr lang="en-US" sz="3700" b="0" i="1" smtClean="0">
                        <a:latin typeface="Cambria Math" panose="02040503050406030204" pitchFamily="18" charset="0"/>
                        <a:ea typeface="Cambria Math" panose="02040503050406030204" pitchFamily="18" charset="0"/>
                      </a:rPr>
                      <m:t>𝑖𝑓</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𝑝𝑓</m:t>
                    </m:r>
                    <m:d>
                      <m:dPr>
                        <m:ctrlPr>
                          <a:rPr lang="en-US" sz="3700" b="0" i="1" smtClean="0">
                            <a:latin typeface="Cambria Math" panose="02040503050406030204" pitchFamily="18" charset="0"/>
                            <a:ea typeface="Cambria Math" panose="02040503050406030204" pitchFamily="18" charset="0"/>
                          </a:rPr>
                        </m:ctrlPr>
                      </m:dPr>
                      <m:e>
                        <m:r>
                          <a:rPr lang="en-US" sz="3700" b="0" i="1" smtClean="0">
                            <a:latin typeface="Cambria Math" panose="02040503050406030204" pitchFamily="18" charset="0"/>
                            <a:ea typeface="Cambria Math" panose="02040503050406030204" pitchFamily="18" charset="0"/>
                          </a:rPr>
                          <m:t>𝑥</m:t>
                        </m:r>
                      </m:e>
                    </m:d>
                    <m:r>
                      <a:rPr lang="en-US" sz="3700" b="0" i="1" smtClean="0">
                        <a:latin typeface="Cambria Math" panose="02040503050406030204" pitchFamily="18" charset="0"/>
                        <a:ea typeface="Cambria Math" panose="02040503050406030204" pitchFamily="18" charset="0"/>
                      </a:rPr>
                      <m:t>&lt;</m:t>
                    </m:r>
                    <m:r>
                      <a:rPr lang="en-US" sz="3700" b="0" i="1" smtClean="0">
                        <a:latin typeface="Cambria Math" panose="02040503050406030204" pitchFamily="18" charset="0"/>
                        <a:ea typeface="Cambria Math" panose="02040503050406030204" pitchFamily="18" charset="0"/>
                      </a:rPr>
                      <m:t>𝑝</m:t>
                    </m:r>
                    <m:r>
                      <a:rPr lang="en-US" sz="3700" b="0" i="1" smtClean="0">
                        <a:latin typeface="Cambria Math" panose="02040503050406030204" pitchFamily="18" charset="0"/>
                        <a:ea typeface="Cambria Math" panose="02040503050406030204" pitchFamily="18" charset="0"/>
                      </a:rPr>
                      <m:t>𝜃</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𝑎𝑛𝑑</m:t>
                    </m:r>
                    <m:r>
                      <a:rPr lang="en-US" sz="3700" b="0" i="1" smtClean="0">
                        <a:latin typeface="Cambria Math" panose="02040503050406030204" pitchFamily="18" charset="0"/>
                        <a:ea typeface="Cambria Math" panose="02040503050406030204" pitchFamily="18" charset="0"/>
                      </a:rPr>
                      <m:t>=0 </m:t>
                    </m:r>
                    <m:r>
                      <a:rPr lang="en-US" sz="3700" b="0" i="1" smtClean="0">
                        <a:latin typeface="Cambria Math" panose="02040503050406030204" pitchFamily="18" charset="0"/>
                        <a:ea typeface="Cambria Math" panose="02040503050406030204" pitchFamily="18" charset="0"/>
                      </a:rPr>
                      <m:t>𝑜𝑡h𝑒𝑟𝑤𝑖𝑠𝑒</m:t>
                    </m:r>
                    <m:r>
                      <a:rPr lang="en-US" sz="3700" b="0" i="1" smtClean="0">
                        <a:latin typeface="Cambria Math" panose="02040503050406030204" pitchFamily="18" charset="0"/>
                        <a:ea typeface="Cambria Math" panose="02040503050406030204" pitchFamily="18" charset="0"/>
                      </a:rPr>
                      <m:t>.</m:t>
                    </m:r>
                  </m:oMath>
                </a14:m>
                <a:r>
                  <a:rPr lang="en-US" sz="3700" dirty="0" smtClean="0">
                    <a:latin typeface="Garamond" panose="02020404030301010803" pitchFamily="18" charset="0"/>
                  </a:rPr>
                  <a:t> Where </a:t>
                </a:r>
                <a14:m>
                  <m:oMath xmlns:m="http://schemas.openxmlformats.org/officeDocument/2006/math">
                    <m:r>
                      <a:rPr lang="en-US" sz="3700" b="0" i="1" smtClean="0">
                        <a:latin typeface="Cambria Math" panose="02040503050406030204" pitchFamily="18" charset="0"/>
                      </a:rPr>
                      <m:t>𝑥</m:t>
                    </m:r>
                  </m:oMath>
                </a14:m>
                <a:r>
                  <a:rPr lang="en-US" sz="3700" dirty="0" smtClean="0">
                    <a:latin typeface="Garamond" panose="02020404030301010803" pitchFamily="18" charset="0"/>
                  </a:rPr>
                  <a:t> is an image, </a:t>
                </a:r>
                <a14:m>
                  <m:oMath xmlns:m="http://schemas.openxmlformats.org/officeDocument/2006/math">
                    <m:r>
                      <a:rPr lang="en-US" sz="3700" b="0" i="1" smtClean="0">
                        <a:latin typeface="Cambria Math" panose="02040503050406030204" pitchFamily="18" charset="0"/>
                      </a:rPr>
                      <m:t>𝑓</m:t>
                    </m:r>
                  </m:oMath>
                </a14:m>
                <a:r>
                  <a:rPr lang="en-US" sz="3700" dirty="0" smtClean="0">
                    <a:latin typeface="Garamond" panose="02020404030301010803" pitchFamily="18" charset="0"/>
                  </a:rPr>
                  <a:t> is a </a:t>
                </a:r>
                <a:r>
                  <a:rPr lang="en-US" sz="3700" dirty="0" err="1" smtClean="0">
                    <a:latin typeface="Garamond" panose="02020404030301010803" pitchFamily="18" charset="0"/>
                  </a:rPr>
                  <a:t>Haar</a:t>
                </a:r>
                <a:r>
                  <a:rPr lang="en-US" sz="3700" dirty="0" smtClean="0">
                    <a:latin typeface="Garamond" panose="02020404030301010803" pitchFamily="18" charset="0"/>
                  </a:rPr>
                  <a:t> feature, </a:t>
                </a:r>
                <a14:m>
                  <m:oMath xmlns:m="http://schemas.openxmlformats.org/officeDocument/2006/math">
                    <m:r>
                      <a:rPr lang="en-US" sz="3700" b="0" i="1" smtClean="0">
                        <a:latin typeface="Cambria Math" panose="02040503050406030204" pitchFamily="18" charset="0"/>
                      </a:rPr>
                      <m:t>𝑝</m:t>
                    </m:r>
                  </m:oMath>
                </a14:m>
                <a:r>
                  <a:rPr lang="en-US" sz="3700" dirty="0" smtClean="0">
                    <a:latin typeface="Garamond" panose="02020404030301010803" pitchFamily="18" charset="0"/>
                  </a:rPr>
                  <a:t> is a polarity that equals 1 or -1, </a:t>
                </a:r>
                <a14:m>
                  <m:oMath xmlns:m="http://schemas.openxmlformats.org/officeDocument/2006/math">
                    <m:r>
                      <a:rPr lang="en-US" sz="3700" i="1" smtClean="0">
                        <a:latin typeface="Cambria Math" panose="02040503050406030204" pitchFamily="18" charset="0"/>
                        <a:ea typeface="Cambria Math" panose="02040503050406030204" pitchFamily="18" charset="0"/>
                      </a:rPr>
                      <m:t>𝜃</m:t>
                    </m:r>
                  </m:oMath>
                </a14:m>
                <a:r>
                  <a:rPr lang="en-US" sz="3700" dirty="0" smtClean="0">
                    <a:latin typeface="Garamond" panose="02020404030301010803" pitchFamily="18" charset="0"/>
                  </a:rPr>
                  <a:t> is a threshold, and </a:t>
                </a:r>
                <a14:m>
                  <m:oMath xmlns:m="http://schemas.openxmlformats.org/officeDocument/2006/math">
                    <m:r>
                      <a:rPr lang="en-US" sz="3700" b="0" i="1" smtClean="0">
                        <a:latin typeface="Cambria Math" panose="02040503050406030204" pitchFamily="18" charset="0"/>
                      </a:rPr>
                      <m:t>𝑓</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oMath>
                </a14:m>
                <a:r>
                  <a:rPr lang="en-US" sz="3700" dirty="0" smtClean="0">
                    <a:latin typeface="Garamond" panose="02020404030301010803" pitchFamily="18" charset="0"/>
                  </a:rPr>
                  <a:t> is how well the feature matches the image. 1 means there is a face and 0 means there is no face. A weak classier should be able to identify faces with slightly above 50% accuracy.  </a:t>
                </a:r>
              </a:p>
              <a:p>
                <a:r>
                  <a:rPr lang="en-US" sz="3700" dirty="0" smtClean="0">
                    <a:latin typeface="Garamond" panose="02020404030301010803" pitchFamily="18" charset="0"/>
                  </a:rPr>
                  <a:t>	We want to create a </a:t>
                </a:r>
                <a:r>
                  <a:rPr lang="en-US" sz="3700" b="1" dirty="0" smtClean="0">
                    <a:latin typeface="Garamond" panose="02020404030301010803" pitchFamily="18" charset="0"/>
                  </a:rPr>
                  <a:t>strong classifier</a:t>
                </a:r>
                <a:r>
                  <a:rPr lang="en-US" sz="3700" dirty="0" smtClean="0">
                    <a:latin typeface="Garamond" panose="02020404030301010803" pitchFamily="18" charset="0"/>
                  </a:rPr>
                  <a:t>, basically a linear combination of the best weak classifiers which is more accurate than a single weak classifier.  To do this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 which runs for </a:t>
                </a:r>
                <a:r>
                  <a:rPr lang="en-US" sz="3700" i="1" dirty="0" smtClean="0">
                    <a:latin typeface="Garamond" panose="02020404030301010803" pitchFamily="18" charset="0"/>
                  </a:rPr>
                  <a:t>T </a:t>
                </a:r>
                <a:r>
                  <a:rPr lang="en-US" sz="3700" dirty="0" smtClean="0">
                    <a:latin typeface="Garamond" panose="02020404030301010803" pitchFamily="18" charset="0"/>
                  </a:rPr>
                  <a:t>training rounds. For </a:t>
                </a:r>
                <a:r>
                  <a:rPr lang="en-US" sz="3700" i="1" dirty="0" smtClean="0">
                    <a:latin typeface="Garamond" panose="02020404030301010803" pitchFamily="18" charset="0"/>
                  </a:rPr>
                  <a:t>1 ≤ t ≤ T </a:t>
                </a:r>
                <a:r>
                  <a:rPr lang="en-US" sz="3700" dirty="0" smtClean="0">
                    <a:latin typeface="Garamond" panose="02020404030301010803" pitchFamily="18" charset="0"/>
                  </a:rPr>
                  <a:t>we find the weak classifier which minimizes the weighted error: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nary>
                      <m:naryPr>
                        <m:chr m:val="∑"/>
                        <m:supHide m:val="on"/>
                        <m:ctrlPr>
                          <a:rPr lang="en-US" sz="3700" b="0" i="1" smtClean="0">
                            <a:latin typeface="Cambria Math" panose="02040503050406030204" pitchFamily="18" charset="0"/>
                          </a:rPr>
                        </m:ctrlPr>
                      </m:naryPr>
                      <m:sub>
                        <m:r>
                          <m:rPr>
                            <m:brk m:alnAt="7"/>
                          </m:rPr>
                          <a:rPr lang="en-US" sz="3700" b="0" i="1" smtClean="0">
                            <a:latin typeface="Cambria Math" panose="02040503050406030204" pitchFamily="18" charset="0"/>
                          </a:rPr>
                          <m:t>𝑖</m:t>
                        </m:r>
                      </m:sub>
                      <m:sup/>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𝑤</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𝑥</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𝑓</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𝑝</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𝜃</m:t>
                                </m:r>
                              </m:e>
                              <m:sub>
                                <m:r>
                                  <a:rPr lang="en-US" sz="3700" b="0" i="1" smtClean="0">
                                    <a:latin typeface="Cambria Math" panose="02040503050406030204" pitchFamily="18" charset="0"/>
                                  </a:rPr>
                                  <m:t>𝑡</m:t>
                                </m:r>
                              </m:sub>
                            </m:sSub>
                          </m:e>
                        </m:d>
                        <m:r>
                          <a:rPr lang="en-US" sz="3700" b="0" i="1" smtClean="0">
                            <a:latin typeface="Cambria Math" panose="02040503050406030204" pitchFamily="18" charset="0"/>
                          </a:rPr>
                          <m:t> − </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𝑦</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e>
                    </m:nary>
                  </m:oMath>
                </a14:m>
                <a:r>
                  <a:rPr lang="en-US" sz="3700" dirty="0" smtClean="0">
                    <a:latin typeface="Garamond" panose="02020404030301010803" pitchFamily="18" charset="0"/>
                  </a:rPr>
                  <a:t> where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rPr>
                          <m:t>𝑥</m:t>
                        </m:r>
                      </m:e>
                      <m:sub>
                        <m:r>
                          <a:rPr lang="en-US" sz="3700" i="1">
                            <a:latin typeface="Cambria Math" panose="02040503050406030204" pitchFamily="18" charset="0"/>
                          </a:rPr>
                          <m:t>𝑖</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minimize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𝜖</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and </a:t>
                </a:r>
                <a:r>
                  <a:rPr lang="en-US" sz="3700" i="1" dirty="0" err="1" smtClean="0">
                    <a:latin typeface="Garamond" panose="02020404030301010803" pitchFamily="18" charset="0"/>
                  </a:rPr>
                  <a:t>y</a:t>
                </a:r>
                <a:r>
                  <a:rPr lang="en-US" sz="3700" i="1" baseline="-25000" dirty="0" err="1" smtClean="0">
                    <a:latin typeface="Garamond" panose="02020404030301010803" pitchFamily="18" charset="0"/>
                  </a:rPr>
                  <a:t>i</a:t>
                </a:r>
                <a:r>
                  <a:rPr lang="en-US" sz="3700" i="1" dirty="0" smtClean="0">
                    <a:latin typeface="Garamond" panose="02020404030301010803" pitchFamily="18" charset="0"/>
                  </a:rPr>
                  <a:t>=1,0 </a:t>
                </a:r>
                <a:r>
                  <a:rPr lang="en-US" sz="3700" dirty="0" smtClean="0">
                    <a:latin typeface="Garamond" panose="02020404030301010803" pitchFamily="18" charset="0"/>
                  </a:rPr>
                  <a:t>faces and non-faces respectively. The weights </a:t>
                </a:r>
                <a:r>
                  <a:rPr lang="en-US" sz="3700" i="1" dirty="0" err="1" smtClean="0">
                    <a:latin typeface="Garamond" panose="02020404030301010803" pitchFamily="18" charset="0"/>
                  </a:rPr>
                  <a:t>w</a:t>
                </a:r>
                <a:r>
                  <a:rPr lang="en-US" sz="3700" i="1" baseline="-25000" dirty="0" err="1" smtClean="0">
                    <a:latin typeface="Garamond" panose="02020404030301010803" pitchFamily="18" charset="0"/>
                  </a:rPr>
                  <a:t>i</a:t>
                </a:r>
                <a:r>
                  <a:rPr lang="en-US" sz="3700" dirty="0">
                    <a:latin typeface="Garamond" panose="02020404030301010803" pitchFamily="18" charset="0"/>
                  </a:rPr>
                  <a:t> </a:t>
                </a:r>
                <a:r>
                  <a:rPr lang="en-US" sz="3700" dirty="0" smtClean="0">
                    <a:latin typeface="Garamond" panose="02020404030301010803" pitchFamily="18" charset="0"/>
                  </a:rPr>
                  <a:t>are updated for the next training round. We define </a:t>
                </a:r>
                <a14:m>
                  <m:oMath xmlns:m="http://schemas.openxmlformats.org/officeDocument/2006/math">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i="1">
                        <a:latin typeface="Cambria Math" panose="02040503050406030204" pitchFamily="18" charset="0"/>
                      </a:rPr>
                      <m:t>=</m:t>
                    </m:r>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b="0" i="1" smtClean="0">
                            <a:latin typeface="Cambria Math" panose="02040503050406030204" pitchFamily="18" charset="0"/>
                          </a:rPr>
                          <m:t>𝑥</m:t>
                        </m:r>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𝜃</m:t>
                            </m:r>
                          </m:e>
                          <m:sub>
                            <m:r>
                              <a:rPr lang="en-US" sz="3700" i="1">
                                <a:latin typeface="Cambria Math" panose="02040503050406030204" pitchFamily="18" charset="0"/>
                              </a:rPr>
                              <m:t>𝑡</m:t>
                            </m:r>
                          </m:sub>
                        </m:sSub>
                      </m:e>
                    </m:d>
                  </m:oMath>
                </a14:m>
                <a:r>
                  <a:rPr lang="en-US" sz="3700" dirty="0" smtClean="0">
                    <a:latin typeface="Garamond" panose="02020404030301010803" pitchFamily="18" charset="0"/>
                  </a:rPr>
                  <a:t> and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r>
                      <a:rPr lang="en-US" sz="3700" b="0" i="1" smtClean="0">
                        <a:latin typeface="Cambria Math" panose="02040503050406030204" pitchFamily="18" charset="0"/>
                      </a:rPr>
                      <m:t>𝑙𝑜𝑔</m:t>
                    </m:r>
                    <m:d>
                      <m:dPr>
                        <m:ctrlPr>
                          <a:rPr lang="en-US" sz="3700" b="0" i="1" smtClean="0">
                            <a:latin typeface="Cambria Math" panose="02040503050406030204" pitchFamily="18" charset="0"/>
                          </a:rPr>
                        </m:ctrlPr>
                      </m:dPr>
                      <m:e>
                        <m:f>
                          <m:fPr>
                            <m:ctrlPr>
                              <a:rPr lang="en-US" sz="3700" b="0" i="1" smtClean="0">
                                <a:latin typeface="Cambria Math" panose="02040503050406030204" pitchFamily="18" charset="0"/>
                              </a:rPr>
                            </m:ctrlPr>
                          </m:fPr>
                          <m:num>
                            <m:r>
                              <a:rPr lang="en-US" sz="3700" b="0" i="1" smtClean="0">
                                <a:latin typeface="Cambria Math" panose="02040503050406030204" pitchFamily="18" charset="0"/>
                              </a:rPr>
                              <m:t>1−</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num>
                          <m:den>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den>
                        </m:f>
                      </m:e>
                    </m:d>
                  </m:oMath>
                </a14:m>
                <a:r>
                  <a:rPr lang="en-US" sz="3700" dirty="0" smtClean="0">
                    <a:latin typeface="Garamond" panose="02020404030301010803" pitchFamily="18" charset="0"/>
                  </a:rPr>
                  <a:t>. Our strong classifier is then: </a:t>
                </a:r>
                <a14:m>
                  <m:oMath xmlns:m="http://schemas.openxmlformats.org/officeDocument/2006/math">
                    <m:r>
                      <a:rPr lang="en-US" sz="3700" b="0" i="1" smtClean="0">
                        <a:latin typeface="Cambria Math" panose="02040503050406030204" pitchFamily="18" charset="0"/>
                      </a:rPr>
                      <m:t>𝐶</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b="0" i="1" smtClean="0">
                        <a:latin typeface="Cambria Math" panose="02040503050406030204" pitchFamily="18" charset="0"/>
                      </a:rPr>
                      <m:t>=1</m:t>
                    </m:r>
                  </m:oMath>
                </a14:m>
                <a:r>
                  <a:rPr lang="en-US" sz="3700" dirty="0" smtClean="0">
                    <a:latin typeface="Garamond" panose="02020404030301010803" pitchFamily="18" charset="0"/>
                  </a:rPr>
                  <a:t> if </a:t>
                </a:r>
                <a14:m>
                  <m:oMath xmlns:m="http://schemas.openxmlformats.org/officeDocument/2006/math">
                    <m:nary>
                      <m:naryPr>
                        <m:chr m:val="∑"/>
                        <m:ctrlPr>
                          <a:rPr lang="en-US" sz="3700" i="1" smtClean="0">
                            <a:latin typeface="Cambria Math" panose="02040503050406030204" pitchFamily="18" charset="0"/>
                          </a:rPr>
                        </m:ctrlPr>
                      </m:naryPr>
                      <m:sub>
                        <m:r>
                          <m:rPr>
                            <m:brk m:alnAt="23"/>
                          </m:rPr>
                          <a:rPr lang="en-US" sz="3700" b="0" i="1" smtClean="0">
                            <a:latin typeface="Cambria Math" panose="02040503050406030204" pitchFamily="18" charset="0"/>
                          </a:rPr>
                          <m:t>𝑡</m:t>
                        </m:r>
                        <m:r>
                          <a:rPr lang="en-US" sz="3700" b="0" i="1" smtClean="0">
                            <a:latin typeface="Cambria Math" panose="02040503050406030204" pitchFamily="18" charset="0"/>
                          </a:rPr>
                          <m:t>=1</m:t>
                        </m:r>
                      </m:sub>
                      <m:sup>
                        <m:r>
                          <a:rPr lang="en-US" sz="3700" b="0" i="1" smtClean="0">
                            <a:latin typeface="Cambria Math" panose="02040503050406030204" pitchFamily="18" charset="0"/>
                          </a:rPr>
                          <m:t>𝑇</m:t>
                        </m:r>
                      </m:sup>
                      <m:e>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r>
                          <a:rPr lang="en-US" sz="3700" b="0" i="1" smtClean="0">
                            <a:latin typeface="Cambria Math" panose="02040503050406030204" pitchFamily="18" charset="0"/>
                          </a:rPr>
                          <m:t>𝑥</m:t>
                        </m:r>
                        <m:r>
                          <a:rPr lang="en-US" sz="3700" b="0" i="1" smtClean="0">
                            <a:latin typeface="Cambria Math" panose="02040503050406030204" pitchFamily="18" charset="0"/>
                          </a:rPr>
                          <m:t>)≥</m:t>
                        </m:r>
                        <m:f>
                          <m:fPr>
                            <m:ctrlPr>
                              <a:rPr lang="en-US" sz="3700" b="0" i="1" smtClean="0">
                                <a:latin typeface="Cambria Math" panose="02040503050406030204" pitchFamily="18" charset="0"/>
                                <a:ea typeface="Cambria Math" panose="02040503050406030204" pitchFamily="18" charset="0"/>
                              </a:rPr>
                            </m:ctrlPr>
                          </m:fPr>
                          <m:num>
                            <m:r>
                              <a:rPr lang="en-US" sz="3700" b="0" i="1" smtClean="0">
                                <a:latin typeface="Cambria Math" panose="02040503050406030204" pitchFamily="18" charset="0"/>
                                <a:ea typeface="Cambria Math" panose="02040503050406030204" pitchFamily="18" charset="0"/>
                              </a:rPr>
                              <m:t>1</m:t>
                            </m:r>
                          </m:num>
                          <m:den>
                            <m:r>
                              <a:rPr lang="en-US" sz="3700" b="0" i="1" smtClean="0">
                                <a:latin typeface="Cambria Math" panose="02040503050406030204" pitchFamily="18" charset="0"/>
                                <a:ea typeface="Cambria Math" panose="02040503050406030204" pitchFamily="18" charset="0"/>
                              </a:rPr>
                              <m:t>2</m:t>
                            </m:r>
                          </m:den>
                        </m:f>
                        <m:nary>
                          <m:naryPr>
                            <m:chr m:val="∑"/>
                            <m:ctrlPr>
                              <a:rPr lang="en-US" sz="3700" b="0" i="1" smtClean="0">
                                <a:latin typeface="Cambria Math" panose="02040503050406030204" pitchFamily="18" charset="0"/>
                                <a:ea typeface="Cambria Math" panose="02040503050406030204" pitchFamily="18" charset="0"/>
                              </a:rPr>
                            </m:ctrlPr>
                          </m:naryPr>
                          <m:sub>
                            <m:r>
                              <m:rPr>
                                <m:brk m:alnAt="23"/>
                              </m:rPr>
                              <a:rPr lang="en-US" sz="3700" b="0" i="1" smtClean="0">
                                <a:latin typeface="Cambria Math" panose="02040503050406030204" pitchFamily="18" charset="0"/>
                                <a:ea typeface="Cambria Math" panose="02040503050406030204" pitchFamily="18" charset="0"/>
                              </a:rPr>
                              <m:t>𝑡</m:t>
                            </m:r>
                            <m:r>
                              <a:rPr lang="en-US" sz="3700" b="0" i="1" smtClean="0">
                                <a:latin typeface="Cambria Math" panose="02040503050406030204" pitchFamily="18" charset="0"/>
                                <a:ea typeface="Cambria Math" panose="02040503050406030204" pitchFamily="18" charset="0"/>
                              </a:rPr>
                              <m:t>=1</m:t>
                            </m:r>
                          </m:sub>
                          <m:sup>
                            <m:r>
                              <a:rPr lang="en-US" sz="3700" b="0" i="1" smtClean="0">
                                <a:latin typeface="Cambria Math" panose="02040503050406030204" pitchFamily="18" charset="0"/>
                                <a:ea typeface="Cambria Math" panose="02040503050406030204" pitchFamily="18" charset="0"/>
                              </a:rPr>
                              <m:t>𝑇</m:t>
                            </m:r>
                          </m:sup>
                          <m:e>
                            <m:sSub>
                              <m:sSubPr>
                                <m:ctrlPr>
                                  <a:rPr lang="en-US" sz="3700" b="0" i="1" smtClean="0">
                                    <a:latin typeface="Cambria Math" panose="02040503050406030204" pitchFamily="18" charset="0"/>
                                    <a:ea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𝑎</m:t>
                                </m:r>
                              </m:e>
                              <m:sub>
                                <m:r>
                                  <a:rPr lang="en-US" sz="3700" b="0" i="1" smtClean="0">
                                    <a:latin typeface="Cambria Math" panose="02040503050406030204" pitchFamily="18" charset="0"/>
                                    <a:ea typeface="Cambria Math" panose="02040503050406030204" pitchFamily="18" charset="0"/>
                                  </a:rPr>
                                  <m:t>𝑡</m:t>
                                </m:r>
                              </m:sub>
                            </m:sSub>
                          </m:e>
                        </m:nary>
                      </m:e>
                    </m:nary>
                  </m:oMath>
                </a14:m>
                <a:r>
                  <a:rPr lang="en-US" sz="3700" dirty="0" smtClean="0">
                    <a:latin typeface="Garamond" panose="02020404030301010803" pitchFamily="18" charset="0"/>
                  </a:rPr>
                  <a:t> and </a:t>
                </a:r>
                <a14:m>
                  <m:oMath xmlns:m="http://schemas.openxmlformats.org/officeDocument/2006/math">
                    <m:r>
                      <a:rPr lang="en-US" sz="3700" b="0" i="1" smtClean="0">
                        <a:latin typeface="Cambria Math" panose="02040503050406030204" pitchFamily="18" charset="0"/>
                      </a:rPr>
                      <m:t>=0</m:t>
                    </m:r>
                  </m:oMath>
                </a14:m>
                <a:r>
                  <a:rPr lang="en-US" sz="3700" dirty="0" smtClean="0">
                    <a:latin typeface="Garamond" panose="02020404030301010803" pitchFamily="18" charset="0"/>
                  </a:rPr>
                  <a:t> otherwise. [2]</a:t>
                </a:r>
                <a:endParaRPr lang="en-US" sz="3700" dirty="0">
                  <a:latin typeface="Garamond" panose="02020404030301010803"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4567183" y="8482411"/>
                <a:ext cx="12710811" cy="10915552"/>
              </a:xfrm>
              <a:prstGeom prst="rect">
                <a:avLst/>
              </a:prstGeom>
              <a:blipFill>
                <a:blip r:embed="rId9"/>
                <a:stretch>
                  <a:fillRect l="-1535" t="-893" r="-2206" b="-1173"/>
                </a:stretch>
              </a:blipFill>
            </p:spPr>
            <p:txBody>
              <a:bodyPr/>
              <a:lstStyle/>
              <a:p>
                <a:r>
                  <a:rPr lang="en-US">
                    <a:noFill/>
                  </a:rPr>
                  <a:t> </a:t>
                </a:r>
              </a:p>
            </p:txBody>
          </p:sp>
        </mc:Fallback>
      </mc:AlternateContent>
      <p:sp>
        <p:nvSpPr>
          <p:cNvPr id="34" name="TextBox 33"/>
          <p:cNvSpPr txBox="1"/>
          <p:nvPr/>
        </p:nvSpPr>
        <p:spPr>
          <a:xfrm>
            <a:off x="14244609" y="19596335"/>
            <a:ext cx="13441391"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Cascaded Classifiers </a:t>
            </a:r>
            <a:endParaRPr lang="en-US" sz="7200" b="1" dirty="0">
              <a:solidFill>
                <a:schemeClr val="bg1"/>
              </a:solidFill>
              <a:latin typeface="+mj-lt"/>
              <a:cs typeface="+mn-cs"/>
            </a:endParaRPr>
          </a:p>
        </p:txBody>
      </p:sp>
      <p:sp>
        <p:nvSpPr>
          <p:cNvPr id="4" name="TextBox 3"/>
          <p:cNvSpPr txBox="1"/>
          <p:nvPr/>
        </p:nvSpPr>
        <p:spPr>
          <a:xfrm>
            <a:off x="14567182" y="21027950"/>
            <a:ext cx="12710811" cy="7494359"/>
          </a:xfrm>
          <a:prstGeom prst="rect">
            <a:avLst/>
          </a:prstGeom>
          <a:noFill/>
        </p:spPr>
        <p:txBody>
          <a:bodyPr wrap="square" rtlCol="0">
            <a:spAutoFit/>
          </a:bodyPr>
          <a:lstStyle/>
          <a:p>
            <a:r>
              <a:rPr lang="en-US" sz="3700" dirty="0" smtClean="0">
                <a:latin typeface="Garamond" panose="02020404030301010803" pitchFamily="18" charset="0"/>
              </a:rPr>
              <a:t>Unfortunately, evaluating a single strong classifier at every location on an image in search of a face is very inefficient, so we use a </a:t>
            </a:r>
            <a:r>
              <a:rPr lang="en-US" sz="3700" b="1" dirty="0" smtClean="0">
                <a:latin typeface="Garamond" panose="02020404030301010803" pitchFamily="18" charset="0"/>
              </a:rPr>
              <a:t>cascaded classifier</a:t>
            </a:r>
            <a:r>
              <a:rPr lang="en-US" sz="3700" dirty="0" smtClean="0">
                <a:latin typeface="Garamond" panose="02020404030301010803" pitchFamily="18" charset="0"/>
              </a:rPr>
              <a:t>. A cascaded classifier consists of many strong classifiers, called layers. The goal is for each layer to determine whether a sub-window is definitely not a face or maybe a face. [3] Each layer is trained to have a very high detection rate, but also a significant false positive rate.</a:t>
            </a:r>
          </a:p>
          <a:p>
            <a:r>
              <a:rPr lang="en-US" sz="3700" dirty="0" smtClean="0">
                <a:latin typeface="Garamond" panose="02020404030301010803" pitchFamily="18" charset="0"/>
              </a:rPr>
              <a:t>	The early layers contain only a few weak classifiers, so they are quick to evaluate. If a layer determines that a sub-window is possibly a face, it continues to the next layer. If </a:t>
            </a:r>
            <a:r>
              <a:rPr lang="en-US" sz="3700" dirty="0">
                <a:latin typeface="Garamond" panose="02020404030301010803" pitchFamily="18" charset="0"/>
              </a:rPr>
              <a:t>a layer determines that a sub-window is </a:t>
            </a:r>
            <a:r>
              <a:rPr lang="en-US" sz="3700" dirty="0" smtClean="0">
                <a:latin typeface="Garamond" panose="02020404030301010803" pitchFamily="18" charset="0"/>
              </a:rPr>
              <a:t>definitely not a face, then the detector immediately proceeds to the next sub-window. So the vast majority of sub-windows are quick to evaluate. </a:t>
            </a:r>
            <a:endParaRPr lang="en-US" sz="3700" dirty="0">
              <a:latin typeface="Garamond" panose="02020404030301010803" pitchFamily="18" charset="0"/>
            </a:endParaRPr>
          </a:p>
        </p:txBody>
      </p:sp>
      <p:sp>
        <p:nvSpPr>
          <p:cNvPr id="5" name="TextBox 4"/>
          <p:cNvSpPr txBox="1"/>
          <p:nvPr/>
        </p:nvSpPr>
        <p:spPr>
          <a:xfrm>
            <a:off x="28296968" y="7903516"/>
            <a:ext cx="14188145" cy="2939266"/>
          </a:xfrm>
          <a:prstGeom prst="rect">
            <a:avLst/>
          </a:prstGeom>
          <a:noFill/>
        </p:spPr>
        <p:txBody>
          <a:bodyPr wrap="square" rtlCol="0">
            <a:spAutoFit/>
          </a:bodyPr>
          <a:lstStyle/>
          <a:p>
            <a:r>
              <a:rPr lang="en-US" sz="3700" dirty="0" smtClean="0">
                <a:latin typeface="Garamond" panose="02020404030301010803" pitchFamily="18" charset="0"/>
              </a:rPr>
              <a:t>Here we present the results from a detector trained by </a:t>
            </a:r>
            <a:r>
              <a:rPr lang="en-US" sz="3700" b="1" dirty="0" err="1" smtClean="0">
                <a:latin typeface="Garamond" panose="02020404030301010803" pitchFamily="18" charset="0"/>
              </a:rPr>
              <a:t>Adaboost</a:t>
            </a:r>
            <a:r>
              <a:rPr lang="en-US" sz="3700" dirty="0" smtClean="0">
                <a:latin typeface="Garamond" panose="02020404030301010803" pitchFamily="18" charset="0"/>
              </a:rPr>
              <a:t>. It was trained on 575 images from databases [4], [5], and [6], with five training rounds. The subjects in every positive training example were directly facing the camera. The four test data sets contained  100 – 150 images each. All of the test images were not in the training set.</a:t>
            </a:r>
            <a:endParaRPr lang="en-US" sz="3700" dirty="0">
              <a:latin typeface="Garamond" panose="020204040303010108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65579669"/>
              </p:ext>
            </p:extLst>
          </p:nvPr>
        </p:nvGraphicFramePr>
        <p:xfrm>
          <a:off x="28647340" y="10865106"/>
          <a:ext cx="13487400" cy="2286000"/>
        </p:xfrm>
        <a:graphic>
          <a:graphicData uri="http://schemas.openxmlformats.org/drawingml/2006/table">
            <a:tbl>
              <a:tblPr firstRow="1" bandRow="1">
                <a:tableStyleId>{5C22544A-7EE6-4342-B048-85BDC9FD1C3A}</a:tableStyleId>
              </a:tblPr>
              <a:tblGrid>
                <a:gridCol w="3371850">
                  <a:extLst>
                    <a:ext uri="{9D8B030D-6E8A-4147-A177-3AD203B41FA5}">
                      <a16:colId xmlns:a16="http://schemas.microsoft.com/office/drawing/2014/main" val="1597186966"/>
                    </a:ext>
                  </a:extLst>
                </a:gridCol>
                <a:gridCol w="3371850">
                  <a:extLst>
                    <a:ext uri="{9D8B030D-6E8A-4147-A177-3AD203B41FA5}">
                      <a16:colId xmlns:a16="http://schemas.microsoft.com/office/drawing/2014/main" val="324691225"/>
                    </a:ext>
                  </a:extLst>
                </a:gridCol>
                <a:gridCol w="3371850">
                  <a:extLst>
                    <a:ext uri="{9D8B030D-6E8A-4147-A177-3AD203B41FA5}">
                      <a16:colId xmlns:a16="http://schemas.microsoft.com/office/drawing/2014/main" val="2225046695"/>
                    </a:ext>
                  </a:extLst>
                </a:gridCol>
                <a:gridCol w="3371850">
                  <a:extLst>
                    <a:ext uri="{9D8B030D-6E8A-4147-A177-3AD203B41FA5}">
                      <a16:colId xmlns:a16="http://schemas.microsoft.com/office/drawing/2014/main" val="1458599860"/>
                    </a:ext>
                  </a:extLst>
                </a:gridCol>
              </a:tblGrid>
              <a:tr h="370840">
                <a:tc>
                  <a:txBody>
                    <a:bodyPr/>
                    <a:lstStyle/>
                    <a:p>
                      <a:r>
                        <a:rPr lang="en-US" sz="2400" b="1" dirty="0" smtClean="0">
                          <a:solidFill>
                            <a:schemeClr val="accent4"/>
                          </a:solidFill>
                        </a:rPr>
                        <a:t>Test Image Source</a:t>
                      </a:r>
                      <a:endParaRPr lang="en-US" sz="2400" b="1" dirty="0">
                        <a:solidFill>
                          <a:schemeClr val="accent4"/>
                        </a:solidFill>
                      </a:endParaRPr>
                    </a:p>
                  </a:txBody>
                  <a:tcPr/>
                </a:tc>
                <a:tc>
                  <a:txBody>
                    <a:bodyPr/>
                    <a:lstStyle/>
                    <a:p>
                      <a:r>
                        <a:rPr lang="en-US" sz="2400" b="1" dirty="0" smtClean="0">
                          <a:solidFill>
                            <a:schemeClr val="accent4"/>
                          </a:solidFill>
                        </a:rPr>
                        <a:t>Detection</a:t>
                      </a:r>
                      <a:r>
                        <a:rPr lang="en-US" sz="2400" b="1" baseline="0" dirty="0" smtClean="0">
                          <a:solidFill>
                            <a:schemeClr val="accent4"/>
                          </a:solidFill>
                        </a:rPr>
                        <a:t> Rate</a:t>
                      </a:r>
                      <a:endParaRPr lang="en-US" sz="2400" b="1" dirty="0">
                        <a:solidFill>
                          <a:schemeClr val="accent4"/>
                        </a:solidFill>
                      </a:endParaRPr>
                    </a:p>
                  </a:txBody>
                  <a:tcPr/>
                </a:tc>
                <a:tc>
                  <a:txBody>
                    <a:bodyPr/>
                    <a:lstStyle/>
                    <a:p>
                      <a:r>
                        <a:rPr lang="en-US" sz="2400" dirty="0" smtClean="0">
                          <a:solidFill>
                            <a:schemeClr val="accent4"/>
                          </a:solidFill>
                        </a:rPr>
                        <a:t>False</a:t>
                      </a:r>
                      <a:r>
                        <a:rPr lang="en-US" sz="2400" baseline="0" dirty="0" smtClean="0">
                          <a:solidFill>
                            <a:schemeClr val="accent4"/>
                          </a:solidFill>
                        </a:rPr>
                        <a:t> Positive Rate</a:t>
                      </a:r>
                      <a:endParaRPr lang="en-US" sz="2400" dirty="0">
                        <a:solidFill>
                          <a:schemeClr val="accent4"/>
                        </a:solidFill>
                      </a:endParaRPr>
                    </a:p>
                  </a:txBody>
                  <a:tcPr/>
                </a:tc>
                <a:tc>
                  <a:txBody>
                    <a:bodyPr/>
                    <a:lstStyle/>
                    <a:p>
                      <a:r>
                        <a:rPr lang="en-US" sz="2400" dirty="0" smtClean="0">
                          <a:solidFill>
                            <a:schemeClr val="accent4"/>
                          </a:solidFill>
                        </a:rPr>
                        <a:t>Total Accuracy</a:t>
                      </a:r>
                      <a:endParaRPr lang="en-US" sz="2400" dirty="0">
                        <a:solidFill>
                          <a:schemeClr val="accent4"/>
                        </a:solidFill>
                      </a:endParaRPr>
                    </a:p>
                  </a:txBody>
                  <a:tcPr/>
                </a:tc>
                <a:extLst>
                  <a:ext uri="{0D108BD9-81ED-4DB2-BD59-A6C34878D82A}">
                    <a16:rowId xmlns:a16="http://schemas.microsoft.com/office/drawing/2014/main" val="2700827154"/>
                  </a:ext>
                </a:extLst>
              </a:tr>
              <a:tr h="370840">
                <a:tc>
                  <a:txBody>
                    <a:bodyPr/>
                    <a:lstStyle/>
                    <a:p>
                      <a:r>
                        <a:rPr lang="en-US" sz="2400" dirty="0" err="1" smtClean="0">
                          <a:solidFill>
                            <a:schemeClr val="accent4"/>
                          </a:solidFill>
                        </a:rPr>
                        <a:t>Origional</a:t>
                      </a:r>
                      <a:r>
                        <a:rPr lang="en-US" sz="2400" dirty="0" smtClean="0">
                          <a:solidFill>
                            <a:schemeClr val="accent4"/>
                          </a:solidFill>
                        </a:rPr>
                        <a:t> [4]</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92%</a:t>
                      </a:r>
                      <a:endParaRPr lang="en-US" sz="2400" dirty="0">
                        <a:solidFill>
                          <a:schemeClr val="accent4"/>
                        </a:solidFill>
                      </a:endParaRPr>
                    </a:p>
                  </a:txBody>
                  <a:tcPr/>
                </a:tc>
                <a:extLst>
                  <a:ext uri="{0D108BD9-81ED-4DB2-BD59-A6C34878D82A}">
                    <a16:rowId xmlns:a16="http://schemas.microsoft.com/office/drawing/2014/main" val="2896280672"/>
                  </a:ext>
                </a:extLst>
              </a:tr>
              <a:tr h="370840">
                <a:tc>
                  <a:txBody>
                    <a:bodyPr/>
                    <a:lstStyle/>
                    <a:p>
                      <a:r>
                        <a:rPr lang="en-US" sz="2400" dirty="0" smtClean="0">
                          <a:solidFill>
                            <a:schemeClr val="accent4"/>
                          </a:solidFill>
                        </a:rPr>
                        <a:t>NIST</a:t>
                      </a:r>
                      <a:r>
                        <a:rPr lang="en-US" sz="2400" baseline="0" dirty="0" smtClean="0">
                          <a:solidFill>
                            <a:schemeClr val="accent4"/>
                          </a:solidFill>
                        </a:rPr>
                        <a:t> MID [5]</a:t>
                      </a:r>
                      <a:endParaRPr lang="en-US" sz="2400" dirty="0">
                        <a:solidFill>
                          <a:schemeClr val="accent4"/>
                        </a:solidFill>
                      </a:endParaRPr>
                    </a:p>
                  </a:txBody>
                  <a:tcPr/>
                </a:tc>
                <a:tc>
                  <a:txBody>
                    <a:bodyPr/>
                    <a:lstStyle/>
                    <a:p>
                      <a:r>
                        <a:rPr lang="en-US" sz="2400" dirty="0" smtClean="0">
                          <a:solidFill>
                            <a:schemeClr val="accent4"/>
                          </a:solidFill>
                        </a:rPr>
                        <a:t>78.7%</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81.3%</a:t>
                      </a:r>
                      <a:endParaRPr lang="en-US" sz="2400" dirty="0">
                        <a:solidFill>
                          <a:schemeClr val="accent4"/>
                        </a:solidFill>
                      </a:endParaRPr>
                    </a:p>
                  </a:txBody>
                  <a:tcPr/>
                </a:tc>
                <a:extLst>
                  <a:ext uri="{0D108BD9-81ED-4DB2-BD59-A6C34878D82A}">
                    <a16:rowId xmlns:a16="http://schemas.microsoft.com/office/drawing/2014/main" val="4194709516"/>
                  </a:ext>
                </a:extLst>
              </a:tr>
              <a:tr h="370840">
                <a:tc>
                  <a:txBody>
                    <a:bodyPr/>
                    <a:lstStyle/>
                    <a:p>
                      <a:r>
                        <a:rPr lang="en-US" sz="2400" dirty="0" smtClean="0">
                          <a:solidFill>
                            <a:schemeClr val="accent4"/>
                          </a:solidFill>
                        </a:rPr>
                        <a:t>Yale</a:t>
                      </a:r>
                      <a:r>
                        <a:rPr lang="en-US" sz="2400" baseline="0" dirty="0" smtClean="0">
                          <a:solidFill>
                            <a:schemeClr val="accent4"/>
                          </a:solidFill>
                        </a:rPr>
                        <a:t> [6]</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24%</a:t>
                      </a:r>
                      <a:endParaRPr lang="en-US" sz="2400" dirty="0">
                        <a:solidFill>
                          <a:schemeClr val="accent4"/>
                        </a:solidFill>
                      </a:endParaRPr>
                    </a:p>
                  </a:txBody>
                  <a:tcPr/>
                </a:tc>
                <a:tc>
                  <a:txBody>
                    <a:bodyPr/>
                    <a:lstStyle/>
                    <a:p>
                      <a:r>
                        <a:rPr lang="en-US" sz="2400" dirty="0" smtClean="0">
                          <a:solidFill>
                            <a:schemeClr val="accent4"/>
                          </a:solidFill>
                        </a:rPr>
                        <a:t>88%</a:t>
                      </a:r>
                      <a:endParaRPr lang="en-US" sz="2400" dirty="0">
                        <a:solidFill>
                          <a:schemeClr val="accent4"/>
                        </a:solidFill>
                      </a:endParaRPr>
                    </a:p>
                  </a:txBody>
                  <a:tcPr/>
                </a:tc>
                <a:extLst>
                  <a:ext uri="{0D108BD9-81ED-4DB2-BD59-A6C34878D82A}">
                    <a16:rowId xmlns:a16="http://schemas.microsoft.com/office/drawing/2014/main" val="1738505192"/>
                  </a:ext>
                </a:extLst>
              </a:tr>
              <a:tr h="370840">
                <a:tc>
                  <a:txBody>
                    <a:bodyPr/>
                    <a:lstStyle/>
                    <a:p>
                      <a:r>
                        <a:rPr lang="en-US" sz="2400" dirty="0" smtClean="0">
                          <a:solidFill>
                            <a:schemeClr val="accent4"/>
                          </a:solidFill>
                        </a:rPr>
                        <a:t>AT&amp;T [7]</a:t>
                      </a:r>
                      <a:endParaRPr lang="en-US" sz="2400" dirty="0">
                        <a:solidFill>
                          <a:schemeClr val="accent4"/>
                        </a:solidFill>
                      </a:endParaRPr>
                    </a:p>
                  </a:txBody>
                  <a:tcPr/>
                </a:tc>
                <a:tc>
                  <a:txBody>
                    <a:bodyPr/>
                    <a:lstStyle/>
                    <a:p>
                      <a:r>
                        <a:rPr lang="en-US" sz="2400" dirty="0" smtClean="0">
                          <a:solidFill>
                            <a:schemeClr val="accent4"/>
                          </a:solidFill>
                        </a:rPr>
                        <a:t>9%</a:t>
                      </a:r>
                      <a:endParaRPr lang="en-US" sz="2400" dirty="0">
                        <a:solidFill>
                          <a:schemeClr val="accent4"/>
                        </a:solidFill>
                      </a:endParaRPr>
                    </a:p>
                  </a:txBody>
                  <a:tcPr/>
                </a:tc>
                <a:tc>
                  <a:txBody>
                    <a:bodyPr/>
                    <a:lstStyle/>
                    <a:p>
                      <a:r>
                        <a:rPr lang="en-US" sz="2400" dirty="0" smtClean="0">
                          <a:solidFill>
                            <a:schemeClr val="accent4"/>
                          </a:solidFill>
                        </a:rPr>
                        <a:t>5.3%</a:t>
                      </a:r>
                      <a:endParaRPr lang="en-US" sz="2400" dirty="0">
                        <a:solidFill>
                          <a:schemeClr val="accent4"/>
                        </a:solidFill>
                      </a:endParaRPr>
                    </a:p>
                  </a:txBody>
                  <a:tcPr/>
                </a:tc>
                <a:tc>
                  <a:txBody>
                    <a:bodyPr/>
                    <a:lstStyle/>
                    <a:p>
                      <a:r>
                        <a:rPr lang="en-US" sz="2400" dirty="0" smtClean="0">
                          <a:solidFill>
                            <a:schemeClr val="accent4"/>
                          </a:solidFill>
                        </a:rPr>
                        <a:t>45.7%</a:t>
                      </a:r>
                      <a:endParaRPr lang="en-US" sz="2400" dirty="0">
                        <a:solidFill>
                          <a:schemeClr val="accent4"/>
                        </a:solidFill>
                      </a:endParaRPr>
                    </a:p>
                  </a:txBody>
                  <a:tcPr/>
                </a:tc>
                <a:extLst>
                  <a:ext uri="{0D108BD9-81ED-4DB2-BD59-A6C34878D82A}">
                    <a16:rowId xmlns:a16="http://schemas.microsoft.com/office/drawing/2014/main" val="2560017228"/>
                  </a:ext>
                </a:extLst>
              </a:tr>
            </a:tbl>
          </a:graphicData>
        </a:graphic>
      </p:graphicFrame>
      <p:sp>
        <p:nvSpPr>
          <p:cNvPr id="8" name="TextBox 7"/>
          <p:cNvSpPr txBox="1"/>
          <p:nvPr/>
        </p:nvSpPr>
        <p:spPr>
          <a:xfrm>
            <a:off x="28296968" y="13469569"/>
            <a:ext cx="13487400" cy="2369880"/>
          </a:xfrm>
          <a:prstGeom prst="rect">
            <a:avLst/>
          </a:prstGeom>
          <a:noFill/>
        </p:spPr>
        <p:txBody>
          <a:bodyPr wrap="square" rtlCol="0">
            <a:spAutoFit/>
          </a:bodyPr>
          <a:lstStyle/>
          <a:p>
            <a:r>
              <a:rPr lang="en-US" sz="3700" dirty="0" smtClean="0">
                <a:latin typeface="Garamond" panose="02020404030301010803" pitchFamily="18" charset="0"/>
              </a:rPr>
              <a:t>Note the very low detection rate for the AT&amp;T test set. This is because many of the subjects in that dataset are not directly facing the camera, unlike the training set. One way to improve the accuracy of our detector is to use a training set that contains pictures of faces from more angles.</a:t>
            </a:r>
            <a:endParaRPr lang="en-US" sz="3700" dirty="0">
              <a:latin typeface="Garamond" panose="02020404030301010803" pitchFamily="18" charset="0"/>
            </a:endParaRPr>
          </a:p>
        </p:txBody>
      </p:sp>
      <p:sp>
        <p:nvSpPr>
          <p:cNvPr id="14" name="TextBox 13"/>
          <p:cNvSpPr txBox="1"/>
          <p:nvPr/>
        </p:nvSpPr>
        <p:spPr>
          <a:xfrm>
            <a:off x="38257315" y="26634500"/>
            <a:ext cx="4179264" cy="584775"/>
          </a:xfrm>
          <a:prstGeom prst="rect">
            <a:avLst/>
          </a:prstGeom>
          <a:noFill/>
        </p:spPr>
        <p:txBody>
          <a:bodyPr wrap="square" rtlCol="0">
            <a:spAutoFit/>
          </a:bodyPr>
          <a:lstStyle/>
          <a:p>
            <a:r>
              <a:rPr lang="en-US" sz="3200" b="1" dirty="0" smtClean="0">
                <a:latin typeface="+mj-lt"/>
              </a:rPr>
              <a:t>Figure 4</a:t>
            </a:r>
            <a:endParaRPr lang="en-US" sz="3200" b="1" dirty="0">
              <a:latin typeface="+mj-lt"/>
            </a:endParaRPr>
          </a:p>
        </p:txBody>
      </p:sp>
      <p:sp>
        <p:nvSpPr>
          <p:cNvPr id="18" name="TextBox 17"/>
          <p:cNvSpPr txBox="1"/>
          <p:nvPr/>
        </p:nvSpPr>
        <p:spPr>
          <a:xfrm>
            <a:off x="34870495" y="31450906"/>
            <a:ext cx="2288117" cy="584775"/>
          </a:xfrm>
          <a:prstGeom prst="rect">
            <a:avLst/>
          </a:prstGeom>
          <a:noFill/>
        </p:spPr>
        <p:txBody>
          <a:bodyPr wrap="square" rtlCol="0">
            <a:spAutoFit/>
          </a:bodyPr>
          <a:lstStyle/>
          <a:p>
            <a:r>
              <a:rPr lang="en-US" sz="3200" b="1" dirty="0" smtClean="0">
                <a:latin typeface="+mj-lt"/>
              </a:rPr>
              <a:t>Figure 5</a:t>
            </a:r>
            <a:endParaRPr lang="en-US" sz="3200" b="1" dirty="0">
              <a:latin typeface="+mj-lt"/>
            </a:endParaRPr>
          </a:p>
        </p:txBody>
      </p:sp>
    </p:spTree>
    <p:extLst>
      <p:ext uri="{BB962C8B-B14F-4D97-AF65-F5344CB8AC3E}">
        <p14:creationId xmlns:p14="http://schemas.microsoft.com/office/powerpoint/2010/main" val="290449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izza poster final vers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Pizza poster final version</Template>
  <TotalTime>37965</TotalTime>
  <Words>697</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Cambria Math</vt:lpstr>
      <vt:lpstr>Garamond</vt:lpstr>
      <vt:lpstr>Pizza poster final version</vt:lpstr>
      <vt:lpstr>Image Detection: Large and Small Feature Extraction  Sam Shapiro, Isabelle Pardew, and Phong Le Department of Mathematics, Goucher College, 1021 Dulaney Valley Rd., Baltimore, MD 21204</vt:lpstr>
    </vt:vector>
  </TitlesOfParts>
  <Company>Goucher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AND IT’S POPULARITY AMONG ALL THE COOL PEOPLE  Lyle Hawthorn, Carlie Glassman, Frannie McIntire, and Tihitina Camiso  Educational Media Team, Goucher College, 1021 Dulaney Valley Rd., Baltimore, MD 21204;  Department of Pizza 1025  Cheese Road, Pizza Land, Pizza Planet 21034</dc:title>
  <dc:creator>Amann, Barbara</dc:creator>
  <cp:lastModifiedBy>Pardew, Isabelle</cp:lastModifiedBy>
  <cp:revision>328</cp:revision>
  <cp:lastPrinted>2016-07-27T14:57:37Z</cp:lastPrinted>
  <dcterms:created xsi:type="dcterms:W3CDTF">2014-06-19T18:37:29Z</dcterms:created>
  <dcterms:modified xsi:type="dcterms:W3CDTF">2017-07-20T16:18:27Z</dcterms:modified>
</cp:coreProperties>
</file>