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6"/>
      <p:bold r:id="rId97"/>
      <p:italic r:id="rId98"/>
      <p:boldItalic r:id="rId99"/>
    </p:embeddedFont>
    <p:embeddedFont>
      <p:font typeface="PT Sans Narrow" panose="020B0506020203020204" pitchFamily="34" charset="0"/>
      <p:regular r:id="rId100"/>
      <p:bold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E0590-4152-47B7-B384-DA6656B4C355}">
  <a:tblStyle styleId="{ABEE0590-4152-47B7-B384-DA6656B4C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E36200-B998-48C7-A6B9-DCB1E86493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57" autoAdjust="0"/>
  </p:normalViewPr>
  <p:slideViewPr>
    <p:cSldViewPr snapToGrid="0">
      <p:cViewPr varScale="1">
        <p:scale>
          <a:sx n="104" d="100"/>
          <a:sy n="104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10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5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410862e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410862e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410862e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410862e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10862e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410862e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1c864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41c864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1c86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41c86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d7c8cc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d7c8cc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d7c8ccc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7c8ccc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aa53af0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aa53af0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aa53af0e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aa53af0e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47240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47240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10862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10862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47240c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47240c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47240c6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47240c6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7240c6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47240c6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ef2c188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ef2c188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48e5996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48e5996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48e5996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48e5996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e289ca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e289ca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ef2c188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ef2c188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ef2c188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ef2c188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e289ca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e289ca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10862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410862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148e5996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148e5996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48e5996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48e5996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8e5996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48e5996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4d4a87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4d4a87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4d4a878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4d4a878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48e5996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48e5996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148e5996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148e5996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e289ca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e289ca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1517704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1517704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4d4a878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4d4a878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10862e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10862e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4ccd72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4ccd72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4d4a878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4d4a878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4d4a878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4d4a878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1f4aed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1f4aed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f2beb5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1f2beb5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f2beb57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f2beb57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4d4a878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14d4a878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14d4a878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14d4a878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4d4a878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4d4a878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4d4a878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4d4a878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410862e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410862e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4d4a878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4d4a878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48e5996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48e5996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14ccd726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14ccd726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4d4a878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4d4a878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4d4a878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14d4a878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14d4a878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14d4a878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1f4aed5f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1f4aed5f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2046faf4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2046faf4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046faf4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2046faf4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1f2de5b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1f2de5b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aa53af0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aa53af0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2013efb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2013efb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2013efb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2013efb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1517704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1517704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d931a75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d931a75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14f410e5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14f410e5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4d4a878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14d4a878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24d53de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24d53de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14f410e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14f410e5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1f4aed5f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1f4aed5f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046faf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046faf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aa53af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aa53af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e016878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e016878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f4aed5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1f4aed5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2046faf4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2046faf4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2046faf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2046faf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14f410e5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14f410e5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1517704d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1517704d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1517704d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1517704d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d931a754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d931a754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14f410e5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14f410e5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dbbcdb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dbbcdb8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410862e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410862e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d931a754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d931a754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e09de02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e09de02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1517704d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1517704d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dbbcdb80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dbbcdb80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dbbcdb80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dbbcdb80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dbbcdb800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dbbcdb800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1e0846fb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1e0846fb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dbbcdb80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dbbcdb800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1e0f160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1e0f160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1ef2c188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1ef2c188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e0f1604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e0f1604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e0f160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e0f160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1e0f160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1e0f160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dbbcdb80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dbbcdb80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1ef2c188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1ef2c188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endaprogramacao.com.br/algoritmos/" TargetMode="External"/><Relationship Id="rId7" Type="http://schemas.openxmlformats.org/officeDocument/2006/relationships/hyperlink" Target="https://www.youtube.com/watch?v=JLlTo3SwxJ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Ds1n6aHchRU" TargetMode="External"/><Relationship Id="rId5" Type="http://schemas.openxmlformats.org/officeDocument/2006/relationships/hyperlink" Target="https://youtu.be/XT4dEsxpguQ" TargetMode="External"/><Relationship Id="rId4" Type="http://schemas.openxmlformats.org/officeDocument/2006/relationships/hyperlink" Target="http://www.entendaprogramacao.com.br/as-tres-fases-dos-algoritmo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poioinformatica.inf.br/produtos/visual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ite.acad.univali.br/portugol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Ambiente_de_desenvolvimento_integrado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nf.ufsc.br/~bosco.sobral/ensino/ine5201/Visualg2_manual.pdf" TargetMode="External"/><Relationship Id="rId5" Type="http://schemas.openxmlformats.org/officeDocument/2006/relationships/hyperlink" Target="http://apexensino.com.br/tutorial-saiba-como-instalar-o-visualg-e-conheca-fundo-esta-ferramenta/" TargetMode="External"/><Relationship Id="rId4" Type="http://schemas.openxmlformats.org/officeDocument/2006/relationships/hyperlink" Target="https://pt.stackoverflow.com/questions/101691/o-que-%C3%A9-linguagem-de-programa%C3%A7%C3%A3o-ide-e-compilador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PV7fUuXEo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6-_leAMCi8M" TargetMode="External"/><Relationship Id="rId5" Type="http://schemas.openxmlformats.org/officeDocument/2006/relationships/hyperlink" Target="https://www.youtube.com/watch?v=sU17rbKEPUA" TargetMode="External"/><Relationship Id="rId4" Type="http://schemas.openxmlformats.org/officeDocument/2006/relationships/hyperlink" Target="https://www.youtube.com/watch?v=K02TnB3IGnQ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asdeprogramacao.com.br/o-que-e-variavel-e-constante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ilentteacher.toxicode.fr/hourofcode" TargetMode="External"/><Relationship Id="rId5" Type="http://schemas.openxmlformats.org/officeDocument/2006/relationships/hyperlink" Target="https://www.youtube.com/watch?v=-ZMCNZXmzZk" TargetMode="External"/><Relationship Id="rId4" Type="http://schemas.openxmlformats.org/officeDocument/2006/relationships/hyperlink" Target="https://www.youtube.com/watch?v=8tKI_yppKmc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ny7Kqm0V68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lN2XgPTLewg" TargetMode="External"/><Relationship Id="rId5" Type="http://schemas.openxmlformats.org/officeDocument/2006/relationships/hyperlink" Target="https://www.youtube.com/watch?v=JEHv8eF3tiI" TargetMode="External"/><Relationship Id="rId4" Type="http://schemas.openxmlformats.org/officeDocument/2006/relationships/hyperlink" Target="https://www.youtube.com/watch?v=vp4jgXA_B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nQJN34Mh28" TargetMode="External"/><Relationship Id="rId7" Type="http://schemas.openxmlformats.org/officeDocument/2006/relationships/hyperlink" Target="https://hourofcode.com/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ntBxoTSnfkA" TargetMode="External"/><Relationship Id="rId5" Type="http://schemas.openxmlformats.org/officeDocument/2006/relationships/hyperlink" Target="https://www.youtube.com/watch?v=8mei6uVttho" TargetMode="External"/><Relationship Id="rId4" Type="http://schemas.openxmlformats.org/officeDocument/2006/relationships/hyperlink" Target="https://www.youtube.com/watch?v=yTKiRkCi0Bg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ENTOK6lB2s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rbu7-Uy9_Eo" TargetMode="External"/><Relationship Id="rId4" Type="http://schemas.openxmlformats.org/officeDocument/2006/relationships/hyperlink" Target="https://pt.wikipedia.org/wiki/Atribui%C3%A7%C3%A3o_(computa%C3%A7%C3%A3o)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.ifsc.edu.br/~mello/livros/portugol/manual-portugol/tipo_dados_constantes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t.wikipedia.org/wiki/Constante_(programa%C3%A7%C3%A3o)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LuizAugustoMacdoMorais/aula-8-comandos-de-entrada-e-sada-9596065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lrSEggh6GQA" TargetMode="External"/><Relationship Id="rId4" Type="http://schemas.openxmlformats.org/officeDocument/2006/relationships/hyperlink" Target="https://www.youtube.com/watch?v=lkFhxuAdxC8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9Prly92BU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RDrfZ-7WE8c" TargetMode="External"/><Relationship Id="rId4" Type="http://schemas.openxmlformats.org/officeDocument/2006/relationships/hyperlink" Target="https://www.youtube.com/watch?v=ooP_lhkaZw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Lógica de Programação</a:t>
            </a:r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FB5E48-DC51-B9CB-245C-B89C72A86E4C}"/>
              </a:ext>
            </a:extLst>
          </p:cNvPr>
          <p:cNvSpPr/>
          <p:nvPr/>
        </p:nvSpPr>
        <p:spPr>
          <a:xfrm>
            <a:off x="2483021" y="4396085"/>
            <a:ext cx="38892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Prof. Rafael Marques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Computacionais são Criados?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algoritmo computacional começa com o desenvolvimento da lógica de programação, que simplesmente são ideias que temos para resolvermos determinado problema.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partir dessa lógica, é preciso escrevê-la em alguma linguagem de programação, como Java, C#, PHP e etc.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 essa linguagem de programação vai ser utilizada para criar um sistema completo, que é a aplicação que seu usuário vai utilizar.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2" descr="algorit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900" y="3287500"/>
            <a:ext cx="2780500" cy="18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Algoritmos Computacionais são criados?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Então, todo sistema computacional nasce assim: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Uma lógica de programação é desenvolvida na cabeça de um programador, analista ou uma equipe de desenvolvimento, essa lógica é estruturada em uma linguagem de programação para que no final resulte em um sistema (programa de computador).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36" name="Google Shape;136;p23" descr="logic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075" y="1538907"/>
            <a:ext cx="5578924" cy="22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 descr="content_CUBO_MAGIC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8259">
            <a:off x="6565348" y="2605337"/>
            <a:ext cx="2229053" cy="215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No dia a dia, quando nos deparamos com problemas, geralmente, antes de efetivamente resolvê-los, precisamos pensar em </a:t>
            </a:r>
            <a:r>
              <a:rPr lang="pt-BR" b="1" dirty="0"/>
              <a:t>como </a:t>
            </a:r>
            <a:r>
              <a:rPr lang="pt-BR" dirty="0"/>
              <a:t>resolvê-los. Essa reflexão é essencial para resolver o problema corretamente.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lógica de programação é a técnica de encadear pensamentos, que permite definir uma sequência de passos para atingir determinado objetivo, ou seja, resolver um problema.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se representar a lógica de programação, podemos usar várias ferramentas, dentre as mais famosas estão: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0" name="Google Shape;150;p25" descr="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1474750"/>
            <a:ext cx="7426150" cy="35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 descr="screenshot-www.draw.io-2017-04-05-22-11-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0" y="1017725"/>
            <a:ext cx="2807075" cy="28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67681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fluxograma representa graficamente a lógica, através de um fluxo de ações, que vai de um ponto (início) a outro (fim). As ações são representadas por desenhos geométricos, os quais indicam a entrada, o processamento e a saída de dados.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Ao lado, podemos ver a representação de um</a:t>
            </a:r>
            <a:br>
              <a:rPr lang="pt-BR" dirty="0"/>
            </a:br>
            <a:r>
              <a:rPr lang="pt-BR" dirty="0"/>
              <a:t>algoritmo de cálculo de média, onde as </a:t>
            </a:r>
            <a:r>
              <a:rPr lang="pt-BR" b="1" dirty="0"/>
              <a:t>entradas</a:t>
            </a:r>
            <a:br>
              <a:rPr lang="pt-BR" dirty="0"/>
            </a:br>
            <a:r>
              <a:rPr lang="pt-BR" dirty="0"/>
              <a:t>são as notas, depois elas são </a:t>
            </a:r>
            <a:r>
              <a:rPr lang="pt-BR" b="1" dirty="0"/>
              <a:t>processadas </a:t>
            </a:r>
            <a:r>
              <a:rPr lang="pt-BR" dirty="0"/>
              <a:t>e o</a:t>
            </a:r>
            <a:br>
              <a:rPr lang="pt-BR" dirty="0"/>
            </a:br>
            <a:r>
              <a:rPr lang="pt-BR" dirty="0"/>
              <a:t>valor é igual a média, por fim a </a:t>
            </a:r>
            <a:r>
              <a:rPr lang="pt-BR" b="1" dirty="0"/>
              <a:t>saída</a:t>
            </a:r>
            <a:r>
              <a:rPr lang="pt-BR" dirty="0"/>
              <a:t> dessa </a:t>
            </a:r>
            <a:br>
              <a:rPr lang="pt-BR" dirty="0"/>
            </a:br>
            <a:r>
              <a:rPr lang="pt-BR" dirty="0"/>
              <a:t>média é impressa na tela.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Chapin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318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No diagrama de </a:t>
            </a:r>
            <a:r>
              <a:rPr lang="pt-BR" dirty="0" err="1"/>
              <a:t>Nassi</a:t>
            </a:r>
            <a:r>
              <a:rPr lang="pt-BR" dirty="0"/>
              <a:t> </a:t>
            </a:r>
            <a:r>
              <a:rPr lang="pt-BR" dirty="0" err="1"/>
              <a:t>Shneiderman</a:t>
            </a:r>
            <a:r>
              <a:rPr lang="pt-BR" dirty="0"/>
              <a:t> ou diagrama de </a:t>
            </a:r>
            <a:r>
              <a:rPr lang="pt-BR" dirty="0" err="1"/>
              <a:t>Chapin</a:t>
            </a:r>
            <a:r>
              <a:rPr lang="pt-BR" dirty="0"/>
              <a:t>, a lógica é representada em quadros.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 dirty="0"/>
              <a:t>Através dos quadros, o Diagrama de </a:t>
            </a:r>
            <a:r>
              <a:rPr lang="pt-BR" dirty="0" err="1"/>
              <a:t>Chapin</a:t>
            </a:r>
            <a:r>
              <a:rPr lang="pt-BR" dirty="0"/>
              <a:t> fornece algumas características que facilita sua transcrição em pseudocódigo (</a:t>
            </a:r>
            <a:r>
              <a:rPr lang="pt-BR" dirty="0" err="1"/>
              <a:t>Portugol</a:t>
            </a:r>
            <a:r>
              <a:rPr lang="pt-BR" dirty="0"/>
              <a:t>) ou mesmo uma linguagem de programação de fato.</a:t>
            </a:r>
            <a:endParaRPr dirty="0"/>
          </a:p>
        </p:txBody>
      </p:sp>
      <p:pic>
        <p:nvPicPr>
          <p:cNvPr id="164" name="Google Shape;164;p27" descr="Sem Título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975" y="66575"/>
            <a:ext cx="3902200" cy="32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 ou Portugol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2022250"/>
            <a:ext cx="39999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O </a:t>
            </a:r>
            <a:r>
              <a:rPr lang="pt-BR" dirty="0" err="1"/>
              <a:t>Portugol</a:t>
            </a:r>
            <a:r>
              <a:rPr lang="pt-BR" dirty="0"/>
              <a:t> é uma linguagem para ajudar iniciantes a aprender programação. Assim como outras linguagens, ela possui uma sintaxe (conjunto de regras e de palavras-chave) que tornarão seu código válido ou não. </a:t>
            </a:r>
            <a:endParaRPr dirty="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Alguns programadores costumam codificar sua lógica primeiro em </a:t>
            </a:r>
            <a:r>
              <a:rPr lang="pt-BR" dirty="0" err="1"/>
              <a:t>portugol</a:t>
            </a:r>
            <a:r>
              <a:rPr lang="pt-BR" dirty="0"/>
              <a:t> e depois “traduzir” para alguma outra linguagem.</a:t>
            </a:r>
            <a:endParaRPr dirty="0"/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De agora em diante, vamos adotar o </a:t>
            </a:r>
            <a:r>
              <a:rPr lang="pt-BR" dirty="0" err="1"/>
              <a:t>Portugol</a:t>
            </a:r>
            <a:r>
              <a:rPr lang="pt-BR" dirty="0"/>
              <a:t> para aprender os fundamentos da programação estruturada.</a:t>
            </a:r>
            <a:endParaRPr dirty="0"/>
          </a:p>
        </p:txBody>
      </p:sp>
      <p:sp>
        <p:nvSpPr>
          <p:cNvPr id="171" name="Google Shape;171;p28"/>
          <p:cNvSpPr txBox="1"/>
          <p:nvPr/>
        </p:nvSpPr>
        <p:spPr>
          <a:xfrm>
            <a:off x="298350" y="1262200"/>
            <a:ext cx="85206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dia a dia, o que mais utilizamos é o Pseudocódigo, que é a lógica do programa representada em forma de texto, escrito na linguagem nativa; como nossa língua é a Portuguesa, ficou batizado de </a:t>
            </a:r>
            <a:r>
              <a:rPr lang="pt-BR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Portugol</a:t>
            </a:r>
            <a:r>
              <a:rPr lang="pt-BR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ou Português Estruturado.</a:t>
            </a:r>
            <a:endParaRPr dirty="0"/>
          </a:p>
        </p:txBody>
      </p:sp>
      <p:pic>
        <p:nvPicPr>
          <p:cNvPr id="172" name="Google Shape;172;p28" descr="leia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337" y="2365825"/>
            <a:ext cx="4224950" cy="1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  <p:bldP spid="1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Entenda Programação [1]: Algoritmos: aposto que você já os conhece! &lt;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http://www.entendaprogramacao.com.br/algoritmos/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Entenda Programação [2]: As três fases dos algoritmos &lt;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http://www.entendaprogramacao.com.br/as-</a:t>
            </a:r>
            <a:r>
              <a:rPr lang="pt-BR" u="sng" dirty="0" err="1">
                <a:solidFill>
                  <a:schemeClr val="hlink"/>
                </a:solidFill>
                <a:hlinkClick r:id="rId4"/>
              </a:rPr>
              <a:t>tres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-fases-dos-algoritmos/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Vinícius Melo - Aula 1 - Introdução a Algoritmos; Descrição Narrativa, Fluxograma e </a:t>
            </a:r>
            <a:r>
              <a:rPr lang="pt-BR" dirty="0" err="1"/>
              <a:t>Portugol</a:t>
            </a:r>
            <a:r>
              <a:rPr lang="pt-BR" dirty="0"/>
              <a:t> (Pseudocódigo) - &lt;</a:t>
            </a:r>
            <a:r>
              <a:rPr lang="pt-BR" u="sng" dirty="0">
                <a:solidFill>
                  <a:schemeClr val="hlink"/>
                </a:solidFill>
                <a:hlinkClick r:id="rId5"/>
              </a:rPr>
              <a:t>https://youtu.be/XT4dEsxpguQ</a:t>
            </a:r>
            <a:r>
              <a:rPr lang="pt-BR" dirty="0"/>
              <a:t>&gt;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RBTech</a:t>
            </a:r>
            <a:r>
              <a:rPr lang="pt-BR" dirty="0"/>
              <a:t> [1]: Lógica de programação - Aula 01 - Introdução &lt;</a:t>
            </a:r>
            <a:r>
              <a:rPr lang="pt-BR" u="sng" dirty="0">
                <a:solidFill>
                  <a:schemeClr val="hlink"/>
                </a:solidFill>
                <a:hlinkClick r:id="rId6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6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6"/>
              </a:rPr>
              <a:t>=Ds1n6aHchRU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RBTech</a:t>
            </a:r>
            <a:r>
              <a:rPr lang="pt-BR" dirty="0"/>
              <a:t> [2]: Lógica de programação - 02 - Tipos de algoritmo &lt;</a:t>
            </a:r>
            <a:r>
              <a:rPr lang="pt-BR" u="sng" dirty="0">
                <a:solidFill>
                  <a:schemeClr val="hlink"/>
                </a:solidFill>
                <a:hlinkClick r:id="rId7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7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7"/>
              </a:rPr>
              <a:t>=JLlTo3SwxJE</a:t>
            </a:r>
            <a:r>
              <a:rPr lang="pt-BR" dirty="0"/>
              <a:t>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que é lógica de programação?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Por quê a lógica de programação é importante para a criação de um sistema?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Cite algumas maneiras de como podemos representar nossa lógica de programação.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Pesquise e responda, por que é importante representar nossa lógica antes de passá-la para uma linguagem de programação?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Usando o Portugol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representar a nossa Lógica de Programação em texto, ou melhor, em </a:t>
            </a:r>
            <a:r>
              <a:rPr lang="pt-BR" dirty="0" err="1"/>
              <a:t>Portugol</a:t>
            </a:r>
            <a:r>
              <a:rPr lang="pt-BR" dirty="0"/>
              <a:t> podemos usar um simples lápis e papel ou podemos usar uma </a:t>
            </a:r>
            <a:r>
              <a:rPr lang="pt-BR" b="1" dirty="0"/>
              <a:t>IDE</a:t>
            </a:r>
            <a:r>
              <a:rPr lang="pt-BR" dirty="0"/>
              <a:t>.</a:t>
            </a:r>
            <a:endParaRPr dirty="0"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IDE é a sigla em inglês para Ambiente de Desenvolvimento Integrado; é um programa de computador que serve de apoio ao desenvolvimento de software com o objetivo de agilizar este processo.</a:t>
            </a:r>
            <a:endParaRPr dirty="0"/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Entre as “facilidades” oferecidas pela IDE está a possibilidade de executar seu programa!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o </a:t>
            </a:r>
            <a:r>
              <a:rPr lang="pt-BR" dirty="0" err="1"/>
              <a:t>Portugol</a:t>
            </a:r>
            <a:r>
              <a:rPr lang="pt-BR" dirty="0"/>
              <a:t>, as IDE mais conhecidas são:</a:t>
            </a:r>
            <a:endParaRPr dirty="0"/>
          </a:p>
          <a:p>
            <a:pPr marL="914400" lvl="1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 dirty="0" err="1"/>
              <a:t>VisuAlg</a:t>
            </a:r>
            <a:r>
              <a:rPr lang="pt-BR" sz="1600" dirty="0"/>
              <a:t>;</a:t>
            </a:r>
            <a:endParaRPr sz="1600" dirty="0"/>
          </a:p>
          <a:p>
            <a:pPr marL="914400" lvl="1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 dirty="0" err="1"/>
              <a:t>Portugol</a:t>
            </a:r>
            <a:r>
              <a:rPr lang="pt-BR" sz="1600" dirty="0"/>
              <a:t> Studio;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1" name="Google Shape;191;p31" descr="Visualg-logo-baixesoft-300x8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766" y="3743324"/>
            <a:ext cx="2112485" cy="504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 descr="logoportugo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1" y="3902375"/>
            <a:ext cx="2857501" cy="100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algoritmo-com-o-homem-3d-2346006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2479949"/>
            <a:ext cx="3238500" cy="25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Algoritmo é um conceito simples, utilizado por nós, diariamente.</a:t>
            </a:r>
            <a:endParaRPr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Um algoritmo pode ser compreendido como um plano, traçado e seguido por nós, para realizar uma atividade do dia a dia:</a:t>
            </a:r>
            <a:endParaRPr dirty="0"/>
          </a:p>
          <a:p>
            <a:pPr marL="914400" lvl="1" indent="-317500" algn="just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Fazer compras;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Preparar um bolo;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Trocar um lâmpada;</a:t>
            </a:r>
            <a:endParaRPr dirty="0"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Atravessar a rua;</a:t>
            </a:r>
            <a:endParaRPr dirty="0"/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Para todas essas atividades, há um algoritmo </a:t>
            </a:r>
            <a:br>
              <a:rPr lang="pt-BR" dirty="0"/>
            </a:br>
            <a:r>
              <a:rPr lang="pt-BR" dirty="0"/>
              <a:t>que define como vamos realizá-las</a:t>
            </a:r>
            <a:br>
              <a:rPr lang="pt-BR" dirty="0"/>
            </a:br>
            <a:r>
              <a:rPr lang="pt-BR" dirty="0"/>
              <a:t>com sucesso.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 descr="visual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712" y="139562"/>
            <a:ext cx="3662999" cy="2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VisuAlg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311700" y="1115774"/>
            <a:ext cx="4888950" cy="3677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O </a:t>
            </a:r>
            <a:r>
              <a:rPr lang="pt-BR" sz="1600" dirty="0" err="1"/>
              <a:t>VisuAlg</a:t>
            </a:r>
            <a:r>
              <a:rPr lang="pt-BR" sz="1600" dirty="0"/>
              <a:t> é uma excelente ferramenta que auxilia no ensino da programação, ela tem uma interface fácil de trabalhar e possui recursos que nos ajudam a desenvolver melhor o aprendizado.</a:t>
            </a: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O </a:t>
            </a:r>
            <a:r>
              <a:rPr lang="pt-BR" sz="1600" dirty="0" err="1"/>
              <a:t>VisuAlg</a:t>
            </a:r>
            <a:r>
              <a:rPr lang="pt-BR" sz="1600" dirty="0"/>
              <a:t> pode ser baixado no seguinte </a:t>
            </a:r>
            <a:br>
              <a:rPr lang="pt-BR" sz="1600" dirty="0"/>
            </a:br>
            <a:r>
              <a:rPr lang="pt-BR" sz="1600" dirty="0"/>
              <a:t>link: &lt;</a:t>
            </a:r>
            <a:r>
              <a:rPr lang="pt-BR" sz="1600" u="sng" dirty="0">
                <a:solidFill>
                  <a:schemeClr val="hlink"/>
                </a:solidFill>
                <a:hlinkClick r:id="rId4"/>
              </a:rPr>
              <a:t>http://www.apoioinformatica.inf.br/</a:t>
            </a:r>
            <a:br>
              <a:rPr lang="pt-BR" sz="1600" u="sng" dirty="0">
                <a:solidFill>
                  <a:schemeClr val="hlink"/>
                </a:solidFill>
                <a:hlinkClick r:id="rId4"/>
              </a:rPr>
            </a:br>
            <a:r>
              <a:rPr lang="pt-BR" sz="1600" u="sng" dirty="0">
                <a:solidFill>
                  <a:schemeClr val="hlink"/>
                </a:solidFill>
                <a:hlinkClick r:id="rId4"/>
              </a:rPr>
              <a:t>produtos/</a:t>
            </a:r>
            <a:r>
              <a:rPr lang="pt-BR" sz="1600" u="sng" dirty="0" err="1">
                <a:solidFill>
                  <a:schemeClr val="hlink"/>
                </a:solidFill>
                <a:hlinkClick r:id="rId4"/>
              </a:rPr>
              <a:t>visualg</a:t>
            </a:r>
            <a:r>
              <a:rPr lang="pt-BR" sz="1600" dirty="0"/>
              <a:t>&gt;</a:t>
            </a: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Nesse mesmo link, há diversos tutoriais que ensinam tanto a instalar quanto a usar seus recursos.</a:t>
            </a:r>
            <a:endParaRPr sz="1600"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sz="1600" dirty="0"/>
              <a:t>Infelizmente, o </a:t>
            </a:r>
            <a:r>
              <a:rPr lang="pt-BR" sz="1600" dirty="0" err="1"/>
              <a:t>VisuAlg</a:t>
            </a:r>
            <a:r>
              <a:rPr lang="pt-BR" sz="1600" dirty="0"/>
              <a:t> só possui versões para o Windows.</a:t>
            </a:r>
            <a:endParaRPr sz="1600" dirty="0"/>
          </a:p>
          <a:p>
            <a:pPr marL="0" lvl="0" indent="0" rtl="0">
              <a:spcBef>
                <a:spcPts val="10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Portugol Studio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115775"/>
            <a:ext cx="5154520" cy="3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Assim como o </a:t>
            </a:r>
            <a:r>
              <a:rPr lang="pt-BR" dirty="0" err="1"/>
              <a:t>VisuAlg</a:t>
            </a:r>
            <a:r>
              <a:rPr lang="pt-BR" dirty="0"/>
              <a:t>, o </a:t>
            </a:r>
            <a:r>
              <a:rPr lang="pt-BR" dirty="0" err="1"/>
              <a:t>Portugol</a:t>
            </a:r>
            <a:r>
              <a:rPr lang="pt-BR" dirty="0"/>
              <a:t> Studio é uma ótima ferramenta de aprendizado e uma alternativa para quem não usa o sistema operacional Windows.</a:t>
            </a:r>
            <a:endParaRPr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</a:t>
            </a:r>
            <a:r>
              <a:rPr lang="pt-BR" dirty="0" err="1"/>
              <a:t>Portugol</a:t>
            </a:r>
            <a:r>
              <a:rPr lang="pt-BR" dirty="0"/>
              <a:t> Studio pode ser baixado no seguinte link: &lt;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http://lite.acad.univali.br/</a:t>
            </a:r>
            <a:r>
              <a:rPr lang="pt-BR" u="sng" dirty="0" err="1">
                <a:solidFill>
                  <a:schemeClr val="hlink"/>
                </a:solidFill>
                <a:hlinkClick r:id="rId3"/>
              </a:rPr>
              <a:t>portugol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/</a:t>
            </a:r>
            <a:r>
              <a:rPr lang="pt-BR" dirty="0"/>
              <a:t>&gt;</a:t>
            </a:r>
            <a:endParaRPr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Nesse mesmo link, há diversos tutoriais que ensinam a utilizar os recursos do </a:t>
            </a:r>
            <a:r>
              <a:rPr lang="pt-BR" dirty="0" err="1"/>
              <a:t>Portugol</a:t>
            </a:r>
            <a:r>
              <a:rPr lang="pt-BR" dirty="0"/>
              <a:t> Studio.</a:t>
            </a:r>
            <a:endParaRPr dirty="0"/>
          </a:p>
          <a:p>
            <a: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Existem versões do </a:t>
            </a:r>
            <a:r>
              <a:rPr lang="pt-BR" dirty="0" err="1"/>
              <a:t>Portugol</a:t>
            </a:r>
            <a:r>
              <a:rPr lang="pt-BR" dirty="0"/>
              <a:t> Studio para Windows, Linux e Mac.</a:t>
            </a:r>
            <a:endParaRPr dirty="0"/>
          </a:p>
          <a:p>
            <a:pPr marL="0" lvl="0" indent="0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6" name="Google Shape;206;p33" descr="p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752" y="1152425"/>
            <a:ext cx="3470248" cy="314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/>
              <a:t>Portugol</a:t>
            </a:r>
            <a:r>
              <a:rPr lang="pt-BR" dirty="0"/>
              <a:t> Studio ou </a:t>
            </a:r>
            <a:r>
              <a:rPr lang="pt-BR" dirty="0" err="1"/>
              <a:t>VisuAlg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Existem pequenas diferenças entre escrever um algoritmo no </a:t>
            </a:r>
            <a:r>
              <a:rPr lang="pt-BR" sz="1600" dirty="0" err="1"/>
              <a:t>VisuAlg</a:t>
            </a:r>
            <a:r>
              <a:rPr lang="pt-BR" sz="1600" dirty="0"/>
              <a:t> e no </a:t>
            </a:r>
            <a:r>
              <a:rPr lang="pt-BR" sz="1600" dirty="0" err="1"/>
              <a:t>Portugol</a:t>
            </a:r>
            <a:r>
              <a:rPr lang="pt-BR" sz="1600" dirty="0"/>
              <a:t> Studio, no que se refere a algumas partes da sintaxe considerada para a linguagem </a:t>
            </a:r>
            <a:r>
              <a:rPr lang="pt-BR" sz="1600" dirty="0" err="1"/>
              <a:t>Portugol</a:t>
            </a:r>
            <a:r>
              <a:rPr lang="pt-BR" sz="1600" dirty="0"/>
              <a:t>.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Na maioria dos exemplos que serão apresentados, será utilizado principalmente o </a:t>
            </a:r>
            <a:r>
              <a:rPr lang="pt-BR" sz="1600" dirty="0" err="1"/>
              <a:t>VisuAlg</a:t>
            </a:r>
            <a:r>
              <a:rPr lang="pt-BR" sz="1600" dirty="0"/>
              <a:t>;</a:t>
            </a:r>
            <a:endParaRPr sz="1600" dirty="0"/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 dirty="0"/>
              <a:t>O </a:t>
            </a:r>
            <a:r>
              <a:rPr lang="pt-BR" sz="1600" dirty="0" err="1"/>
              <a:t>Portugol</a:t>
            </a:r>
            <a:r>
              <a:rPr lang="pt-BR" sz="1600" dirty="0"/>
              <a:t> Studio será a alternativa para quem usa Linux ou Mac.</a:t>
            </a:r>
            <a:endParaRPr sz="1600" dirty="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Entretanto, quando houver diferenças na sintaxe das duas </a:t>
            </a:r>
            <a:r>
              <a:rPr lang="pt-BR" sz="1600" dirty="0" err="1"/>
              <a:t>IDEs</a:t>
            </a:r>
            <a:r>
              <a:rPr lang="pt-BR" sz="1600" dirty="0"/>
              <a:t>, será apresentado como o código fica tanto no </a:t>
            </a:r>
            <a:r>
              <a:rPr lang="pt-BR" sz="1600" dirty="0" err="1"/>
              <a:t>VisuAlg</a:t>
            </a:r>
            <a:r>
              <a:rPr lang="pt-BR" sz="1600" dirty="0"/>
              <a:t> como no </a:t>
            </a:r>
            <a:r>
              <a:rPr lang="pt-BR" sz="1600" dirty="0" err="1"/>
              <a:t>Portugol</a:t>
            </a:r>
            <a:r>
              <a:rPr lang="pt-BR" sz="1600" dirty="0"/>
              <a:t> Studio.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VisuAlg</a:t>
            </a: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9" name="Google Shape;219;p35" descr="vis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75" y="1331175"/>
            <a:ext cx="5029151" cy="36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311700" y="1152475"/>
            <a:ext cx="1855800" cy="30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1 - Menu de Opções</a:t>
            </a:r>
            <a:endParaRPr dirty="0"/>
          </a:p>
        </p:txBody>
      </p:sp>
      <p:cxnSp>
        <p:nvCxnSpPr>
          <p:cNvPr id="221" name="Google Shape;221;p35"/>
          <p:cNvCxnSpPr>
            <a:stCxn id="220" idx="2"/>
            <a:endCxn id="222" idx="1"/>
          </p:cNvCxnSpPr>
          <p:nvPr/>
        </p:nvCxnSpPr>
        <p:spPr>
          <a:xfrm>
            <a:off x="1239600" y="1459975"/>
            <a:ext cx="1020000" cy="16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35"/>
          <p:cNvSpPr/>
          <p:nvPr/>
        </p:nvSpPr>
        <p:spPr>
          <a:xfrm>
            <a:off x="2259575" y="1561025"/>
            <a:ext cx="2962500" cy="13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2259575" y="1729475"/>
            <a:ext cx="3493200" cy="166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311700" y="1985625"/>
            <a:ext cx="1227000" cy="46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2 - Barra de Ferramentas</a:t>
            </a:r>
            <a:endParaRPr dirty="0"/>
          </a:p>
        </p:txBody>
      </p:sp>
      <p:cxnSp>
        <p:nvCxnSpPr>
          <p:cNvPr id="225" name="Google Shape;225;p35"/>
          <p:cNvCxnSpPr>
            <a:stCxn id="224" idx="3"/>
            <a:endCxn id="223" idx="1"/>
          </p:cNvCxnSpPr>
          <p:nvPr/>
        </p:nvCxnSpPr>
        <p:spPr>
          <a:xfrm rot="10800000" flipH="1">
            <a:off x="1538700" y="1812525"/>
            <a:ext cx="720900" cy="4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35"/>
          <p:cNvSpPr/>
          <p:nvPr/>
        </p:nvSpPr>
        <p:spPr>
          <a:xfrm>
            <a:off x="2259575" y="2140475"/>
            <a:ext cx="4905300" cy="129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 txBox="1"/>
          <p:nvPr/>
        </p:nvSpPr>
        <p:spPr>
          <a:xfrm>
            <a:off x="7656350" y="2557175"/>
            <a:ext cx="1227000" cy="46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3 - Editor de Código</a:t>
            </a:r>
            <a:endParaRPr dirty="0"/>
          </a:p>
        </p:txBody>
      </p:sp>
      <p:cxnSp>
        <p:nvCxnSpPr>
          <p:cNvPr id="228" name="Google Shape;228;p35"/>
          <p:cNvCxnSpPr>
            <a:stCxn id="227" idx="1"/>
            <a:endCxn id="226" idx="3"/>
          </p:cNvCxnSpPr>
          <p:nvPr/>
        </p:nvCxnSpPr>
        <p:spPr>
          <a:xfrm rot="10800000">
            <a:off x="7164950" y="2788475"/>
            <a:ext cx="49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5"/>
          <p:cNvSpPr/>
          <p:nvPr/>
        </p:nvSpPr>
        <p:spPr>
          <a:xfrm>
            <a:off x="2259575" y="3580625"/>
            <a:ext cx="2384100" cy="10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146000" y="3416125"/>
            <a:ext cx="1695600" cy="68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4 - Representação da Memória do Computador</a:t>
            </a:r>
            <a:endParaRPr dirty="0"/>
          </a:p>
        </p:txBody>
      </p:sp>
      <p:cxnSp>
        <p:nvCxnSpPr>
          <p:cNvPr id="231" name="Google Shape;231;p35"/>
          <p:cNvCxnSpPr>
            <a:stCxn id="230" idx="3"/>
            <a:endCxn id="229" idx="1"/>
          </p:cNvCxnSpPr>
          <p:nvPr/>
        </p:nvCxnSpPr>
        <p:spPr>
          <a:xfrm>
            <a:off x="1841600" y="3757525"/>
            <a:ext cx="417900" cy="36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35"/>
          <p:cNvSpPr/>
          <p:nvPr/>
        </p:nvSpPr>
        <p:spPr>
          <a:xfrm>
            <a:off x="4780850" y="3580625"/>
            <a:ext cx="2384100" cy="108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7434500" y="3660925"/>
            <a:ext cx="1605900" cy="46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5- Representação do Terminal</a:t>
            </a:r>
            <a:endParaRPr/>
          </a:p>
        </p:txBody>
      </p:sp>
      <p:cxnSp>
        <p:nvCxnSpPr>
          <p:cNvPr id="234" name="Google Shape;234;p35"/>
          <p:cNvCxnSpPr>
            <a:stCxn id="233" idx="1"/>
            <a:endCxn id="232" idx="3"/>
          </p:cNvCxnSpPr>
          <p:nvPr/>
        </p:nvCxnSpPr>
        <p:spPr>
          <a:xfrm flipH="1">
            <a:off x="7165100" y="3892225"/>
            <a:ext cx="269400" cy="2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 animBg="1"/>
      <p:bldP spid="224" grpId="0" animBg="1"/>
      <p:bldP spid="227" grpId="0" animBg="1"/>
      <p:bldP spid="230" grpId="0" animBg="1"/>
      <p:bldP spid="2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Interface do VisuAlg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Ao executar o </a:t>
            </a:r>
            <a:r>
              <a:rPr lang="pt-BR" sz="1600" dirty="0" err="1"/>
              <a:t>VisuAlg</a:t>
            </a:r>
            <a:r>
              <a:rPr lang="pt-BR" sz="1600" dirty="0"/>
              <a:t> pela primeira vez, nos deparamos com a janela da imagem apresentada no slide anterior.</a:t>
            </a:r>
            <a:endParaRPr sz="1600" dirty="0"/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dirty="0"/>
              <a:t>O </a:t>
            </a:r>
            <a:r>
              <a:rPr lang="pt-BR" sz="1400" b="1" dirty="0"/>
              <a:t>Menu de Opções</a:t>
            </a:r>
            <a:r>
              <a:rPr lang="pt-BR" sz="1400" dirty="0"/>
              <a:t> possui todas as funcionalidades do </a:t>
            </a:r>
            <a:r>
              <a:rPr lang="pt-BR" sz="1400" dirty="0" err="1"/>
              <a:t>VisuAlg</a:t>
            </a:r>
            <a:r>
              <a:rPr lang="pt-BR" sz="1400" dirty="0"/>
              <a:t>, como abrir, salvar e executar nossos algoritmos.</a:t>
            </a:r>
            <a:endParaRPr sz="1400" dirty="0"/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dirty="0"/>
              <a:t>A </a:t>
            </a:r>
            <a:r>
              <a:rPr lang="pt-BR" sz="1400" b="1" dirty="0"/>
              <a:t>Barra de Ferramentas </a:t>
            </a:r>
            <a:r>
              <a:rPr lang="pt-BR" sz="1400" dirty="0"/>
              <a:t>possui as principais e mais usadas funcionalidades, dispostas no Menu de Opções.</a:t>
            </a:r>
            <a:endParaRPr sz="1400" dirty="0"/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dirty="0"/>
              <a:t>O </a:t>
            </a:r>
            <a:r>
              <a:rPr lang="pt-BR" sz="1400" b="1" dirty="0"/>
              <a:t>Editor de Código </a:t>
            </a:r>
            <a:r>
              <a:rPr lang="pt-BR" sz="1400" dirty="0"/>
              <a:t>que é onde digitamos o nosso código para que o </a:t>
            </a:r>
            <a:r>
              <a:rPr lang="pt-BR" sz="1400" dirty="0" err="1"/>
              <a:t>VisuAlg</a:t>
            </a:r>
            <a:r>
              <a:rPr lang="pt-BR" sz="1400" dirty="0"/>
              <a:t> o execute.</a:t>
            </a:r>
            <a:endParaRPr sz="1400" dirty="0"/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dirty="0"/>
              <a:t>A </a:t>
            </a:r>
            <a:r>
              <a:rPr lang="pt-BR" sz="1400" b="1" dirty="0"/>
              <a:t>Representação da Memória</a:t>
            </a:r>
            <a:r>
              <a:rPr lang="pt-BR" sz="1400" dirty="0"/>
              <a:t> mostra os </a:t>
            </a:r>
            <a:r>
              <a:rPr lang="pt-BR" sz="1400" b="1" dirty="0"/>
              <a:t>identificadores*</a:t>
            </a:r>
            <a:r>
              <a:rPr lang="pt-BR" sz="1400" dirty="0"/>
              <a:t>, </a:t>
            </a:r>
            <a:r>
              <a:rPr lang="pt-BR" sz="1400" b="1" dirty="0"/>
              <a:t>valores* </a:t>
            </a:r>
            <a:r>
              <a:rPr lang="pt-BR" sz="1400" dirty="0"/>
              <a:t>e </a:t>
            </a:r>
            <a:r>
              <a:rPr lang="pt-BR" sz="1400" b="1" dirty="0"/>
              <a:t>tipos* </a:t>
            </a:r>
            <a:r>
              <a:rPr lang="pt-BR" sz="1400" dirty="0"/>
              <a:t>das </a:t>
            </a:r>
            <a:r>
              <a:rPr lang="pt-BR" sz="1400" b="1" dirty="0"/>
              <a:t>variáveis*</a:t>
            </a:r>
            <a:r>
              <a:rPr lang="pt-BR" sz="1400" dirty="0"/>
              <a:t>,</a:t>
            </a:r>
            <a:r>
              <a:rPr lang="pt-BR" sz="1400" b="1" dirty="0"/>
              <a:t> </a:t>
            </a:r>
            <a:r>
              <a:rPr lang="pt-BR" sz="1400" dirty="0"/>
              <a:t>durante a execução do algoritmo.</a:t>
            </a:r>
            <a:endParaRPr sz="1400" dirty="0"/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dirty="0"/>
              <a:t>O </a:t>
            </a:r>
            <a:r>
              <a:rPr lang="pt-BR" sz="1400" b="1" dirty="0"/>
              <a:t>Terminal </a:t>
            </a:r>
            <a:r>
              <a:rPr lang="pt-BR" sz="1400" dirty="0"/>
              <a:t>utilizado pelo </a:t>
            </a:r>
            <a:r>
              <a:rPr lang="pt-BR" sz="1400" dirty="0" err="1"/>
              <a:t>VisuAlg</a:t>
            </a:r>
            <a:r>
              <a:rPr lang="pt-BR" sz="1400" dirty="0"/>
              <a:t> é terminal do Windows (</a:t>
            </a:r>
            <a:r>
              <a:rPr lang="pt-BR" sz="1400" i="1" dirty="0"/>
              <a:t>prompt</a:t>
            </a:r>
            <a:r>
              <a:rPr lang="pt-BR" sz="1400" dirty="0"/>
              <a:t> de comando), onde as entradas/saídas do nosso programa são inseridas/visualizadas.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 dirty="0"/>
              <a:t>* Veremos o que são todos esses termos futuramente.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VisuAlg</a:t>
            </a:r>
            <a:endParaRPr/>
          </a:p>
        </p:txBody>
      </p:sp>
      <p:pic>
        <p:nvPicPr>
          <p:cNvPr id="246" name="Google Shape;246;p37" descr="cvisualg.png"/>
          <p:cNvPicPr preferRelativeResize="0"/>
          <p:nvPr/>
        </p:nvPicPr>
        <p:blipFill rotWithShape="1">
          <a:blip r:embed="rId3">
            <a:alphaModFix/>
          </a:blip>
          <a:srcRect r="22033"/>
          <a:stretch/>
        </p:blipFill>
        <p:spPr>
          <a:xfrm>
            <a:off x="4079450" y="2870450"/>
            <a:ext cx="4624875" cy="19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editor de código é, provavelmente, a parte mais importante, pois é nele onde vamos escrever nosso algoritmo em Portugol para que o VisuAlg execute-o no Terminal e mostre o resultado da nossa lógica.</a:t>
            </a:r>
            <a:endParaRPr sz="1600"/>
          </a:p>
          <a:p>
            <a:pPr marL="457200" lvl="0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código escrito em Portugol, no VisuAlg, é composto por quatro elementos principais e obrigatórios</a:t>
            </a:r>
            <a:endParaRPr sz="1600"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pt-BR">
                <a:solidFill>
                  <a:srgbClr val="0000FF"/>
                </a:solidFill>
              </a:rPr>
              <a:t>algoritmo </a:t>
            </a:r>
            <a:r>
              <a:rPr lang="pt-BR">
                <a:solidFill>
                  <a:srgbClr val="FF0000"/>
                </a:solidFill>
              </a:rPr>
              <a:t>“nome do algoritmo”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pt-BR">
                <a:solidFill>
                  <a:srgbClr val="0000FF"/>
                </a:solidFill>
              </a:rPr>
              <a:t>var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pt-BR">
                <a:solidFill>
                  <a:srgbClr val="0000FF"/>
                </a:solidFill>
              </a:rPr>
              <a:t>inicio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pt-BR">
                <a:solidFill>
                  <a:srgbClr val="0000FF"/>
                </a:solidFill>
              </a:rPr>
              <a:t>fimalgoritmo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Todas essas palavras não podem estar escritas de outra forma, nem trocadas de ordem, caso contrário nosso algoritmo não funcionará;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Na figura, as linhas antecedidas por // (em verde) são comentários, que serão ignorados na execução.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do VisuAlg</a:t>
            </a:r>
            <a:endParaRPr/>
          </a:p>
        </p:txBody>
      </p:sp>
      <p:pic>
        <p:nvPicPr>
          <p:cNvPr id="254" name="Google Shape;254;p38" descr="cvisualg.png"/>
          <p:cNvPicPr preferRelativeResize="0"/>
          <p:nvPr/>
        </p:nvPicPr>
        <p:blipFill rotWithShape="1">
          <a:blip r:embed="rId3">
            <a:alphaModFix/>
          </a:blip>
          <a:srcRect r="56352"/>
          <a:stretch/>
        </p:blipFill>
        <p:spPr>
          <a:xfrm>
            <a:off x="3210713" y="2432275"/>
            <a:ext cx="2713399" cy="20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6076500" y="2264325"/>
            <a:ext cx="3067500" cy="90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1155CC"/>
                </a:solidFill>
              </a:rPr>
              <a:t>algoritmo </a:t>
            </a:r>
            <a:r>
              <a:rPr lang="pt-BR">
                <a:solidFill>
                  <a:srgbClr val="FF0000"/>
                </a:solidFill>
              </a:rPr>
              <a:t>“nome do algoritmo”</a:t>
            </a:r>
            <a:r>
              <a:rPr lang="pt-BR">
                <a:solidFill>
                  <a:schemeClr val="dk2"/>
                </a:solidFill>
              </a:rPr>
              <a:t> - corresponde ao elemento que antecede o nome do seu algoritmo</a:t>
            </a:r>
            <a:endParaRPr/>
          </a:p>
        </p:txBody>
      </p:sp>
      <p:sp>
        <p:nvSpPr>
          <p:cNvPr id="256" name="Google Shape;256;p38"/>
          <p:cNvSpPr txBox="1"/>
          <p:nvPr/>
        </p:nvSpPr>
        <p:spPr>
          <a:xfrm>
            <a:off x="6455550" y="3225325"/>
            <a:ext cx="2358600" cy="104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1155CC"/>
                </a:solidFill>
              </a:rPr>
              <a:t>var </a:t>
            </a:r>
            <a:r>
              <a:rPr lang="pt-BR">
                <a:solidFill>
                  <a:schemeClr val="dk2"/>
                </a:solidFill>
              </a:rPr>
              <a:t>- nessa área serão declaradas as variáveis que o algoritmo utilizará e seus tipos;</a:t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74525" y="2432275"/>
            <a:ext cx="2983800" cy="140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1155CC"/>
                </a:solidFill>
              </a:rPr>
              <a:t>inicio </a:t>
            </a:r>
            <a:r>
              <a:rPr lang="pt-BR" dirty="0">
                <a:solidFill>
                  <a:srgbClr val="666666"/>
                </a:solidFill>
              </a:rPr>
              <a:t>(sem acento) </a:t>
            </a:r>
            <a:r>
              <a:rPr lang="pt-BR" dirty="0">
                <a:solidFill>
                  <a:schemeClr val="dk2"/>
                </a:solidFill>
              </a:rPr>
              <a:t>- é a palavra que marca o início do algoritmo (nossa lógica de programação ficará entre o marcador de início e o de fim);</a:t>
            </a:r>
            <a:endParaRPr dirty="0"/>
          </a:p>
        </p:txBody>
      </p:sp>
      <p:sp>
        <p:nvSpPr>
          <p:cNvPr id="258" name="Google Shape;258;p38"/>
          <p:cNvSpPr txBox="1"/>
          <p:nvPr/>
        </p:nvSpPr>
        <p:spPr>
          <a:xfrm>
            <a:off x="311700" y="3921550"/>
            <a:ext cx="1974900" cy="856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155CC"/>
                </a:solidFill>
              </a:rPr>
              <a:t>fimalgoritmo </a:t>
            </a:r>
            <a:r>
              <a:rPr lang="pt-BR">
                <a:solidFill>
                  <a:schemeClr val="dk2"/>
                </a:solidFill>
              </a:rPr>
              <a:t>- onde nosso algoritmo é encerrado;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" name="Google Shape;259;p38"/>
          <p:cNvCxnSpPr>
            <a:stCxn id="257" idx="3"/>
          </p:cNvCxnSpPr>
          <p:nvPr/>
        </p:nvCxnSpPr>
        <p:spPr>
          <a:xfrm>
            <a:off x="3058325" y="3134275"/>
            <a:ext cx="5649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8"/>
          <p:cNvCxnSpPr>
            <a:stCxn id="258" idx="3"/>
          </p:cNvCxnSpPr>
          <p:nvPr/>
        </p:nvCxnSpPr>
        <p:spPr>
          <a:xfrm rot="10800000" flipH="1">
            <a:off x="2286600" y="4021150"/>
            <a:ext cx="1336500" cy="3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38"/>
          <p:cNvCxnSpPr>
            <a:stCxn id="255" idx="1"/>
          </p:cNvCxnSpPr>
          <p:nvPr/>
        </p:nvCxnSpPr>
        <p:spPr>
          <a:xfrm rot="10800000">
            <a:off x="4888800" y="2605275"/>
            <a:ext cx="1187700" cy="1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38"/>
          <p:cNvCxnSpPr>
            <a:stCxn id="256" idx="1"/>
          </p:cNvCxnSpPr>
          <p:nvPr/>
        </p:nvCxnSpPr>
        <p:spPr>
          <a:xfrm rot="10800000">
            <a:off x="4077750" y="3367525"/>
            <a:ext cx="23778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uild="p"/>
      <p:bldP spid="255" grpId="0" animBg="1"/>
      <p:bldP spid="256" grpId="0" animBg="1"/>
      <p:bldP spid="257" grpId="0" animBg="1"/>
      <p:bldP spid="2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</a:t>
            </a:r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666666"/>
                </a:solidFill>
              </a:rPr>
              <a:t>Ambiente de desenvolvimento integrado</a:t>
            </a:r>
            <a:br>
              <a:rPr lang="pt-BR" sz="1700">
                <a:solidFill>
                  <a:srgbClr val="666666"/>
                </a:solidFill>
              </a:rPr>
            </a:br>
            <a:r>
              <a:rPr lang="pt-BR" sz="1700">
                <a:solidFill>
                  <a:srgbClr val="666666"/>
                </a:solidFill>
              </a:rPr>
              <a:t>&lt;</a:t>
            </a:r>
            <a:r>
              <a:rPr lang="pt-BR" sz="1700" u="sng">
                <a:solidFill>
                  <a:schemeClr val="hlink"/>
                </a:solidFill>
                <a:hlinkClick r:id="rId3"/>
              </a:rPr>
              <a:t>https://pt.wikipedia.org/wiki/Ambiente_de_desenvolvimento_integrado</a:t>
            </a:r>
            <a:r>
              <a:rPr lang="pt-BR" sz="1700">
                <a:solidFill>
                  <a:srgbClr val="666666"/>
                </a:solidFill>
              </a:rPr>
              <a:t>&gt;</a:t>
            </a:r>
            <a:endParaRPr sz="1700">
              <a:solidFill>
                <a:srgbClr val="666666"/>
              </a:solidFill>
            </a:endParaRPr>
          </a:p>
          <a:p>
            <a:pPr marL="457200" lvl="0" indent="-3365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  <a:t>O que é linguagem de programação, IDE e compilador?</a:t>
            </a:r>
            <a:b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</a:br>
            <a: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  <a:t>&lt;</a:t>
            </a:r>
            <a:r>
              <a:rPr lang="pt-BR" sz="17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https://pt.stackoverflow.com/questions/101691/o-que-é-linguagem-de-programação-ide-e-compilador</a:t>
            </a:r>
            <a: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  <a:t>&gt; 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  <a:t>Tutorial: Saiba como instalar o VisuAlg e conheça a fundo esta ferramenta &lt;</a:t>
            </a:r>
            <a:r>
              <a:rPr lang="pt-BR" sz="17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http://apexensino.com.br/tutorial-saiba-como-instalar-o-visualg-e-conheca-fundo-esta-ferramenta/</a:t>
            </a:r>
            <a:r>
              <a:rPr lang="pt-BR" sz="1700">
                <a:solidFill>
                  <a:srgbClr val="666666"/>
                </a:solidFill>
                <a:highlight>
                  <a:srgbClr val="FFFFFF"/>
                </a:highlight>
              </a:rPr>
              <a:t>&gt;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>
                <a:solidFill>
                  <a:srgbClr val="666666"/>
                </a:solidFill>
                <a:highlight>
                  <a:schemeClr val="lt1"/>
                </a:highlight>
              </a:rPr>
              <a:t>Manuel do VisuAlg atualizado &lt;</a:t>
            </a:r>
            <a:r>
              <a:rPr lang="pt-BR" sz="1700" u="sng">
                <a:solidFill>
                  <a:schemeClr val="accent5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http://www.inf.ufsc.br/~bosco.sobral/ensino/ine5201/Visualg2_manual.pdf</a:t>
            </a:r>
            <a:r>
              <a:rPr lang="pt-BR" sz="1700">
                <a:solidFill>
                  <a:srgbClr val="666666"/>
                </a:solidFill>
                <a:highlight>
                  <a:schemeClr val="lt1"/>
                </a:highlight>
              </a:rPr>
              <a:t>&gt;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Algoritmos Computacionais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nosso primeiro código </a:t>
            </a: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Para criar o nosso primeiro algoritmo no </a:t>
            </a:r>
            <a:r>
              <a:rPr lang="pt-BR" sz="1600" dirty="0" err="1"/>
              <a:t>VisuAlg</a:t>
            </a:r>
            <a:r>
              <a:rPr lang="pt-BR" sz="1600" dirty="0"/>
              <a:t>, precisamos escrever as instruções do nosso código entre (as palavras) </a:t>
            </a:r>
            <a:r>
              <a:rPr lang="pt-BR" sz="1600" dirty="0">
                <a:solidFill>
                  <a:srgbClr val="0000FF"/>
                </a:solidFill>
              </a:rPr>
              <a:t>inicio </a:t>
            </a:r>
            <a:r>
              <a:rPr lang="pt-BR" sz="1600" dirty="0">
                <a:solidFill>
                  <a:srgbClr val="666666"/>
                </a:solidFill>
              </a:rPr>
              <a:t>e</a:t>
            </a:r>
            <a:r>
              <a:rPr lang="pt-BR" sz="1600" dirty="0">
                <a:solidFill>
                  <a:srgbClr val="0000FF"/>
                </a:solidFill>
              </a:rPr>
              <a:t> </a:t>
            </a:r>
            <a:r>
              <a:rPr lang="pt-BR" sz="1600" dirty="0" err="1">
                <a:solidFill>
                  <a:srgbClr val="0000FF"/>
                </a:solidFill>
              </a:rPr>
              <a:t>fimalgoritmo</a:t>
            </a:r>
            <a:endParaRPr sz="1600" dirty="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 dirty="0"/>
              <a:t>Essas palavras denotam, respectivamente, o início e o final de um algoritmo. 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O código será executado de forma sequencial (linha por linha, de cima para baixo), como apresentado na imagem abaixo.</a:t>
            </a:r>
            <a:endParaRPr sz="1600" dirty="0">
              <a:solidFill>
                <a:srgbClr val="666666"/>
              </a:solidFill>
            </a:endParaRPr>
          </a:p>
        </p:txBody>
      </p:sp>
      <p:pic>
        <p:nvPicPr>
          <p:cNvPr id="280" name="Google Shape;280;p41" descr="inst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106" y="2907850"/>
            <a:ext cx="2462225" cy="198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1"/>
          <p:cNvCxnSpPr/>
          <p:nvPr/>
        </p:nvCxnSpPr>
        <p:spPr>
          <a:xfrm>
            <a:off x="2895950" y="2937500"/>
            <a:ext cx="0" cy="142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Segundo Manzano, um dos autores mais famosos sobre o assunto de algoritmos:</a:t>
            </a:r>
            <a:endParaRPr dirty="0"/>
          </a:p>
          <a:p>
            <a:pPr marL="45720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“</a:t>
            </a:r>
            <a:r>
              <a:rPr lang="pt-BR" b="1" dirty="0"/>
              <a:t>Algoritmos</a:t>
            </a:r>
            <a:r>
              <a:rPr lang="pt-BR" dirty="0"/>
              <a:t> são conjuntos de passos </a:t>
            </a:r>
            <a:r>
              <a:rPr lang="pt-BR" b="1" dirty="0"/>
              <a:t>finitos </a:t>
            </a:r>
            <a:r>
              <a:rPr lang="pt-BR" dirty="0"/>
              <a:t>e </a:t>
            </a:r>
            <a:r>
              <a:rPr lang="pt-BR" b="1" dirty="0"/>
              <a:t>organizados </a:t>
            </a:r>
            <a:r>
              <a:rPr lang="pt-BR" dirty="0"/>
              <a:t>que quando executados, resolvem um determinado </a:t>
            </a:r>
            <a:r>
              <a:rPr lang="pt-BR" b="1" dirty="0"/>
              <a:t>problema</a:t>
            </a:r>
            <a:r>
              <a:rPr lang="pt-BR" dirty="0"/>
              <a:t>.” (Manzano, 2010)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Basicamente, podemos comparar um algoritmo a um roteiro, uma receita ou um plano, que mostra, passo a passo, o que deve ser feito para a resolução de uma tarefa.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nosso primeiro código</a:t>
            </a: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Para testarmos se está tudo ok, vamos escrever um exemplo bem simples para fazer o </a:t>
            </a:r>
            <a:r>
              <a:rPr lang="pt-BR" sz="1600" dirty="0" err="1"/>
              <a:t>VisuAlg</a:t>
            </a:r>
            <a:r>
              <a:rPr lang="pt-BR" sz="1600" dirty="0"/>
              <a:t> imprimir um texto na tela.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Para isso, usaremos um comando chamado </a:t>
            </a:r>
            <a:r>
              <a:rPr lang="pt-BR" sz="1600" b="1" dirty="0"/>
              <a:t>escreva</a:t>
            </a:r>
            <a:r>
              <a:rPr lang="pt-BR" sz="1600" dirty="0"/>
              <a:t>, que serve para escrever algo na tela do computador.</a:t>
            </a:r>
            <a:endParaRPr sz="1600" dirty="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Abaixo da palavra </a:t>
            </a:r>
            <a:r>
              <a:rPr lang="pt-BR" sz="1600" dirty="0">
                <a:solidFill>
                  <a:srgbClr val="1155CC"/>
                </a:solidFill>
              </a:rPr>
              <a:t>inicio</a:t>
            </a:r>
            <a:r>
              <a:rPr lang="pt-BR" sz="1600" dirty="0"/>
              <a:t>, usamos o comando </a:t>
            </a:r>
            <a:r>
              <a:rPr lang="pt-BR" sz="1600" dirty="0">
                <a:solidFill>
                  <a:srgbClr val="1155CC"/>
                </a:solidFill>
              </a:rPr>
              <a:t>escreva </a:t>
            </a:r>
            <a:r>
              <a:rPr lang="pt-BR" sz="1600" dirty="0">
                <a:solidFill>
                  <a:srgbClr val="666666"/>
                </a:solidFill>
              </a:rPr>
              <a:t>e dentro dos () (parênteses) colocamos, entre aspas duplas, a mensagem que será impressa no Terminal </a:t>
            </a: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Para executar o código, podemos ir no menu Algoritmo      Executar e clicar no botão	ou, simplesmente, apertar a tecla F9 do teclado.</a:t>
            </a:r>
            <a:endParaRPr sz="1200" dirty="0"/>
          </a:p>
        </p:txBody>
      </p:sp>
      <p:pic>
        <p:nvPicPr>
          <p:cNvPr id="288" name="Google Shape;288;p42" descr="escreva.png"/>
          <p:cNvPicPr preferRelativeResize="0"/>
          <p:nvPr/>
        </p:nvPicPr>
        <p:blipFill rotWithShape="1">
          <a:blip r:embed="rId3">
            <a:alphaModFix/>
          </a:blip>
          <a:srcRect r="43563" b="21383"/>
          <a:stretch/>
        </p:blipFill>
        <p:spPr>
          <a:xfrm>
            <a:off x="857250" y="3051300"/>
            <a:ext cx="3725350" cy="8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 descr="exe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675" y="4492900"/>
            <a:ext cx="209550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/>
          <p:nvPr/>
        </p:nvSpPr>
        <p:spPr>
          <a:xfrm>
            <a:off x="6148459" y="4273526"/>
            <a:ext cx="209400" cy="12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Criando nosso primeiro código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311700" y="1266324"/>
            <a:ext cx="8520600" cy="382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dirty="0"/>
              <a:t>Feito isso, se o código estiver corretamente escrito, deve aparecer uma janela com a mensagem que passamos no comando </a:t>
            </a:r>
            <a:r>
              <a:rPr lang="pt-BR" sz="1700" b="1" dirty="0">
                <a:solidFill>
                  <a:srgbClr val="0000FF"/>
                </a:solidFill>
              </a:rPr>
              <a:t>escreva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1700" dirty="0"/>
            </a:br>
            <a:endParaRPr sz="1700" dirty="0"/>
          </a:p>
          <a:p>
            <a:pPr marL="457200" lvl="0" indent="-33655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pt-BR" sz="1700" dirty="0"/>
              <a:t>Para salvar o algoritmo, podemos ir no menu Arquivo     Salvar, clicar no botão</a:t>
            </a:r>
            <a:br>
              <a:rPr lang="pt-BR" sz="1700" dirty="0"/>
            </a:br>
            <a:r>
              <a:rPr lang="pt-BR" sz="1700" dirty="0"/>
              <a:t>     ou apertar as teclas </a:t>
            </a:r>
            <a:r>
              <a:rPr lang="pt-BR" sz="1700" dirty="0" err="1"/>
              <a:t>Ctrl+S</a:t>
            </a:r>
            <a:r>
              <a:rPr lang="pt-BR" sz="1700" dirty="0"/>
              <a:t> do teclado; escolha um nome para o arquivo e confirme.</a:t>
            </a:r>
            <a:endParaRPr sz="1700" dirty="0"/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pt-BR" sz="1700" dirty="0"/>
              <a:t>Para abrir um algoritmo salvo, podemos ir no menu Arquivo     Abrir, clicar no botão     ou apertar as teclas </a:t>
            </a:r>
            <a:r>
              <a:rPr lang="pt-BR" sz="1700" dirty="0" err="1"/>
              <a:t>Ctrl+A</a:t>
            </a:r>
            <a:r>
              <a:rPr lang="pt-BR" sz="1700" dirty="0"/>
              <a:t> do teclado; escolha o diretório onde arquivo foi salvo.</a:t>
            </a:r>
            <a:endParaRPr sz="1700" dirty="0"/>
          </a:p>
        </p:txBody>
      </p:sp>
      <p:pic>
        <p:nvPicPr>
          <p:cNvPr id="297" name="Google Shape;297;p43" descr="result1.png"/>
          <p:cNvPicPr preferRelativeResize="0"/>
          <p:nvPr/>
        </p:nvPicPr>
        <p:blipFill rotWithShape="1">
          <a:blip r:embed="rId3">
            <a:alphaModFix/>
          </a:blip>
          <a:srcRect b="41667"/>
          <a:stretch/>
        </p:blipFill>
        <p:spPr>
          <a:xfrm>
            <a:off x="866625" y="1974113"/>
            <a:ext cx="63627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/>
          <p:nvPr/>
        </p:nvSpPr>
        <p:spPr>
          <a:xfrm>
            <a:off x="6250916" y="3474225"/>
            <a:ext cx="209400" cy="12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43" descr="sav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625" y="3678225"/>
            <a:ext cx="2286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6943725" y="4378100"/>
            <a:ext cx="209400" cy="123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43" descr="ab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925" y="4569025"/>
            <a:ext cx="2286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08" name="Google Shape;308;p44"/>
          <p:cNvGraphicFramePr/>
          <p:nvPr/>
        </p:nvGraphicFramePr>
        <p:xfrm>
          <a:off x="771525" y="2038350"/>
          <a:ext cx="3329000" cy="179826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algoritmo </a:t>
                      </a:r>
                      <a:r>
                        <a:rPr lang="pt-BR" sz="1000"/>
                        <a:t>"mensagem"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var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inicio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// </a:t>
                      </a:r>
                      <a:r>
                        <a:rPr lang="pt-BR" sz="1000"/>
                        <a:t>escreve uma mensagem no terminal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escreva("Mensagem que aparecerá na tela.")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fimalgoritmo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" name="Google Shape;309;p44"/>
          <p:cNvGraphicFramePr/>
          <p:nvPr/>
        </p:nvGraphicFramePr>
        <p:xfrm>
          <a:off x="4438650" y="2038350"/>
          <a:ext cx="3329000" cy="179826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programa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</a:t>
                      </a:r>
                      <a:r>
                        <a:rPr lang="pt-BR" sz="1000" b="1"/>
                        <a:t>funcao </a:t>
                      </a:r>
                      <a:r>
                        <a:rPr lang="pt-BR" sz="1000"/>
                        <a:t>inicio()</a:t>
                      </a:r>
                      <a:br>
                        <a:rPr lang="pt-BR" sz="1000"/>
                      </a:br>
                      <a:r>
                        <a:rPr lang="pt-BR" sz="1000"/>
                        <a:t>      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     // escreve uma mensagem no terminal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      escreva("Mensagem que aparecerá na tela.")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}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}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Criando nosso primeiro código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comando </a:t>
            </a:r>
            <a:r>
              <a:rPr lang="pt-BR" sz="1600" b="1"/>
              <a:t>escreva </a:t>
            </a:r>
            <a:r>
              <a:rPr lang="pt-BR" sz="1600"/>
              <a:t>serve para escrever algo em uma linha, caso coloque dois escreva, um abaixo do outro o comando vai imprimir as mensagens dos dois escreva, mas na mesma linha.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escrever duas mensagens, uma abaixo da outra, no VisuAlg, utilizamos o comando </a:t>
            </a:r>
            <a:r>
              <a:rPr lang="pt-BR" sz="1600" b="1"/>
              <a:t>escreval</a:t>
            </a:r>
            <a:r>
              <a:rPr lang="pt-BR" sz="1600"/>
              <a:t> que serve para que assim que for imprimida a mensagem “pular” uma linha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Assim, ao usar novamente o escreva ou escreval, o próximo texto vai ser impresso em uma nova linha.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316" name="Google Shape;316;p45" descr="escreva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2143125"/>
            <a:ext cx="3797167" cy="65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 descr="escreva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25" y="4355625"/>
            <a:ext cx="4739641" cy="6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24" name="Google Shape;324;p46"/>
          <p:cNvGraphicFramePr/>
          <p:nvPr/>
        </p:nvGraphicFramePr>
        <p:xfrm>
          <a:off x="771525" y="2038350"/>
          <a:ext cx="3329000" cy="208782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algoritmo </a:t>
                      </a:r>
                      <a:r>
                        <a:rPr lang="pt-BR" sz="1000"/>
                        <a:t>"escreve duas mensagens"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var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inicio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// escreve uma mensagem no terminal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escreval("Imprimindo algo e quebrando uma linha")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escreva("Imprimindo algo em outra linha")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/>
                        <a:t>fimalgoritmo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Google Shape;325;p46"/>
          <p:cNvGraphicFramePr/>
          <p:nvPr/>
        </p:nvGraphicFramePr>
        <p:xfrm>
          <a:off x="4438650" y="2038350"/>
          <a:ext cx="3515725" cy="197420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51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programa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</a:t>
                      </a:r>
                      <a:r>
                        <a:rPr lang="pt-BR" sz="1000" b="1"/>
                        <a:t>funcao </a:t>
                      </a:r>
                      <a:r>
                        <a:rPr lang="pt-BR" sz="1000"/>
                        <a:t>inicio()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</a:t>
                      </a:r>
                      <a:r>
                        <a:rPr lang="pt-BR" sz="1000" b="1"/>
                        <a:t>// </a:t>
                      </a:r>
                      <a:r>
                        <a:rPr lang="pt-BR" sz="1000"/>
                        <a:t>escreve uma mensagem no terminal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escreva("Imprimindo algo e quebrando uma linha\n")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escreva("Imprimindo algo em outra linha")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}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}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Exemplos</a:t>
            </a:r>
            <a:endParaRPr dirty="0"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Imprimindo números na tela: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Imprimindo o resultado de operações matemáticas na tela:</a:t>
            </a:r>
            <a:endParaRPr dirty="0"/>
          </a:p>
          <a:p>
            <a:pPr marL="342900" lvl="0" algn="l" rtl="0">
              <a:spcBef>
                <a:spcPts val="160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Imprimindo palavras e números na tela:</a:t>
            </a:r>
            <a:endParaRPr dirty="0"/>
          </a:p>
        </p:txBody>
      </p:sp>
      <p:pic>
        <p:nvPicPr>
          <p:cNvPr id="332" name="Google Shape;332;p47" descr="escreva1.png"/>
          <p:cNvPicPr preferRelativeResize="0"/>
          <p:nvPr/>
        </p:nvPicPr>
        <p:blipFill rotWithShape="1">
          <a:blip r:embed="rId3">
            <a:alphaModFix/>
          </a:blip>
          <a:srcRect l="1244"/>
          <a:stretch/>
        </p:blipFill>
        <p:spPr>
          <a:xfrm>
            <a:off x="501725" y="1749200"/>
            <a:ext cx="3585968" cy="5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 descr="escreva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5" y="2729525"/>
            <a:ext cx="3630902" cy="5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7" descr="escreva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25" y="3781400"/>
            <a:ext cx="3630913" cy="5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código que imprime a mensagem “Olá Mundo” na tela;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código que imprime a soma de três números;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código que imprime a mensagem “Quanto é 2 + 2?” e na linha seguinte imprima o resultado dessa operação matemática.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GuiTech: VisuAlg - Download e Instalação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https://www.youtube.com/watch?v=dPV7fUuXEoA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Portugol Studio: Portugol Studio Vídeo 01 - Introdução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https://www.youtube.com/watch?v=K02TnB3IGnQ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adrianoh2: Iniciando com Visualg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https://www.youtube.com/watch?v=sU17rbKEPUA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Tuto Studio: Visualg Aula 1 - Introdução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https://www.youtube.com/watch?v=6-_leAMCi8M</a:t>
            </a:r>
            <a:r>
              <a:rPr lang="pt-BR"/>
              <a:t>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57" name="Google Shape;357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“Variável” é um dos conceitos essenciais de programação!</a:t>
            </a:r>
            <a:endParaRPr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</a:t>
            </a:r>
            <a:r>
              <a:rPr lang="pt-BR" i="1"/>
              <a:t>Variáveis são espaços situados na memória do computador onde podemos guardar valores ou expressões</a:t>
            </a:r>
            <a:r>
              <a:rPr lang="pt-BR"/>
              <a:t>.”</a:t>
            </a:r>
            <a:endParaRPr/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Ou seja, se quisermos que o computador memorize um </a:t>
            </a:r>
            <a:br>
              <a:rPr lang="pt-BR"/>
            </a:br>
            <a:r>
              <a:rPr lang="pt-BR"/>
              <a:t>número para que possamos usá-lo posteriormente em </a:t>
            </a:r>
            <a:br>
              <a:rPr lang="pt-BR"/>
            </a:br>
            <a:r>
              <a:rPr lang="pt-BR"/>
              <a:t>alguma operação, “guardamos” esse número na </a:t>
            </a:r>
            <a:br>
              <a:rPr lang="pt-BR"/>
            </a:br>
            <a:r>
              <a:rPr lang="pt-BR"/>
              <a:t>memória utilizando uma variável.</a:t>
            </a:r>
            <a:endParaRPr/>
          </a:p>
          <a:p>
            <a:pPr marL="4572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variável vai precisar ter a seguinte estrutura: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Possuir um identificador (ou seja, um nome);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Possuir um tipo de dado;</a:t>
            </a:r>
            <a:endParaRPr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Possuir  um valor;</a:t>
            </a:r>
            <a:endParaRPr/>
          </a:p>
        </p:txBody>
      </p:sp>
      <p:pic>
        <p:nvPicPr>
          <p:cNvPr id="358" name="Google Shape;358;p51" descr="Memoria-fraca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949" y="3443749"/>
            <a:ext cx="1502351" cy="144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O conceito de um algoritmo vai muito além dos computadores.</a:t>
            </a:r>
            <a:endParaRPr sz="1600" dirty="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 dirty="0"/>
              <a:t>Embora não percebamos, em atividades corriqueiras de nossas vidas, realizamos tarefas que se encaixam no conceito de algoritmo. Para a realização das atividades abaixo, por exemplo, executamos os seguintes passos:</a:t>
            </a:r>
            <a:endParaRPr sz="16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647700" y="2313000"/>
          <a:ext cx="8184600" cy="256029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400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795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Trocar uma Lâmpada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Início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 pegamos uma escada;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 posicionamos a escada debaixo da lâmpada;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 buscamos uma lâmpada nova;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 acionamos o interruptor;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 se a lâmpada não acender, então: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    subimos na escada;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7.    retiramos a lâmpada queimada;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8.    colocamos a lâmpada nova;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Atravessar a Rua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Início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 olhamos para direita;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 olhamos para esquerda;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 se estiver vindo carro: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    não atravessamos;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5. senão: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    atravessamos;</a:t>
                      </a:r>
                      <a:b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pt-BR" sz="13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Fim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2" descr="ppg-sc-192-armario-professor-aluno-9-portas-coloridas.jpg"/>
          <p:cNvPicPr preferRelativeResize="0"/>
          <p:nvPr/>
        </p:nvPicPr>
        <p:blipFill rotWithShape="1">
          <a:blip r:embed="rId3">
            <a:alphaModFix/>
          </a:blip>
          <a:srcRect t="-5102" b="1817"/>
          <a:stretch/>
        </p:blipFill>
        <p:spPr>
          <a:xfrm>
            <a:off x="6014375" y="1903650"/>
            <a:ext cx="3095500" cy="30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pt-BR" sz="1600"/>
              <a:t>Para compreender melhor o que são variáveis, vamos fazer uma analogia com objetos do nosso cotidiano: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Vamos supor que temos um </a:t>
            </a:r>
            <a:r>
              <a:rPr lang="pt-BR" sz="1600" b="1"/>
              <a:t>armário</a:t>
            </a:r>
            <a:r>
              <a:rPr lang="pt-BR" sz="1600"/>
              <a:t>, no qual</a:t>
            </a:r>
            <a:r>
              <a:rPr lang="pt-BR" sz="1600" b="1"/>
              <a:t> </a:t>
            </a:r>
            <a:r>
              <a:rPr lang="pt-BR" sz="1600"/>
              <a:t>podemos guardar diversos objetos.</a:t>
            </a:r>
            <a:endParaRPr sz="160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 o nosso objetivo é guardar uma </a:t>
            </a:r>
            <a:r>
              <a:rPr lang="pt-BR" sz="1600" b="1"/>
              <a:t>bola</a:t>
            </a:r>
            <a:r>
              <a:rPr lang="pt-BR" sz="1600"/>
              <a:t> nesse armário.</a:t>
            </a:r>
            <a:endParaRPr sz="1600"/>
          </a:p>
        </p:txBody>
      </p:sp>
      <p:pic>
        <p:nvPicPr>
          <p:cNvPr id="366" name="Google Shape;366;p52" descr="bola-de-futebol-first-kick-kipsta_79551778_151342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700" y="3086787"/>
            <a:ext cx="721176" cy="7211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2"/>
          <p:cNvSpPr/>
          <p:nvPr/>
        </p:nvSpPr>
        <p:spPr>
          <a:xfrm>
            <a:off x="4163775" y="3276600"/>
            <a:ext cx="1673700" cy="29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Só que somos muito organizados em relação ao que guardamos no nosso armário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Assim, antes de colocarmos um objeto no nosso armário, colamos uma etiqueta na porta dizendo o </a:t>
            </a:r>
            <a:r>
              <a:rPr lang="pt-BR" sz="1600" b="1"/>
              <a:t>identificador </a:t>
            </a:r>
            <a:r>
              <a:rPr lang="pt-BR" sz="1600"/>
              <a:t>(o nome) desse objeto que está guardado naquela gaveta e de que </a:t>
            </a:r>
            <a:r>
              <a:rPr lang="pt-BR" sz="1600" b="1"/>
              <a:t>tipo </a:t>
            </a:r>
            <a:r>
              <a:rPr lang="pt-BR" sz="1600"/>
              <a:t>ele é.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caso da bola, colocaremos o </a:t>
            </a:r>
            <a:r>
              <a:rPr lang="pt-BR" sz="1600" b="1"/>
              <a:t>identificador </a:t>
            </a:r>
            <a:br>
              <a:rPr lang="pt-BR" sz="1600"/>
            </a:br>
            <a:r>
              <a:rPr lang="pt-BR" sz="1600"/>
              <a:t>BOLA e dizemos que a bola é do </a:t>
            </a:r>
            <a:r>
              <a:rPr lang="pt-BR" sz="1600" b="1"/>
              <a:t>tipo </a:t>
            </a:r>
            <a:r>
              <a:rPr lang="pt-BR" sz="1600"/>
              <a:t>Brinquedo.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pt-BR" sz="600"/>
            </a:br>
            <a:br>
              <a:rPr lang="pt-BR" sz="600"/>
            </a:br>
            <a:endParaRPr sz="1600"/>
          </a:p>
        </p:txBody>
      </p:sp>
      <p:pic>
        <p:nvPicPr>
          <p:cNvPr id="374" name="Google Shape;374;p53" descr="ppg-sc-192-armario-professor-aluno-9-portas-coloridas.jpg"/>
          <p:cNvPicPr preferRelativeResize="0"/>
          <p:nvPr/>
        </p:nvPicPr>
        <p:blipFill rotWithShape="1">
          <a:blip r:embed="rId3">
            <a:alphaModFix/>
          </a:blip>
          <a:srcRect t="-2590" b="2590"/>
          <a:stretch/>
        </p:blipFill>
        <p:spPr>
          <a:xfrm>
            <a:off x="6004500" y="2045800"/>
            <a:ext cx="2952975" cy="294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3" descr="bola-de-futebol-first-kick-kipsta_79551778_151342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912" y="3918807"/>
            <a:ext cx="1102176" cy="110217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3"/>
          <p:cNvSpPr/>
          <p:nvPr/>
        </p:nvSpPr>
        <p:spPr>
          <a:xfrm rot="-1451389">
            <a:off x="4348873" y="3922566"/>
            <a:ext cx="1673659" cy="29930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3"/>
          <p:cNvSpPr txBox="1"/>
          <p:nvPr/>
        </p:nvSpPr>
        <p:spPr>
          <a:xfrm>
            <a:off x="2675138" y="3410375"/>
            <a:ext cx="1673700" cy="41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BOLA : Brinquedo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83" name="Google Shape;383;p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Caso quiséssemos colocar um sapato no armário, poderíamos colar uma etiqueta como: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384" name="Google Shape;384;p54"/>
          <p:cNvSpPr txBox="1"/>
          <p:nvPr/>
        </p:nvSpPr>
        <p:spPr>
          <a:xfrm>
            <a:off x="1981774" y="2252300"/>
            <a:ext cx="2287883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SAPATO : Calçado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5" name="Google Shape;385;p54" descr="sapato-sapatoterapia-classico-air-float-8338d4b42fa95db6df000b79dbeccee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75" y="2710975"/>
            <a:ext cx="1622100" cy="16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4" descr="ppg-sc-192-armario-professor-aluno-9-portas-colorida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00" y="2045800"/>
            <a:ext cx="2952975" cy="29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4"/>
          <p:cNvSpPr/>
          <p:nvPr/>
        </p:nvSpPr>
        <p:spPr>
          <a:xfrm>
            <a:off x="4330800" y="2710975"/>
            <a:ext cx="1673700" cy="29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 se quiséssemos guardar o número 2: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pt-BR" sz="1600"/>
            </a:br>
            <a:br>
              <a:rPr lang="pt-BR" sz="1600"/>
            </a:br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2098250" y="3494000"/>
            <a:ext cx="1687200" cy="35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NUMERO: Inteiro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55" descr="ppg-sc-192-armario-professor-aluno-9-portas-colorida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500" y="2045800"/>
            <a:ext cx="2952975" cy="2945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5"/>
          <p:cNvSpPr/>
          <p:nvPr/>
        </p:nvSpPr>
        <p:spPr>
          <a:xfrm>
            <a:off x="4239975" y="4267200"/>
            <a:ext cx="1673700" cy="299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55" descr="Resultado de imagem para numero 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050" y="4027350"/>
            <a:ext cx="951750" cy="9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56" descr="ppg-sc-192-armario-professor-aluno-9-portas-colorida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850" y="1648050"/>
            <a:ext cx="3657375" cy="36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body" idx="1"/>
          </p:nvPr>
        </p:nvSpPr>
        <p:spPr>
          <a:xfrm>
            <a:off x="311700" y="2418825"/>
            <a:ext cx="5281200" cy="2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pt-BR"/>
              <a:t>As </a:t>
            </a:r>
            <a:r>
              <a:rPr lang="pt-BR" b="1"/>
              <a:t>variáveis </a:t>
            </a:r>
            <a:r>
              <a:rPr lang="pt-BR"/>
              <a:t>são os espaços no armário. </a:t>
            </a:r>
            <a:endParaRPr/>
          </a:p>
          <a:p>
            <a:pPr marL="9144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As etiquetas são o </a:t>
            </a:r>
            <a:r>
              <a:rPr lang="pt-BR" b="1"/>
              <a:t>identificador </a:t>
            </a:r>
            <a:r>
              <a:rPr lang="pt-BR"/>
              <a:t>(ou nome) que usamos para nos referir a cada espaço vazio (i.e., cada variável)</a:t>
            </a:r>
            <a:endParaRPr/>
          </a:p>
          <a:p>
            <a:pPr marL="9144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 </a:t>
            </a:r>
            <a:r>
              <a:rPr lang="pt-BR" b="1"/>
              <a:t>tipo</a:t>
            </a:r>
            <a:r>
              <a:rPr lang="pt-BR"/>
              <a:t> corresponde a que objetos (valores) podem ser colocados naquele espaço. </a:t>
            </a:r>
            <a:endParaRPr/>
          </a:p>
          <a:p>
            <a:pPr marL="9144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BR"/>
              <a:t>O </a:t>
            </a:r>
            <a:r>
              <a:rPr lang="pt-BR" b="1"/>
              <a:t>valor </a:t>
            </a:r>
            <a:r>
              <a:rPr lang="pt-BR"/>
              <a:t>corresponde ao que está guardado naquele espaço do armário.</a:t>
            </a:r>
            <a:endParaRPr/>
          </a:p>
        </p:txBody>
      </p:sp>
      <p:sp>
        <p:nvSpPr>
          <p:cNvPr id="405" name="Google Shape;405;p56"/>
          <p:cNvSpPr txBox="1"/>
          <p:nvPr/>
        </p:nvSpPr>
        <p:spPr>
          <a:xfrm>
            <a:off x="5798625" y="2971100"/>
            <a:ext cx="709800" cy="34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BOLA : </a:t>
            </a:r>
            <a:br>
              <a:rPr lang="pt-BR" sz="800"/>
            </a:br>
            <a:r>
              <a:rPr lang="pt-BR" sz="800"/>
              <a:t>Brinquedo</a:t>
            </a:r>
            <a:endParaRPr sz="800"/>
          </a:p>
        </p:txBody>
      </p:sp>
      <p:sp>
        <p:nvSpPr>
          <p:cNvPr id="406" name="Google Shape;406;p56"/>
          <p:cNvSpPr txBox="1"/>
          <p:nvPr/>
        </p:nvSpPr>
        <p:spPr>
          <a:xfrm>
            <a:off x="5798625" y="1991225"/>
            <a:ext cx="709800" cy="34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SAPATO:</a:t>
            </a:r>
            <a:br>
              <a:rPr lang="pt-BR" sz="800"/>
            </a:br>
            <a:r>
              <a:rPr lang="pt-BR" sz="800"/>
              <a:t>Calçado</a:t>
            </a:r>
            <a:endParaRPr sz="800"/>
          </a:p>
        </p:txBody>
      </p:sp>
      <p:sp>
        <p:nvSpPr>
          <p:cNvPr id="407" name="Google Shape;407;p56"/>
          <p:cNvSpPr txBox="1"/>
          <p:nvPr/>
        </p:nvSpPr>
        <p:spPr>
          <a:xfrm>
            <a:off x="5798625" y="4076000"/>
            <a:ext cx="709800" cy="34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NUMERO:</a:t>
            </a:r>
            <a:br>
              <a:rPr lang="pt-BR" sz="800"/>
            </a:br>
            <a:r>
              <a:rPr lang="pt-BR" sz="800"/>
              <a:t>Inteiro</a:t>
            </a:r>
            <a:endParaRPr sz="800"/>
          </a:p>
        </p:txBody>
      </p:sp>
      <p:sp>
        <p:nvSpPr>
          <p:cNvPr id="408" name="Google Shape;408;p56"/>
          <p:cNvSpPr txBox="1">
            <a:spLocks noGrp="1"/>
          </p:cNvSpPr>
          <p:nvPr>
            <p:ph type="body" idx="2"/>
          </p:nvPr>
        </p:nvSpPr>
        <p:spPr>
          <a:xfrm>
            <a:off x="235500" y="1266175"/>
            <a:ext cx="85206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pt-BR" sz="1600"/>
              <a:t>Nessa analogia, pode-se entender o armário como a </a:t>
            </a:r>
            <a:r>
              <a:rPr lang="pt-BR" sz="1600" b="1"/>
              <a:t>memória do computador</a:t>
            </a:r>
            <a:r>
              <a:rPr lang="pt-BR" sz="1600"/>
              <a:t>, onde podemos “guardar” valores para serem usados </a:t>
            </a:r>
            <a:br>
              <a:rPr lang="pt-BR" sz="1600"/>
            </a:br>
            <a:r>
              <a:rPr lang="pt-BR" sz="1600"/>
              <a:t>posteriormente, mas esses valores necessitam </a:t>
            </a:r>
            <a:br>
              <a:rPr lang="pt-BR" sz="1600"/>
            </a:br>
            <a:r>
              <a:rPr lang="pt-BR" sz="1600"/>
              <a:t>ser identificados por um nome e por um tipo.	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variável e constante?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http://www.dicasdeprogramacao.com.br/o-que-e-variavel-e-constante/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Curso Introdução a Programação: O que é variável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https://www.youtube.com/watch?v=8tKI_yppKmc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Khan Academy em Português: O que é uma variável? 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https://www.youtube.com/watch?v=-ZMCNZXmzZk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Hora do Código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http://silentteacher.toxicode.fr/hourofcode</a:t>
            </a:r>
            <a:r>
              <a:rPr lang="pt-BR"/>
              <a:t>&gt;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Identificadores</a:t>
            </a:r>
            <a:endParaRPr/>
          </a:p>
        </p:txBody>
      </p:sp>
      <p:sp>
        <p:nvSpPr>
          <p:cNvPr id="420" name="Google Shape;420;p5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Os Identificadores são nomes que damos as variáveis. Eles servem, como o próprio nome diz, para identificar uma variável. Isto é importante pois as variáveis são algo que manipulamos frequentemente no nosso código e precisamos do identificador delas para isso.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 VisuAlg, para nomearmos uma variável, ou melhor, para escolhermos o identificador para uma variável, devemos respeitar algumas regras:</a:t>
            </a:r>
            <a:endParaRPr sz="1400"/>
          </a:p>
          <a:p>
            <a:pPr marL="9144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O nome deve começar com uma </a:t>
            </a:r>
            <a:r>
              <a:rPr lang="pt-BR" sz="1400" b="1"/>
              <a:t>letra</a:t>
            </a:r>
            <a:r>
              <a:rPr lang="pt-BR" sz="1400"/>
              <a:t>;</a:t>
            </a:r>
            <a:endParaRPr sz="1400"/>
          </a:p>
          <a:p>
            <a:pPr marL="9144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Os próximos caracteres do nome podem ser l</a:t>
            </a:r>
            <a:r>
              <a:rPr lang="pt-BR" sz="1400" b="1"/>
              <a:t>etras</a:t>
            </a:r>
            <a:r>
              <a:rPr lang="pt-BR" sz="1400"/>
              <a:t> ou </a:t>
            </a:r>
            <a:r>
              <a:rPr lang="pt-BR" sz="1400" b="1"/>
              <a:t>números</a:t>
            </a:r>
            <a:r>
              <a:rPr lang="pt-BR" sz="1400"/>
              <a:t>;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b="1"/>
              <a:t>Não </a:t>
            </a:r>
            <a:r>
              <a:rPr lang="pt-BR" sz="1400"/>
              <a:t>pode usar </a:t>
            </a:r>
            <a:r>
              <a:rPr lang="pt-BR" sz="1400" b="1"/>
              <a:t>símbolos</a:t>
            </a:r>
            <a:r>
              <a:rPr lang="pt-BR" sz="1400"/>
              <a:t>, exceto  </a:t>
            </a:r>
            <a:r>
              <a:rPr lang="pt-BR" sz="1400" b="1"/>
              <a:t>_</a:t>
            </a:r>
            <a:r>
              <a:rPr lang="pt-BR" sz="1400"/>
              <a:t> (underline ou sublinhado)*;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b="1"/>
              <a:t>Não </a:t>
            </a:r>
            <a:r>
              <a:rPr lang="pt-BR" sz="1400"/>
              <a:t>pode ter espaços em branco;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b="1"/>
              <a:t>Não </a:t>
            </a:r>
            <a:r>
              <a:rPr lang="pt-BR" sz="1400"/>
              <a:t>pode ter letras </a:t>
            </a:r>
            <a:r>
              <a:rPr lang="pt-BR" sz="1400" b="1"/>
              <a:t>acentuadas</a:t>
            </a:r>
            <a:r>
              <a:rPr lang="pt-BR" sz="1400"/>
              <a:t>;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 b="1"/>
              <a:t>Não</a:t>
            </a:r>
            <a:r>
              <a:rPr lang="pt-BR" sz="1400"/>
              <a:t> pode ser uma </a:t>
            </a:r>
            <a:r>
              <a:rPr lang="pt-BR" sz="1400" b="1"/>
              <a:t>palavra reservada**</a:t>
            </a:r>
            <a:r>
              <a:rPr lang="pt-BR" sz="1400"/>
              <a:t>;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* Geralmente o </a:t>
            </a:r>
            <a:r>
              <a:rPr lang="pt-BR" sz="1200" b="1"/>
              <a:t>_ </a:t>
            </a:r>
            <a:r>
              <a:rPr lang="pt-BR" sz="1200"/>
              <a:t>nos identificadores são usados para representar um espaço em branco, caso o</a:t>
            </a:r>
            <a:br>
              <a:rPr lang="pt-BR" sz="1200"/>
            </a:br>
            <a:r>
              <a:rPr lang="pt-BR" sz="1200"/>
              <a:t>identificador da variável tenham mais de uma palavra Ex: nota_do_aluno.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** Veremos logo adiante o que são palavras reservadas.</a:t>
            </a:r>
            <a:endParaRPr sz="1200"/>
          </a:p>
        </p:txBody>
      </p:sp>
      <p:pic>
        <p:nvPicPr>
          <p:cNvPr id="421" name="Google Shape;421;p58" descr="man.png"/>
          <p:cNvPicPr preferRelativeResize="0"/>
          <p:nvPr/>
        </p:nvPicPr>
        <p:blipFill rotWithShape="1">
          <a:blip r:embed="rId3">
            <a:alphaModFix/>
          </a:blip>
          <a:srcRect l="35116" r="22146"/>
          <a:stretch/>
        </p:blipFill>
        <p:spPr>
          <a:xfrm>
            <a:off x="6968125" y="2186675"/>
            <a:ext cx="1864175" cy="27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reservadas</a:t>
            </a:r>
            <a:endParaRPr/>
          </a:p>
        </p:txBody>
      </p:sp>
      <p:sp>
        <p:nvSpPr>
          <p:cNvPr id="427" name="Google Shape;427;p5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As linguagens de programação especificam algumas palavras reservadas, tais palavras são definidas na linguagem para que o programador possa usá-las no futuro.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Geralmente elas são comandos que executam determinada ação como: se; senão; para; enquanto.*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Consequentemente, elas podem também definir uma estrutura de código com vimos na estrutura do editor de código do VisuAlg. As palavras </a:t>
            </a:r>
            <a:r>
              <a:rPr lang="pt-BR" sz="1500">
                <a:solidFill>
                  <a:srgbClr val="0000FF"/>
                </a:solidFill>
              </a:rPr>
              <a:t>algoritmo</a:t>
            </a:r>
            <a:r>
              <a:rPr lang="pt-BR" sz="1500"/>
              <a:t>, </a:t>
            </a:r>
            <a:r>
              <a:rPr lang="pt-BR" sz="1500">
                <a:solidFill>
                  <a:srgbClr val="0000FF"/>
                </a:solidFill>
              </a:rPr>
              <a:t>var</a:t>
            </a:r>
            <a:r>
              <a:rPr lang="pt-BR" sz="1500"/>
              <a:t>, </a:t>
            </a:r>
            <a:r>
              <a:rPr lang="pt-BR" sz="1500">
                <a:solidFill>
                  <a:srgbClr val="0000FF"/>
                </a:solidFill>
              </a:rPr>
              <a:t>inicio </a:t>
            </a:r>
            <a:r>
              <a:rPr lang="pt-BR" sz="1500"/>
              <a:t>e </a:t>
            </a:r>
            <a:r>
              <a:rPr lang="pt-BR" sz="1500">
                <a:solidFill>
                  <a:srgbClr val="0000FF"/>
                </a:solidFill>
              </a:rPr>
              <a:t>fimalgoritmo </a:t>
            </a:r>
            <a:r>
              <a:rPr lang="pt-BR" sz="1500"/>
              <a:t>são palavras reservadas do VisuAlg.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As vezes é fácil identificar as palavras reservadas pois ALGUMAS delas têm cores diferentes.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* Estudaremos cada um desses comandos durante o curso..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Palavras reservadas</a:t>
            </a:r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Abaixo segue uma tabela com todas as palavras reservadas do VisuAlg: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434" name="Google Shape;434;p60"/>
          <p:cNvGraphicFramePr/>
          <p:nvPr/>
        </p:nvGraphicFramePr>
        <p:xfrm>
          <a:off x="529400" y="1642300"/>
          <a:ext cx="902150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9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aleatorio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abs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algoritmo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arccos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arcsen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arctan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arquivo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asc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ate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5" name="Google Shape;435;p60"/>
          <p:cNvGraphicFramePr/>
          <p:nvPr/>
        </p:nvGraphicFramePr>
        <p:xfrm>
          <a:off x="1438368" y="1642300"/>
          <a:ext cx="1011000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101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caracter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caso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compr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copia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cotan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cronometro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debug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declare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6" name="Google Shape;436;p60"/>
          <p:cNvGraphicFramePr/>
          <p:nvPr/>
        </p:nvGraphicFramePr>
        <p:xfrm>
          <a:off x="2449368" y="1642300"/>
          <a:ext cx="876300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enquanto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entao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escolha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escreva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exp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faca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falso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7" name="Google Shape;437;p60"/>
          <p:cNvGraphicFramePr/>
          <p:nvPr/>
        </p:nvGraphicFramePr>
        <p:xfrm>
          <a:off x="3328307" y="1647900"/>
          <a:ext cx="1318525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131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fimalgoritmo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fimenquanto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fimescolha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fimfuncao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fimpara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fimprocedimento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fimrepita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fimse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função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8" name="Google Shape;438;p60"/>
          <p:cNvGraphicFramePr/>
          <p:nvPr/>
        </p:nvGraphicFramePr>
        <p:xfrm>
          <a:off x="4649450" y="1642300"/>
          <a:ext cx="998775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9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grauprad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inicio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interrompa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leia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literal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logico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39" name="Google Shape;439;p60"/>
          <p:cNvGraphicFramePr/>
          <p:nvPr/>
        </p:nvGraphicFramePr>
        <p:xfrm>
          <a:off x="5650850" y="1647900"/>
          <a:ext cx="975650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9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maiusc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mensagem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minusc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nao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numerico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numpcarac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outrocaso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para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0" name="Google Shape;440;p60"/>
          <p:cNvGraphicFramePr/>
          <p:nvPr/>
        </p:nvGraphicFramePr>
        <p:xfrm>
          <a:off x="6629125" y="1647900"/>
          <a:ext cx="1118500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11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passo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pausa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pi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pos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procedimento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quad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radpgrau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raizq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rand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41" name="Google Shape;441;p60"/>
          <p:cNvGraphicFramePr/>
          <p:nvPr/>
        </p:nvGraphicFramePr>
        <p:xfrm>
          <a:off x="7747625" y="1647900"/>
          <a:ext cx="941625" cy="329157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94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randi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repita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se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sen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senao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timer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tan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verdadeiro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xou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Identificadores</a:t>
            </a:r>
            <a:endParaRPr/>
          </a:p>
        </p:txBody>
      </p:sp>
      <p:sp>
        <p:nvSpPr>
          <p:cNvPr id="447" name="Google Shape;447;p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Abaixo segue uma tabela com exemplos de identificadores válidos e inválidos para nomear-se uma variável.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448" name="Google Shape;448;p61"/>
          <p:cNvGraphicFramePr/>
          <p:nvPr/>
        </p:nvGraphicFramePr>
        <p:xfrm>
          <a:off x="870850" y="2178763"/>
          <a:ext cx="3152700" cy="198105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15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numeral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numero1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primeiro_número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numero_2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soma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9" name="Google Shape;449;p61"/>
          <p:cNvGraphicFramePr/>
          <p:nvPr/>
        </p:nvGraphicFramePr>
        <p:xfrm>
          <a:off x="4520275" y="2178763"/>
          <a:ext cx="3152700" cy="198105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15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1numero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1ºnumero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primeiro número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algoritmo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invalido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variável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inválido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Algoritmos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Observando, podemos ver que essas </a:t>
            </a:r>
            <a:r>
              <a:rPr lang="pt-BR" b="1" dirty="0"/>
              <a:t>descrições </a:t>
            </a:r>
            <a:r>
              <a:rPr lang="pt-BR" dirty="0"/>
              <a:t>sobre como trocar a lâmpada e como atravessar a rua são algoritmos, pois são passos </a:t>
            </a:r>
            <a:r>
              <a:rPr lang="pt-BR" b="1" dirty="0"/>
              <a:t>organizados </a:t>
            </a:r>
            <a:r>
              <a:rPr lang="pt-BR" dirty="0"/>
              <a:t>que realizam uma tarefa com </a:t>
            </a:r>
            <a:r>
              <a:rPr lang="pt-BR" b="1" dirty="0"/>
              <a:t>sucesso</a:t>
            </a:r>
            <a:r>
              <a:rPr lang="pt-BR" dirty="0"/>
              <a:t>.</a:t>
            </a:r>
            <a:endParaRPr dirty="0"/>
          </a:p>
          <a:p>
            <a:pPr marL="91440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/>
              <a:t>Quando a </a:t>
            </a:r>
            <a:r>
              <a:rPr lang="pt-BR" b="1" dirty="0"/>
              <a:t>descrição </a:t>
            </a:r>
            <a:r>
              <a:rPr lang="pt-BR" dirty="0"/>
              <a:t>não conseguir realizar a tarefa com sucesso (ou seja, não resolvendo o problema), ela não é considerada como um algoritmo.</a:t>
            </a:r>
            <a:br>
              <a:rPr lang="pt-BR" dirty="0"/>
            </a:br>
            <a:endParaRPr sz="7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	</a:t>
            </a: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Trocar uma Lâmpada</a:t>
            </a:r>
            <a:br>
              <a:rPr lang="pt-BR" sz="1300" dirty="0"/>
            </a:br>
            <a:r>
              <a:rPr lang="pt-BR" sz="1300" dirty="0"/>
              <a:t>	</a:t>
            </a: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1. colocamos a lâmpada nova;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2. retiramos a lâmpada queimada;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3. buscamos uma lâmpada nova;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4. acionamos o interruptor;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5. se a lâmpada não acender, então: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6.    subimos na escada;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7.    pegamos uma escada;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8.    posicionamos a escada debaixo da lâmpada;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Fim</a:t>
            </a:r>
            <a:endParaRPr sz="1300" dirty="0"/>
          </a:p>
        </p:txBody>
      </p:sp>
      <p:sp>
        <p:nvSpPr>
          <p:cNvPr id="95" name="Google Shape;95;p17"/>
          <p:cNvSpPr/>
          <p:nvPr/>
        </p:nvSpPr>
        <p:spPr>
          <a:xfrm>
            <a:off x="660500" y="2979300"/>
            <a:ext cx="5607300" cy="168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344000" y="2979275"/>
            <a:ext cx="2487300" cy="1686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 que essa sequência de passos não está mais na ordem correta.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455" name="Google Shape;455;p62"/>
          <p:cNvSpPr txBox="1">
            <a:spLocks noGrp="1"/>
          </p:cNvSpPr>
          <p:nvPr>
            <p:ph type="body" idx="1"/>
          </p:nvPr>
        </p:nvSpPr>
        <p:spPr>
          <a:xfrm>
            <a:off x="311699" y="1266325"/>
            <a:ext cx="9776197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Marque com (V) os identificadores válidos ou (I) os identificadores inválidos: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(  ) Ano		(  ) salário			(  ) 2/1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(  ) #media		(  ) nota1			(  ) </a:t>
            </a:r>
            <a:r>
              <a:rPr lang="pt-BR" dirty="0" err="1"/>
              <a:t>numero_rg</a:t>
            </a:r>
            <a:endParaRPr dirty="0"/>
          </a:p>
          <a:p>
            <a:pPr marL="0" lvl="0" indent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(  ) R$		(   ) verdadeiro	                               (   ) telefone_numero1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 variável precisa ter um tipo definido para ela, o qual restringe os valores que a variável pode assumir. Se eu digo que a variável NUMERO é do tipo inteiro, ela não pode assumir, por exemplo, o valor “1,55”, pois esse número não é inteiro. 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O tipo da variável é definido, em Portugol, </a:t>
            </a:r>
            <a:br>
              <a:rPr lang="pt-BR"/>
            </a:br>
            <a:r>
              <a:rPr lang="pt-BR"/>
              <a:t>no momento de sua declaração.</a:t>
            </a:r>
            <a:endParaRPr/>
          </a:p>
        </p:txBody>
      </p:sp>
      <p:pic>
        <p:nvPicPr>
          <p:cNvPr id="462" name="Google Shape;462;p63" descr="8b7fa4830dc6bb267cf4027bf03a3fe6_X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74" y="2254875"/>
            <a:ext cx="3430075" cy="22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representar tipos de dados simples no VisuAlg e no Portugol Studio nós temos: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/>
              <a:t>* Veremos o que são valores iniciais futuramente.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469" name="Google Shape;469;p64"/>
          <p:cNvGraphicFramePr/>
          <p:nvPr/>
        </p:nvGraphicFramePr>
        <p:xfrm>
          <a:off x="916350" y="1869663"/>
          <a:ext cx="7588250" cy="237726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102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Tipos de Dados Simples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Tipo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Definição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Valor Inicial*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caractere (ou </a:t>
                      </a:r>
                      <a:r>
                        <a:rPr lang="pt-BR" sz="1200" i="1"/>
                        <a:t>cadeia </a:t>
                      </a:r>
                      <a:r>
                        <a:rPr lang="pt-BR" sz="1200"/>
                        <a:t>no Portugol Studio)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Usado para representar textos.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“” (caracteres vazios)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/>
                        <a:t>Tipos Numéricos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inteiro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Usado para representar números inteiros.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 (zero)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real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Usado para representar números reais.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logico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Usado para representar verdadeiro ou falso.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FALSO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Cadeia de Caracteres</a:t>
            </a:r>
            <a:endParaRPr/>
          </a:p>
        </p:txBody>
      </p:sp>
      <p:sp>
        <p:nvSpPr>
          <p:cNvPr id="475" name="Google Shape;475;p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próprio nome diz, é o tipo que define que nossa variável tem como valor uma cadeia de caracteres, ou seja um texto. Sempre definimos o seu valor entre “” (aspas duplas).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Algumas linguagens de programação chamam esse tipo de dado de string (que em inglês quer dizer justamente cadeia).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Usamos o tipo </a:t>
            </a:r>
            <a:r>
              <a:rPr lang="pt-BR" b="1"/>
              <a:t>caractere</a:t>
            </a:r>
            <a:r>
              <a:rPr lang="pt-BR"/>
              <a:t> geralmente em variáveis que representam um texto ou uma palavra: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nome_pessoal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endereco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mensagem_boas_vindas</a:t>
            </a:r>
            <a:endParaRPr/>
          </a:p>
        </p:txBody>
      </p:sp>
      <p:pic>
        <p:nvPicPr>
          <p:cNvPr id="476" name="Google Shape;476;p65" descr="po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650" y="3524250"/>
            <a:ext cx="1493650" cy="14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6" descr="os-numeros-racionais-sao-parte-conjunto-dos-numeros-reais-a-outra-parte-formada-pelos-numeros-irracionais-57559809f1fb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025" y="2782625"/>
            <a:ext cx="2217974" cy="220847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Numéricos</a:t>
            </a:r>
            <a:endParaRPr/>
          </a:p>
        </p:txBody>
      </p:sp>
      <p:sp>
        <p:nvSpPr>
          <p:cNvPr id="483" name="Google Shape;483;p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tipos numéricos definem que nossa variável pode receber valores numéricos que podem ser números inteiros (usando o tipo inteiro) ou números reais (usando o tipo real).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tipo </a:t>
            </a:r>
            <a:r>
              <a:rPr lang="pt-BR" b="1"/>
              <a:t>inteiro</a:t>
            </a:r>
            <a:r>
              <a:rPr lang="pt-BR"/>
              <a:t> é usado geralmente em variáveis que recebem apenas números exatos ou seja não separados por vírgula: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idade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numero_de_itens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tipo </a:t>
            </a:r>
            <a:r>
              <a:rPr lang="pt-BR" b="1"/>
              <a:t>real</a:t>
            </a:r>
            <a:r>
              <a:rPr lang="pt-BR"/>
              <a:t> é usado geralmente em variáveis que </a:t>
            </a:r>
            <a:br>
              <a:rPr lang="pt-BR"/>
            </a:br>
            <a:r>
              <a:rPr lang="pt-BR"/>
              <a:t>assumem valores com precisão decimal: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altura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peso_medio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valor_em_reais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Lógicos</a:t>
            </a:r>
            <a:endParaRPr/>
          </a:p>
        </p:txBody>
      </p:sp>
      <p:sp>
        <p:nvSpPr>
          <p:cNvPr id="489" name="Google Shape;489;p6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tipos lógicos definem que nossas variáveis devem receber valores como </a:t>
            </a:r>
            <a:r>
              <a:rPr lang="pt-BR" sz="1600" b="1"/>
              <a:t>Verdadeiro</a:t>
            </a:r>
            <a:r>
              <a:rPr lang="pt-BR" sz="1600"/>
              <a:t> ou </a:t>
            </a:r>
            <a:r>
              <a:rPr lang="pt-BR" sz="1600" b="1"/>
              <a:t>Falso</a:t>
            </a:r>
            <a:r>
              <a:rPr lang="pt-BR" sz="1600"/>
              <a:t>, que são muito utilizados na programação para trabalhar com </a:t>
            </a:r>
            <a:r>
              <a:rPr lang="pt-BR" sz="1600" b="1"/>
              <a:t>condições*.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Em outras linguagens os tipos lógicos são chamados de booleanos (ou boolean, em inglês) que podem ser representados por valores: TRUE ou FALSE; 0 ou 1; “” (texto vazio) ou “!@#” (texto com algo dentro). Mas no </a:t>
            </a:r>
            <a:br>
              <a:rPr lang="pt-BR" sz="1600"/>
            </a:br>
            <a:r>
              <a:rPr lang="pt-BR" sz="1600"/>
              <a:t>portugol trabalhamos apenas com Verdadeiro e Falso.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tipo lógico geralmente é usado cujo o valor representa </a:t>
            </a:r>
            <a:br>
              <a:rPr lang="pt-BR" sz="1600"/>
            </a:br>
            <a:r>
              <a:rPr lang="pt-BR" sz="1600"/>
              <a:t>uma pergunta de sim ou não (é verdadeiro ou é falso):</a:t>
            </a:r>
            <a:endParaRPr sz="16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ensino_fundamental_completo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tem_diabetes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esta_cadastrado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200"/>
              <a:t>*  Veremos o que são condições futuramente em Estruturas Condicionais</a:t>
            </a:r>
            <a:endParaRPr sz="1200"/>
          </a:p>
        </p:txBody>
      </p:sp>
      <p:pic>
        <p:nvPicPr>
          <p:cNvPr id="490" name="Google Shape;490;p67" descr="senhor-falso-ou-verdadeiro-43715573.jpg"/>
          <p:cNvPicPr preferRelativeResize="0"/>
          <p:nvPr/>
        </p:nvPicPr>
        <p:blipFill rotWithShape="1">
          <a:blip r:embed="rId3">
            <a:alphaModFix/>
          </a:blip>
          <a:srcRect l="17372" t="8655" r="6430" b="8198"/>
          <a:stretch/>
        </p:blipFill>
        <p:spPr>
          <a:xfrm>
            <a:off x="6687300" y="2917375"/>
            <a:ext cx="2380502" cy="214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Declarando variáveis no VisuAlg</a:t>
            </a:r>
            <a:endParaRPr/>
          </a:p>
        </p:txBody>
      </p:sp>
      <p:sp>
        <p:nvSpPr>
          <p:cNvPr id="496" name="Google Shape;496;p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Abaixo mostramos a estrutura necessária para declaração de uma variável no VisuAlg, nós as declaramos logo abaixo da palavra </a:t>
            </a:r>
            <a:r>
              <a:rPr lang="pt-BR" sz="1600" u="sng">
                <a:solidFill>
                  <a:srgbClr val="0000FF"/>
                </a:solidFill>
              </a:rPr>
              <a:t>var</a:t>
            </a:r>
            <a:r>
              <a:rPr lang="pt-BR" sz="1600"/>
              <a:t> e antes do </a:t>
            </a:r>
            <a:r>
              <a:rPr lang="pt-BR" sz="1600" u="sng">
                <a:solidFill>
                  <a:srgbClr val="0000FF"/>
                </a:solidFill>
              </a:rPr>
              <a:t>inicio</a:t>
            </a:r>
            <a:r>
              <a:rPr lang="pt-BR" sz="1600"/>
              <a:t> do algoritmo colocando o seu identificador seguido de : (dois pontos) e o seu tipo de dado: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2000"/>
            </a:b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7" name="Google Shape;497;p68" descr="v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53" y="2623038"/>
            <a:ext cx="3612075" cy="4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8"/>
          <p:cNvSpPr txBox="1"/>
          <p:nvPr/>
        </p:nvSpPr>
        <p:spPr>
          <a:xfrm>
            <a:off x="503475" y="3374550"/>
            <a:ext cx="1701000" cy="572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 (nome da variável)</a:t>
            </a:r>
            <a:endParaRPr/>
          </a:p>
        </p:txBody>
      </p:sp>
      <p:cxnSp>
        <p:nvCxnSpPr>
          <p:cNvPr id="499" name="Google Shape;499;p68"/>
          <p:cNvCxnSpPr>
            <a:stCxn id="498" idx="3"/>
          </p:cNvCxnSpPr>
          <p:nvPr/>
        </p:nvCxnSpPr>
        <p:spPr>
          <a:xfrm rot="10800000" flipH="1">
            <a:off x="2204475" y="3061500"/>
            <a:ext cx="1415100" cy="59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68"/>
          <p:cNvSpPr txBox="1"/>
          <p:nvPr/>
        </p:nvSpPr>
        <p:spPr>
          <a:xfrm>
            <a:off x="3619600" y="3947250"/>
            <a:ext cx="1170000" cy="351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dois pontos</a:t>
            </a:r>
            <a:endParaRPr/>
          </a:p>
        </p:txBody>
      </p:sp>
      <p:cxnSp>
        <p:nvCxnSpPr>
          <p:cNvPr id="501" name="Google Shape;501;p68"/>
          <p:cNvCxnSpPr>
            <a:stCxn id="500" idx="0"/>
          </p:cNvCxnSpPr>
          <p:nvPr/>
        </p:nvCxnSpPr>
        <p:spPr>
          <a:xfrm rot="10800000" flipH="1">
            <a:off x="4204600" y="3082050"/>
            <a:ext cx="98700" cy="8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2" name="Google Shape;502;p68"/>
          <p:cNvSpPr txBox="1"/>
          <p:nvPr/>
        </p:nvSpPr>
        <p:spPr>
          <a:xfrm>
            <a:off x="6428025" y="3660900"/>
            <a:ext cx="1279200" cy="3510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 de dado</a:t>
            </a:r>
            <a:endParaRPr/>
          </a:p>
        </p:txBody>
      </p:sp>
      <p:cxnSp>
        <p:nvCxnSpPr>
          <p:cNvPr id="503" name="Google Shape;503;p68"/>
          <p:cNvCxnSpPr>
            <a:stCxn id="502" idx="1"/>
          </p:cNvCxnSpPr>
          <p:nvPr/>
        </p:nvCxnSpPr>
        <p:spPr>
          <a:xfrm rot="10800000">
            <a:off x="5323725" y="3139800"/>
            <a:ext cx="1104300" cy="69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Declarando variáveis no VisuAlg</a:t>
            </a:r>
            <a:endParaRPr/>
          </a:p>
        </p:txBody>
      </p:sp>
      <p:sp>
        <p:nvSpPr>
          <p:cNvPr id="509" name="Google Shape;509;p6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Abaixo, seguem alguns exemplos de declarações de variáveis: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É possível declarar várias variáveis do mesmo tipo em uma única </a:t>
            </a:r>
            <a:br>
              <a:rPr lang="pt-BR" sz="1600"/>
            </a:br>
            <a:r>
              <a:rPr lang="pt-BR" sz="1600"/>
              <a:t>linha apenas separando-as por , (vírgula).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10" name="Google Shape;510;p69"/>
          <p:cNvPicPr preferRelativeResize="0"/>
          <p:nvPr/>
        </p:nvPicPr>
        <p:blipFill rotWithShape="1">
          <a:blip r:embed="rId3">
            <a:alphaModFix/>
          </a:blip>
          <a:srcRect l="2677" t="17443" r="70388" b="68792"/>
          <a:stretch/>
        </p:blipFill>
        <p:spPr>
          <a:xfrm>
            <a:off x="577725" y="1662950"/>
            <a:ext cx="4541673" cy="1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69" descr="depositphotos_47806719-stock-illustration-man-shouting-with-megaphon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450" y="2871175"/>
            <a:ext cx="1632850" cy="20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69"/>
          <p:cNvPicPr preferRelativeResize="0"/>
          <p:nvPr/>
        </p:nvPicPr>
        <p:blipFill rotWithShape="1">
          <a:blip r:embed="rId5">
            <a:alphaModFix/>
          </a:blip>
          <a:srcRect l="2464" t="17548" r="79318" b="75187"/>
          <a:stretch/>
        </p:blipFill>
        <p:spPr>
          <a:xfrm>
            <a:off x="577725" y="3855975"/>
            <a:ext cx="3180024" cy="7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518" name="Google Shape;518;p7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Associe  os tipos de dado às variáveis que mais façam sentido, segundo a nomenclatura de seus identificadores.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 	a)  nome (   )</a:t>
            </a:r>
            <a:br>
              <a:rPr lang="pt-BR"/>
            </a:br>
            <a:r>
              <a:rPr lang="pt-BR"/>
              <a:t>  	b)  telefone (   )</a:t>
            </a:r>
            <a:br>
              <a:rPr lang="pt-BR"/>
            </a:br>
            <a:r>
              <a:rPr lang="pt-BR"/>
              <a:t>  	c)  idade (   )</a:t>
            </a:r>
            <a:br>
              <a:rPr lang="pt-BR"/>
            </a:br>
            <a:r>
              <a:rPr lang="pt-BR"/>
              <a:t>  	d)  possui_deficiencia (   )</a:t>
            </a:r>
            <a:br>
              <a:rPr lang="pt-BR"/>
            </a:br>
            <a:r>
              <a:rPr lang="pt-BR"/>
              <a:t>  	e) saldo_bacario (   )</a:t>
            </a:r>
            <a:br>
              <a:rPr lang="pt-BR"/>
            </a:br>
            <a:r>
              <a:rPr lang="pt-BR"/>
              <a:t>  	f)  nacionalidade (   )</a:t>
            </a:r>
            <a:br>
              <a:rPr lang="pt-BR"/>
            </a:br>
            <a:r>
              <a:rPr lang="pt-BR"/>
              <a:t>  	g) peso (   )</a:t>
            </a:r>
            <a:endParaRPr/>
          </a:p>
        </p:txBody>
      </p:sp>
      <p:sp>
        <p:nvSpPr>
          <p:cNvPr id="519" name="Google Shape;519;p70"/>
          <p:cNvSpPr txBox="1"/>
          <p:nvPr/>
        </p:nvSpPr>
        <p:spPr>
          <a:xfrm>
            <a:off x="6545050" y="2068325"/>
            <a:ext cx="1809600" cy="2054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(A)  </a:t>
            </a:r>
            <a:r>
              <a:rPr lang="pt-BR" sz="1800" u="sng">
                <a:solidFill>
                  <a:srgbClr val="CC0000"/>
                </a:solidFill>
              </a:rPr>
              <a:t>caractere</a:t>
            </a:r>
            <a:endParaRPr sz="1800" u="sng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  (B)  </a:t>
            </a:r>
            <a:r>
              <a:rPr lang="pt-BR" sz="1800" u="sng">
                <a:solidFill>
                  <a:srgbClr val="CC0000"/>
                </a:solidFill>
              </a:rPr>
              <a:t>inteiro</a:t>
            </a:r>
            <a:endParaRPr sz="1800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0000"/>
                </a:solidFill>
              </a:rPr>
              <a:t>  </a:t>
            </a:r>
            <a:r>
              <a:rPr lang="pt-BR" sz="1800">
                <a:solidFill>
                  <a:schemeClr val="dk2"/>
                </a:solidFill>
              </a:rPr>
              <a:t>(C)  </a:t>
            </a:r>
            <a:r>
              <a:rPr lang="pt-BR" sz="1800" u="sng">
                <a:solidFill>
                  <a:srgbClr val="CC0000"/>
                </a:solidFill>
              </a:rPr>
              <a:t>real</a:t>
            </a:r>
            <a:endParaRPr sz="1800" u="sng">
              <a:solidFill>
                <a:srgbClr val="CC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  (D)  </a:t>
            </a:r>
            <a:r>
              <a:rPr lang="pt-BR" sz="1800" u="sng">
                <a:solidFill>
                  <a:srgbClr val="CC0000"/>
                </a:solidFill>
              </a:rPr>
              <a:t>logico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Node Studio Treinamentos: Lógica de Programação - Aula 03 - Tipos de dados, Variáveis, Constantes e Instruções 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https://www.youtube.com/watch?v=-ny7Kqm0V68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RBtech: Lógica de programação - Aula 04 - Variáveis e constantes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https://www.youtube.com/watch?v=vp4jgXA_BB0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Depressão: Curso Lógica de Programação - Aula 05 - O que são variáveis?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https://www.youtube.com/watch?v=JEHv8eF3tiI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Bóson Treinamentos: 04 - Lógica de Programação - Variáveis e Tipos de Dados &lt;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https://www.youtube.com/watch?v=lN2XgPTLewg</a:t>
            </a:r>
            <a:r>
              <a:rPr lang="pt-BR"/>
              <a:t>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Peixe Babel: O que é um algoritmo? &lt;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3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=enQJN34Mh28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/>
              <a:t>PlayCode</a:t>
            </a:r>
            <a:r>
              <a:rPr lang="pt-BR" dirty="0"/>
              <a:t>: Curso de programação para iniciantes: #3 Afinal, o que é um algoritmo? &lt;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4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4"/>
              </a:rPr>
              <a:t>=yTKiRkCi0Bg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Curso em Vídeo: Introdução a Algoritmos - Curso de Algoritmos #01 - Gustavo Guanabara  &lt;</a:t>
            </a:r>
            <a:r>
              <a:rPr lang="pt-BR" u="sng" dirty="0">
                <a:solidFill>
                  <a:schemeClr val="hlink"/>
                </a:solidFill>
                <a:hlinkClick r:id="rId5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5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5"/>
              </a:rPr>
              <a:t>=8mei6uVttho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Me Salva! ASP01 - Introdução, Definição de Problemas e Análise &lt;</a:t>
            </a:r>
            <a:r>
              <a:rPr lang="pt-BR" u="sng" dirty="0">
                <a:solidFill>
                  <a:schemeClr val="hlink"/>
                </a:solidFill>
                <a:hlinkClick r:id="rId6"/>
              </a:rPr>
              <a:t>https://www.youtube.com/</a:t>
            </a:r>
            <a:r>
              <a:rPr lang="pt-BR" u="sng" dirty="0" err="1">
                <a:solidFill>
                  <a:schemeClr val="hlink"/>
                </a:solidFill>
                <a:hlinkClick r:id="rId6"/>
              </a:rPr>
              <a:t>watch?v</a:t>
            </a:r>
            <a:r>
              <a:rPr lang="pt-BR" u="sng" dirty="0">
                <a:solidFill>
                  <a:schemeClr val="hlink"/>
                </a:solidFill>
                <a:hlinkClick r:id="rId6"/>
              </a:rPr>
              <a:t>=</a:t>
            </a:r>
            <a:r>
              <a:rPr lang="pt-BR" u="sng" dirty="0" err="1">
                <a:solidFill>
                  <a:schemeClr val="hlink"/>
                </a:solidFill>
                <a:hlinkClick r:id="rId6"/>
              </a:rPr>
              <a:t>ntBxoTSnfkA</a:t>
            </a:r>
            <a:r>
              <a:rPr lang="pt-BR" dirty="0"/>
              <a:t>&gt;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Hora do Código &lt;</a:t>
            </a:r>
            <a:r>
              <a:rPr lang="pt-BR" u="sng" dirty="0">
                <a:solidFill>
                  <a:schemeClr val="hlink"/>
                </a:solidFill>
                <a:hlinkClick r:id="rId7"/>
              </a:rPr>
              <a:t>https://hourofcode.com/</a:t>
            </a:r>
            <a:r>
              <a:rPr lang="pt-BR" u="sng" dirty="0" err="1">
                <a:solidFill>
                  <a:schemeClr val="hlink"/>
                </a:solidFill>
                <a:hlinkClick r:id="rId7"/>
              </a:rPr>
              <a:t>pt</a:t>
            </a:r>
            <a:r>
              <a:rPr lang="pt-BR" dirty="0"/>
              <a:t>&gt;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</a:t>
            </a:r>
            <a:endParaRPr/>
          </a:p>
        </p:txBody>
      </p:sp>
      <p:sp>
        <p:nvSpPr>
          <p:cNvPr id="531" name="Google Shape;531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Após </a:t>
            </a:r>
            <a:r>
              <a:rPr lang="pt-BR" sz="1600" b="1"/>
              <a:t>declarar </a:t>
            </a:r>
            <a:r>
              <a:rPr lang="pt-BR" sz="1600"/>
              <a:t>uma variável (identificar e definir o tipo), precisamos atribuir um valor para ela (um valor que condiga com o seu tipo).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Por exemplo, ao declararmos a variável </a:t>
            </a:r>
            <a:r>
              <a:rPr lang="pt-BR" sz="1600" i="1"/>
              <a:t>meu_nome</a:t>
            </a:r>
            <a:r>
              <a:rPr lang="pt-BR" sz="1600"/>
              <a:t> do tipo </a:t>
            </a:r>
            <a:r>
              <a:rPr lang="pt-BR" sz="1600" i="1"/>
              <a:t>caractere, </a:t>
            </a:r>
            <a:r>
              <a:rPr lang="pt-BR" sz="1600"/>
              <a:t>podemos atribuir “Josevaldo da Silva” como o valor dela.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 mesma forma que, quando declaramos a variável </a:t>
            </a:r>
            <a:r>
              <a:rPr lang="pt-BR" sz="1600" i="1"/>
              <a:t>saldo_bancario </a:t>
            </a:r>
            <a:r>
              <a:rPr lang="pt-BR" sz="1600"/>
              <a:t>do tipo </a:t>
            </a:r>
            <a:r>
              <a:rPr lang="pt-BR" sz="1600" i="1"/>
              <a:t>real</a:t>
            </a:r>
            <a:r>
              <a:rPr lang="pt-BR" sz="1600"/>
              <a:t>, podemos atribuir </a:t>
            </a:r>
            <a:r>
              <a:rPr lang="pt-BR" sz="1600" i="1"/>
              <a:t>2.453 </a:t>
            </a:r>
            <a:r>
              <a:rPr lang="pt-BR" sz="1600"/>
              <a:t>como o valor dela.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também, quando declaramos </a:t>
            </a:r>
            <a:r>
              <a:rPr lang="pt-BR" sz="1600" i="1"/>
              <a:t>possui_cartao_fidelidade </a:t>
            </a:r>
            <a:r>
              <a:rPr lang="pt-BR" sz="1600"/>
              <a:t>do tipo </a:t>
            </a:r>
            <a:r>
              <a:rPr lang="pt-BR" sz="1600" i="1"/>
              <a:t>logico, </a:t>
            </a:r>
            <a:r>
              <a:rPr lang="pt-BR" sz="1600"/>
              <a:t>podemos atribuir </a:t>
            </a:r>
            <a:r>
              <a:rPr lang="pt-BR" sz="1600" i="1"/>
              <a:t>VERDADEIRO </a:t>
            </a:r>
            <a:r>
              <a:rPr lang="pt-BR" sz="1600"/>
              <a:t>como valor dela.</a:t>
            </a:r>
            <a:endParaRPr sz="1600"/>
          </a:p>
        </p:txBody>
      </p:sp>
      <p:pic>
        <p:nvPicPr>
          <p:cNvPr id="532" name="Google Shape;532;p72"/>
          <p:cNvPicPr preferRelativeResize="0"/>
          <p:nvPr/>
        </p:nvPicPr>
        <p:blipFill rotWithShape="1">
          <a:blip r:embed="rId3">
            <a:alphaModFix/>
          </a:blip>
          <a:srcRect l="766" t="32858" r="73081" b="59408"/>
          <a:stretch/>
        </p:blipFill>
        <p:spPr>
          <a:xfrm>
            <a:off x="602275" y="3722100"/>
            <a:ext cx="4130576" cy="686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3" name="Google Shape;533;p72"/>
          <p:cNvSpPr txBox="1"/>
          <p:nvPr/>
        </p:nvSpPr>
        <p:spPr>
          <a:xfrm>
            <a:off x="5679000" y="3408574"/>
            <a:ext cx="3287100" cy="1397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símbolo &lt;- (seta) éutilizados para atribuir um valor a uma variável. Você pode “lê-lo” no código com o sentido de “recebe”.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ex: meu_nome “recebe” o valor “Josevaldo da Silva”</a:t>
            </a:r>
            <a:endParaRPr/>
          </a:p>
        </p:txBody>
      </p:sp>
      <p:cxnSp>
        <p:nvCxnSpPr>
          <p:cNvPr id="534" name="Google Shape;534;p72"/>
          <p:cNvCxnSpPr>
            <a:stCxn id="533" idx="1"/>
            <a:endCxn id="532" idx="3"/>
          </p:cNvCxnSpPr>
          <p:nvPr/>
        </p:nvCxnSpPr>
        <p:spPr>
          <a:xfrm rot="10800000">
            <a:off x="4732800" y="4065424"/>
            <a:ext cx="946200" cy="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Iniciais</a:t>
            </a:r>
            <a:endParaRPr/>
          </a:p>
        </p:txBody>
      </p:sp>
      <p:sp>
        <p:nvSpPr>
          <p:cNvPr id="540" name="Google Shape;540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Quando declaramos uma </a:t>
            </a:r>
            <a:r>
              <a:rPr lang="pt-BR" sz="1600">
                <a:solidFill>
                  <a:srgbClr val="666666"/>
                </a:solidFill>
              </a:rPr>
              <a:t>variável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/>
              <a:t>sem atribuir qualquer valor para ela, ela assume seu valor padrão ou valor inicial.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Para </a:t>
            </a:r>
            <a:r>
              <a:rPr lang="pt-BR" sz="1600" b="1"/>
              <a:t>caractere</a:t>
            </a:r>
            <a:r>
              <a:rPr lang="pt-BR" sz="1600"/>
              <a:t>,</a:t>
            </a:r>
            <a:r>
              <a:rPr lang="pt-BR" sz="1600" b="1"/>
              <a:t> </a:t>
            </a:r>
            <a:r>
              <a:rPr lang="pt-BR" sz="1600"/>
              <a:t>o valor inicial é de uma cadeia de caracteres vazia. O que seria o mesmo de declarar a variável e atribuir o valor “” (aspas sem nenhum texto dentro).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Para os valores numéricos (</a:t>
            </a:r>
            <a:r>
              <a:rPr lang="pt-BR" sz="1600" b="1"/>
              <a:t>inteiro</a:t>
            </a:r>
            <a:r>
              <a:rPr lang="pt-BR" sz="1600"/>
              <a:t> e </a:t>
            </a:r>
            <a:r>
              <a:rPr lang="pt-BR" sz="1600" b="1"/>
              <a:t>real</a:t>
            </a:r>
            <a:r>
              <a:rPr lang="pt-BR" sz="1600"/>
              <a:t>), o valor inicial é 0 (zero). Qualquer operação com uma variável numérica sem atribuirmos um valor para ela, é mesmo que realizar essa operação com o número zero.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Para o tipo </a:t>
            </a:r>
            <a:r>
              <a:rPr lang="pt-BR" sz="1600" b="1"/>
              <a:t>logico</a:t>
            </a:r>
            <a:r>
              <a:rPr lang="pt-BR" sz="1600"/>
              <a:t>, o valor inicial é FALSO. Ou seja qualquer variável lógica inicia com valor FALSO até mudarmos esse valor para VERDADEIRO.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Atribuindo valores a uma variável no VisuAlg</a:t>
            </a:r>
            <a:endParaRPr/>
          </a:p>
        </p:txBody>
      </p:sp>
      <p:sp>
        <p:nvSpPr>
          <p:cNvPr id="546" name="Google Shape;546;p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atribuirmos um valor a uma variável em um algoritmo, utilizamos operador de atribuição. O operador de atribuição do VisuAlg é representado por uma seta &lt;- (“menor que” seguido de hífen) apontando para a esquerda.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todas as operações do programa, exceto as declarações de variáveis, sempre atribuímos valores às variáveis entre o </a:t>
            </a:r>
            <a:r>
              <a:rPr lang="pt-BR" sz="1600" u="sng">
                <a:solidFill>
                  <a:srgbClr val="0000FF"/>
                </a:solidFill>
              </a:rPr>
              <a:t>inicio </a:t>
            </a:r>
            <a:r>
              <a:rPr lang="pt-BR" sz="1600">
                <a:solidFill>
                  <a:srgbClr val="666666"/>
                </a:solidFill>
              </a:rPr>
              <a:t>e o </a:t>
            </a:r>
            <a:r>
              <a:rPr lang="pt-BR" sz="1600" u="sng">
                <a:solidFill>
                  <a:srgbClr val="0000FF"/>
                </a:solidFill>
              </a:rPr>
              <a:t>fimalgoritmo</a:t>
            </a:r>
            <a:r>
              <a:rPr lang="pt-BR" sz="1600">
                <a:solidFill>
                  <a:srgbClr val="666666"/>
                </a:solidFill>
              </a:rPr>
              <a:t>. </a:t>
            </a:r>
            <a:endParaRPr sz="16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exemplo, pegamos a variável nome, usamos o operador de atribuição </a:t>
            </a:r>
            <a:r>
              <a:rPr lang="pt-BR" sz="1400"/>
              <a:t>&lt;</a:t>
            </a:r>
            <a:r>
              <a:rPr lang="pt-BR"/>
              <a:t>- </a:t>
            </a:r>
            <a:r>
              <a:rPr lang="pt-BR" sz="1600"/>
              <a:t>e demos o valor “Leonardo”, já que ela é do tipo caractere.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7" name="Google Shape;547;p74" descr="va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00" y="2758163"/>
            <a:ext cx="2824225" cy="4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Mudando o valor de uma variável no VisuAlg</a:t>
            </a:r>
            <a:endParaRPr/>
          </a:p>
        </p:txBody>
      </p:sp>
      <p:sp>
        <p:nvSpPr>
          <p:cNvPr id="553" name="Google Shape;553;p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Os valores das variáveis são mutáveis (daí o nome “variável”), ou seja podemos mudar seus valores a qualquer momento e quantas vezes quisermos, mesmo depois que o programa esteja em execução.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Por exemplo, uma variável que representa o número de gols em jogo de futebol: a cada gol marcado essa variável teria que mudar seu valor.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VisuAlg, o código a seguir ilustra isso: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exemplo, atribuímos o valor 1 para a variável </a:t>
            </a:r>
            <a:r>
              <a:rPr lang="pt-BR" sz="1600" i="1"/>
              <a:t>numero_gols </a:t>
            </a:r>
            <a:r>
              <a:rPr lang="pt-BR" sz="1600"/>
              <a:t>e depois mudamos o seu valor para 2.</a:t>
            </a:r>
            <a:endParaRPr sz="1600"/>
          </a:p>
        </p:txBody>
      </p:sp>
      <p:pic>
        <p:nvPicPr>
          <p:cNvPr id="554" name="Google Shape;554;p75"/>
          <p:cNvPicPr preferRelativeResize="0"/>
          <p:nvPr/>
        </p:nvPicPr>
        <p:blipFill rotWithShape="1">
          <a:blip r:embed="rId3">
            <a:alphaModFix/>
          </a:blip>
          <a:srcRect l="2766" t="18293" r="82611" b="69060"/>
          <a:stretch/>
        </p:blipFill>
        <p:spPr>
          <a:xfrm>
            <a:off x="831125" y="3320100"/>
            <a:ext cx="2120049" cy="10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560" name="Google Shape;560;p7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Abaixo, seguem alguns exemplos de declaração de variáveis e atribuição dos seus respectivos valores.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561" name="Google Shape;561;p76" descr="var3.png"/>
          <p:cNvPicPr preferRelativeResize="0"/>
          <p:nvPr/>
        </p:nvPicPr>
        <p:blipFill rotWithShape="1">
          <a:blip r:embed="rId3">
            <a:alphaModFix/>
          </a:blip>
          <a:srcRect l="6085" t="15261"/>
          <a:stretch/>
        </p:blipFill>
        <p:spPr>
          <a:xfrm>
            <a:off x="770950" y="1963450"/>
            <a:ext cx="3522425" cy="26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devem corresponder aos tipos</a:t>
            </a:r>
            <a:endParaRPr/>
          </a:p>
        </p:txBody>
      </p:sp>
      <p:sp>
        <p:nvSpPr>
          <p:cNvPr id="567" name="Google Shape;567;p7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importante salientar que s</a:t>
            </a:r>
            <a:r>
              <a:rPr lang="pt-BR" b="1"/>
              <a:t>ó devemos atribuir às variáveis valores que correspondam ao tipo de dado</a:t>
            </a:r>
            <a:r>
              <a:rPr lang="pt-BR"/>
              <a:t>. Assim, o seguinte comando ocasionaria um erro em “tempo de execução”: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pt-BR" sz="600"/>
            </a:b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caso, o erro foi tentarmos atribuir um valor de texto em uma variável do tipo real.</a:t>
            </a:r>
            <a:endParaRPr sz="1600"/>
          </a:p>
        </p:txBody>
      </p:sp>
      <p:pic>
        <p:nvPicPr>
          <p:cNvPr id="568" name="Google Shape;568;p77" descr="inva.png"/>
          <p:cNvPicPr preferRelativeResize="0"/>
          <p:nvPr/>
        </p:nvPicPr>
        <p:blipFill rotWithShape="1">
          <a:blip r:embed="rId3">
            <a:alphaModFix/>
          </a:blip>
          <a:srcRect r="29537"/>
          <a:stretch/>
        </p:blipFill>
        <p:spPr>
          <a:xfrm>
            <a:off x="869725" y="2250450"/>
            <a:ext cx="2725025" cy="11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VisuAlg não é Case-Sensitive</a:t>
            </a:r>
            <a:endParaRPr/>
          </a:p>
        </p:txBody>
      </p:sp>
      <p:sp>
        <p:nvSpPr>
          <p:cNvPr id="574" name="Google Shape;574;p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600"/>
              <a:t>Tantos os comandos como as variáveis no VisuAlg não são case-sensitive, ou seja, tanto faz se você escrever algum comando, palavra-chave, nome de variável, nome de rotina em caixa alta ou caixa baixa. O VisuAlg vai “compreender” o que você escreveu.</a:t>
            </a:r>
            <a:endParaRPr sz="1600"/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600"/>
              <a:t>Logo, o código a seguir compila sem problemas:</a:t>
            </a:r>
            <a:endParaRPr sz="15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u="sng">
              <a:solidFill>
                <a:srgbClr val="0000FF"/>
              </a:solidFill>
            </a:endParaRPr>
          </a:p>
        </p:txBody>
      </p:sp>
      <p:sp>
        <p:nvSpPr>
          <p:cNvPr id="575" name="Google Shape;575;p78"/>
          <p:cNvSpPr txBox="1"/>
          <p:nvPr/>
        </p:nvSpPr>
        <p:spPr>
          <a:xfrm>
            <a:off x="5396500" y="2722075"/>
            <a:ext cx="35295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0000FF"/>
                </a:solidFill>
              </a:rPr>
              <a:t>Algoritmo</a:t>
            </a:r>
            <a:r>
              <a:rPr lang="pt-BR">
                <a:solidFill>
                  <a:srgbClr val="0000FF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"Não é Case-Sensitive"</a:t>
            </a:r>
            <a:endParaRPr>
              <a:solidFill>
                <a:srgbClr val="FF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0000FF"/>
                </a:solidFill>
              </a:rPr>
              <a:t>VAR</a:t>
            </a:r>
            <a:endParaRPr u="sng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</a:rPr>
              <a:t>  	   Ab: </a:t>
            </a:r>
            <a:r>
              <a:rPr lang="pt-BR" u="sng">
                <a:solidFill>
                  <a:srgbClr val="A61C00"/>
                </a:solidFill>
              </a:rPr>
              <a:t>InTeiro</a:t>
            </a:r>
            <a:endParaRPr u="sng">
              <a:solidFill>
                <a:srgbClr val="A61C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0000FF"/>
                </a:solidFill>
              </a:rPr>
              <a:t>inicio</a:t>
            </a:r>
            <a:endParaRPr u="sng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</a:rPr>
              <a:t> 	   aB &lt;- </a:t>
            </a:r>
            <a:r>
              <a:rPr lang="pt-BR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</a:rPr>
              <a:t>   </a:t>
            </a:r>
            <a:r>
              <a:rPr lang="pt-BR">
                <a:solidFill>
                  <a:srgbClr val="0000FF"/>
                </a:solidFill>
              </a:rPr>
              <a:t>escreva</a:t>
            </a:r>
            <a:r>
              <a:rPr lang="pt-BR">
                <a:solidFill>
                  <a:schemeClr val="dk2"/>
                </a:solidFill>
              </a:rPr>
              <a:t>(AB)</a:t>
            </a:r>
            <a:endParaRPr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rgbClr val="0000FF"/>
                </a:solidFill>
              </a:rPr>
              <a:t>fimalgoritmo</a:t>
            </a:r>
            <a:endParaRPr/>
          </a:p>
        </p:txBody>
      </p:sp>
      <p:sp>
        <p:nvSpPr>
          <p:cNvPr id="576" name="Google Shape;576;p78"/>
          <p:cNvSpPr txBox="1"/>
          <p:nvPr/>
        </p:nvSpPr>
        <p:spPr>
          <a:xfrm>
            <a:off x="3734175" y="2703800"/>
            <a:ext cx="1602000" cy="457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começar com letra maiúscula</a:t>
            </a:r>
            <a:endParaRPr sz="1200"/>
          </a:p>
        </p:txBody>
      </p:sp>
      <p:sp>
        <p:nvSpPr>
          <p:cNvPr id="577" name="Google Shape;577;p78"/>
          <p:cNvSpPr txBox="1"/>
          <p:nvPr/>
        </p:nvSpPr>
        <p:spPr>
          <a:xfrm>
            <a:off x="7432275" y="3161600"/>
            <a:ext cx="1047900" cy="6567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variar entre maiúscula e minúscula</a:t>
            </a:r>
            <a:endParaRPr sz="1200"/>
          </a:p>
        </p:txBody>
      </p:sp>
      <p:sp>
        <p:nvSpPr>
          <p:cNvPr id="578" name="Google Shape;578;p78"/>
          <p:cNvSpPr txBox="1"/>
          <p:nvPr/>
        </p:nvSpPr>
        <p:spPr>
          <a:xfrm>
            <a:off x="4758200" y="4613300"/>
            <a:ext cx="1047900" cy="457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somente maiúscula</a:t>
            </a:r>
            <a:endParaRPr sz="1200"/>
          </a:p>
        </p:txBody>
      </p:sp>
      <p:sp>
        <p:nvSpPr>
          <p:cNvPr id="579" name="Google Shape;579;p78"/>
          <p:cNvSpPr txBox="1"/>
          <p:nvPr/>
        </p:nvSpPr>
        <p:spPr>
          <a:xfrm>
            <a:off x="4288275" y="3794150"/>
            <a:ext cx="1047900" cy="457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somente minúscula</a:t>
            </a:r>
            <a:endParaRPr sz="1200"/>
          </a:p>
        </p:txBody>
      </p:sp>
      <p:cxnSp>
        <p:nvCxnSpPr>
          <p:cNvPr id="580" name="Google Shape;580;p78"/>
          <p:cNvCxnSpPr>
            <a:stCxn id="576" idx="3"/>
          </p:cNvCxnSpPr>
          <p:nvPr/>
        </p:nvCxnSpPr>
        <p:spPr>
          <a:xfrm rot="10800000" flipH="1">
            <a:off x="5336175" y="2926700"/>
            <a:ext cx="5421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78"/>
          <p:cNvCxnSpPr>
            <a:stCxn id="576" idx="3"/>
          </p:cNvCxnSpPr>
          <p:nvPr/>
        </p:nvCxnSpPr>
        <p:spPr>
          <a:xfrm>
            <a:off x="5336175" y="2932700"/>
            <a:ext cx="650400" cy="5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78"/>
          <p:cNvCxnSpPr>
            <a:stCxn id="577" idx="1"/>
          </p:cNvCxnSpPr>
          <p:nvPr/>
        </p:nvCxnSpPr>
        <p:spPr>
          <a:xfrm flipH="1">
            <a:off x="6516675" y="3489950"/>
            <a:ext cx="915600" cy="3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78"/>
          <p:cNvCxnSpPr>
            <a:stCxn id="577" idx="1"/>
          </p:cNvCxnSpPr>
          <p:nvPr/>
        </p:nvCxnSpPr>
        <p:spPr>
          <a:xfrm rot="10800000">
            <a:off x="7070775" y="3444650"/>
            <a:ext cx="361500" cy="4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78"/>
          <p:cNvCxnSpPr>
            <a:stCxn id="579" idx="0"/>
          </p:cNvCxnSpPr>
          <p:nvPr/>
        </p:nvCxnSpPr>
        <p:spPr>
          <a:xfrm rot="10800000" flipH="1">
            <a:off x="4812225" y="3191750"/>
            <a:ext cx="1102200" cy="60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78"/>
          <p:cNvCxnSpPr>
            <a:stCxn id="578" idx="0"/>
          </p:cNvCxnSpPr>
          <p:nvPr/>
        </p:nvCxnSpPr>
        <p:spPr>
          <a:xfrm rot="10800000" flipH="1">
            <a:off x="5282150" y="4179500"/>
            <a:ext cx="716700" cy="43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78"/>
          <p:cNvCxnSpPr>
            <a:stCxn id="578" idx="0"/>
          </p:cNvCxnSpPr>
          <p:nvPr/>
        </p:nvCxnSpPr>
        <p:spPr>
          <a:xfrm rot="10800000" flipH="1">
            <a:off x="5282150" y="4456700"/>
            <a:ext cx="548100" cy="1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7" name="Google Shape;587;p78"/>
          <p:cNvSpPr txBox="1"/>
          <p:nvPr/>
        </p:nvSpPr>
        <p:spPr>
          <a:xfrm>
            <a:off x="311700" y="2768125"/>
            <a:ext cx="3362100" cy="23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>
                <a:solidFill>
                  <a:srgbClr val="666666"/>
                </a:solidFill>
              </a:rPr>
              <a:t>Também é possível declarar uma variável ou rotina com o identificador variado com letras minúsculas e maiúsculas e atribuir ou fazer operações com esse mesmo identificador com caixa alta, caixa baixa ou variando.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593" name="Google Shape;593;p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Lógica com VisuAlg 3.0 - Tipos de Dados, disponível em: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https://www.youtube.com/watch?v=mENTOK6lB2s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Atribuição (computação) - Wikipédia, disponível em: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https://pt.wikipedia.org/wiki/Atribui%C3%A7%C3%A3o_(computa%C3%A7%C3%A3o)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Lógica de Programação Para Iniciantes (Definir, Imprimir e Ler Variáveis) - VisuALG #01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https://www.youtube.com/watch?v=rbu7-Uy9_Eo</a:t>
            </a:r>
            <a:r>
              <a:rPr lang="pt-BR"/>
              <a:t>&gt;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</a:t>
            </a:r>
            <a:endParaRPr/>
          </a:p>
        </p:txBody>
      </p:sp>
      <p:pic>
        <p:nvPicPr>
          <p:cNvPr id="599" name="Google Shape;599;p80"/>
          <p:cNvPicPr preferRelativeResize="0"/>
          <p:nvPr/>
        </p:nvPicPr>
        <p:blipFill rotWithShape="1">
          <a:blip r:embed="rId3">
            <a:alphaModFix/>
          </a:blip>
          <a:srcRect l="2304" t="18099" r="80984" b="69013"/>
          <a:stretch/>
        </p:blipFill>
        <p:spPr>
          <a:xfrm>
            <a:off x="904475" y="2505425"/>
            <a:ext cx="2424100" cy="1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Conceitualmente, na programação, constantes são variáveis cujo seu valor é fixo (não pode ser mudado).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Elas assumem um valor no ínicio do programa e não é possível mudá-lo. Por exemplo a velocidade da luz que é 300.000 Km/s, esse valor não se altera, então poderíamos colocar em uma constante. </a:t>
            </a:r>
            <a:br>
              <a:rPr lang="pt-BR" sz="1600"/>
            </a:br>
            <a:br>
              <a:rPr lang="pt-BR" sz="1600"/>
            </a:br>
            <a:endParaRPr sz="900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900"/>
            </a:br>
            <a:endParaRPr sz="900"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Existem muitas “constantes” famosas, como o valor de PI, por exemplo. 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Algumas linguagens de programação definem regras específicas para declarar uma constante e assim diferenciar bem elas das variáveis comuns.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Entretanto, infelizmente, no caso do VisuAlg, não existe sintaxe para declarar uma constante.</a:t>
            </a:r>
            <a:endParaRPr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Constantes no Portugol Studio</a:t>
            </a:r>
            <a:endParaRPr/>
          </a:p>
        </p:txBody>
      </p:sp>
      <p:sp>
        <p:nvSpPr>
          <p:cNvPr id="606" name="Google Shape;606;p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Diferente do VisuAlg, o Portugol Studio define um padrão para se declarar uma constante.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Isso é feito com a palavra reservada </a:t>
            </a:r>
            <a:r>
              <a:rPr lang="pt-BR" sz="1600" b="1"/>
              <a:t>const</a:t>
            </a:r>
            <a:r>
              <a:rPr lang="pt-BR" sz="1600"/>
              <a:t>, seguido de seu tipo e identificador. Além disso, as constantes necessitam que coloquemos algum valor inicial no momento em que a declaramos.</a:t>
            </a:r>
            <a:endParaRPr sz="1600" b="1"/>
          </a:p>
        </p:txBody>
      </p:sp>
      <p:pic>
        <p:nvPicPr>
          <p:cNvPr id="607" name="Google Shape;607;p81"/>
          <p:cNvPicPr preferRelativeResize="0"/>
          <p:nvPr/>
        </p:nvPicPr>
        <p:blipFill rotWithShape="1">
          <a:blip r:embed="rId3">
            <a:alphaModFix/>
          </a:blip>
          <a:srcRect l="29509" t="19768" r="39663" b="69457"/>
          <a:stretch/>
        </p:blipFill>
        <p:spPr>
          <a:xfrm>
            <a:off x="855250" y="2920950"/>
            <a:ext cx="4866450" cy="9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Exercícios</a:t>
            </a:r>
            <a:endParaRPr dirty="0"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O que são algoritmos e explique como eles estão envolvidos em tarefas que realizamos no nosso dia a dia.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Quais elementos a descrição precisa ter para ser considerada um algoritmo?</a:t>
            </a:r>
            <a:endParaRPr dirty="0"/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A rotina abaixo é considerada um algoritmo ou não?</a:t>
            </a:r>
            <a:endParaRPr dirty="0"/>
          </a:p>
          <a:p>
            <a:pPr marL="0" lvl="0" indent="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Enviar uma carta</a:t>
            </a:r>
            <a:br>
              <a:rPr lang="pt-BR" sz="1300" dirty="0"/>
            </a:br>
            <a:r>
              <a:rPr lang="pt-BR" sz="1300" dirty="0"/>
              <a:t>	</a:t>
            </a: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Início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1. colocar o selo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2. pegar a carta;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3. colocar em um envelope;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4. entregar no correio;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  <a:t>	Fim</a:t>
            </a:r>
            <a:br>
              <a:rPr lang="pt-BR" sz="13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6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Crie um algoritmo que representa a preparação de um bolo de chocolate.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Crie um algoritmo que representa a ida ao supermercado.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613" name="Google Shape;613;p8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Constantes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http://www.sj.ifsc.edu.br/~mello/livros/portugol/manual-portugol/tipo_dados_constantes.html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Constante (programação)</a:t>
            </a:r>
            <a:br>
              <a:rPr lang="pt-BR"/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https://pt.wikipedia.org/wiki/Constante_(programa%C3%A7%C3%A3o)</a:t>
            </a:r>
            <a:r>
              <a:rPr lang="pt-BR"/>
              <a:t>&gt;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 (E/S) de Dados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 de Dados</a:t>
            </a:r>
            <a:endParaRPr/>
          </a:p>
        </p:txBody>
      </p:sp>
      <p:sp>
        <p:nvSpPr>
          <p:cNvPr id="624" name="Google Shape;624;p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Geralmente, os programas recebem dados a partir de uma fonte (como o usuário do programa) para fazer algum processamento e gerar uma saída.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E/S de dados consiste em comandos que o permitem a interação com o usuário, através de dispositivos de dispositivos de </a:t>
            </a:r>
            <a:br>
              <a:rPr lang="pt-BR" sz="1600"/>
            </a:br>
            <a:r>
              <a:rPr lang="pt-BR" sz="1600"/>
              <a:t>entrada (como o teclado do computador) e saída </a:t>
            </a:r>
            <a:br>
              <a:rPr lang="pt-BR" sz="1600"/>
            </a:br>
            <a:r>
              <a:rPr lang="pt-BR" sz="1600"/>
              <a:t>(como o monitor de um computador).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Um exemplo é um programa para calcular o IMC </a:t>
            </a:r>
            <a:br>
              <a:rPr lang="pt-BR" sz="1600"/>
            </a:br>
            <a:r>
              <a:rPr lang="pt-BR" sz="1600"/>
              <a:t>(índice de massa corporal), onde o usuário </a:t>
            </a:r>
            <a:br>
              <a:rPr lang="pt-BR" sz="1600"/>
            </a:br>
            <a:r>
              <a:rPr lang="pt-BR" sz="1600"/>
              <a:t>informaria como </a:t>
            </a:r>
            <a:r>
              <a:rPr lang="pt-BR" sz="1600" b="1"/>
              <a:t>entradas </a:t>
            </a:r>
            <a:r>
              <a:rPr lang="pt-BR" sz="1600"/>
              <a:t>o peso e altura, e o </a:t>
            </a:r>
            <a:br>
              <a:rPr lang="pt-BR" sz="1600"/>
            </a:br>
            <a:r>
              <a:rPr lang="pt-BR" sz="1600"/>
              <a:t>programa gerará uma </a:t>
            </a:r>
            <a:r>
              <a:rPr lang="pt-BR" sz="1600" b="1"/>
              <a:t>saída </a:t>
            </a:r>
            <a:r>
              <a:rPr lang="pt-BR" sz="1600"/>
              <a:t>e exibirá o seu índice de </a:t>
            </a:r>
            <a:br>
              <a:rPr lang="pt-BR" sz="1600"/>
            </a:br>
            <a:r>
              <a:rPr lang="pt-BR" sz="1600"/>
              <a:t>massa corporal.</a:t>
            </a:r>
            <a:endParaRPr sz="1600"/>
          </a:p>
        </p:txBody>
      </p:sp>
      <p:pic>
        <p:nvPicPr>
          <p:cNvPr id="625" name="Google Shape;625;p84" descr="IMC-do-que-se-trata-Como-calcular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650" y="2252325"/>
            <a:ext cx="2245025" cy="26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Saída</a:t>
            </a:r>
            <a:endParaRPr/>
          </a:p>
        </p:txBody>
      </p:sp>
      <p:sp>
        <p:nvSpPr>
          <p:cNvPr id="631" name="Google Shape;631;p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VisuAlg, existem dois comando para saída padrão, os quais já vimos antes. São eles: o </a:t>
            </a:r>
            <a:r>
              <a:rPr lang="pt-BR" b="1"/>
              <a:t>escreva</a:t>
            </a:r>
            <a:r>
              <a:rPr lang="pt-BR"/>
              <a:t> e o </a:t>
            </a:r>
            <a:r>
              <a:rPr lang="pt-BR" b="1"/>
              <a:t>escreval</a:t>
            </a:r>
            <a:r>
              <a:rPr lang="pt-BR"/>
              <a:t>, como já sabemos tanto o escreva como o escreval imprimem na tela do computador uma mensagem, além disso, esses comandos podem imprimir também valores de variáveis e resultados de expressões.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t-BR"/>
              <a:t>Só lembrando que diferente do escreva, o escreval imprime e depois “pula” uma linha, ou seja, se tentarmos escrever na tela algo </a:t>
            </a:r>
            <a:r>
              <a:rPr lang="pt-BR" b="1"/>
              <a:t>depois </a:t>
            </a:r>
            <a:r>
              <a:rPr lang="pt-BR"/>
              <a:t>de já ter escrito com um escreval, esta nova mensagem será impressa em uma nova linha, abaixo da anterior.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Imprimindo valores de variáveis</a:t>
            </a:r>
            <a:endParaRPr/>
          </a:p>
        </p:txBody>
      </p:sp>
      <p:sp>
        <p:nvSpPr>
          <p:cNvPr id="637" name="Google Shape;637;p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Agora, vamos usar o comando de saída escreva para imprimir os valores de nossas variáveis e para isso é simples, só colocar a variável dentro dos parênteses: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pt-BR" sz="600"/>
            </a:br>
            <a:br>
              <a:rPr lang="pt-BR" sz="600"/>
            </a:br>
            <a:br>
              <a:rPr lang="pt-BR" sz="600"/>
            </a:b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Isso vai imprimir o valor </a:t>
            </a:r>
            <a:r>
              <a:rPr lang="pt-BR" sz="1600" b="1"/>
              <a:t>12367.13</a:t>
            </a:r>
            <a:r>
              <a:rPr lang="pt-BR" sz="1600"/>
              <a:t> na tela, ou seja o valor que guardamos na variável </a:t>
            </a:r>
            <a:r>
              <a:rPr lang="pt-BR" sz="1600" b="1"/>
              <a:t>saldo</a:t>
            </a:r>
            <a:r>
              <a:rPr lang="pt-BR" sz="1600"/>
              <a:t>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Também é possível usar uma , (vígula) para separar textos das variáveis e de expressões dentro do comando.</a:t>
            </a:r>
            <a:endParaRPr sz="1600"/>
          </a:p>
        </p:txBody>
      </p:sp>
      <p:pic>
        <p:nvPicPr>
          <p:cNvPr id="638" name="Google Shape;638;p86" descr="escrev.png"/>
          <p:cNvPicPr preferRelativeResize="0"/>
          <p:nvPr/>
        </p:nvPicPr>
        <p:blipFill rotWithShape="1">
          <a:blip r:embed="rId3">
            <a:alphaModFix/>
          </a:blip>
          <a:srcRect r="37374"/>
          <a:stretch/>
        </p:blipFill>
        <p:spPr>
          <a:xfrm>
            <a:off x="853320" y="1852350"/>
            <a:ext cx="21176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86" descr="escrev2.png"/>
          <p:cNvPicPr preferRelativeResize="0"/>
          <p:nvPr/>
        </p:nvPicPr>
        <p:blipFill rotWithShape="1">
          <a:blip r:embed="rId4">
            <a:alphaModFix/>
          </a:blip>
          <a:srcRect t="33426"/>
          <a:stretch/>
        </p:blipFill>
        <p:spPr>
          <a:xfrm>
            <a:off x="853325" y="4155722"/>
            <a:ext cx="3381375" cy="6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645" name="Google Shape;645;p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646" name="Google Shape;646;p87"/>
          <p:cNvGraphicFramePr/>
          <p:nvPr/>
        </p:nvGraphicFramePr>
        <p:xfrm>
          <a:off x="771525" y="2038350"/>
          <a:ext cx="3329000" cy="224022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algoritmo </a:t>
                      </a:r>
                      <a:r>
                        <a:rPr lang="pt-BR" sz="1000"/>
                        <a:t>"Saldo da Conta Bancária"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var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saldo: </a:t>
                      </a:r>
                      <a:r>
                        <a:rPr lang="pt-BR" sz="1000" u="sng"/>
                        <a:t>real</a:t>
                      </a:r>
                      <a:endParaRPr sz="1000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inicio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// atrbui o valor a variável saldo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saldo &lt;- 12367.13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// imprime uma mensagem com o valor da variável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escreva("Seu saldo atual é: ", saldo)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fimalgoritmo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7" name="Google Shape;647;p87"/>
          <p:cNvGraphicFramePr/>
          <p:nvPr/>
        </p:nvGraphicFramePr>
        <p:xfrm>
          <a:off x="4438650" y="2038350"/>
          <a:ext cx="3515725" cy="227900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51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programa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</a:t>
                      </a:r>
                      <a:r>
                        <a:rPr lang="pt-BR" sz="1000" b="1"/>
                        <a:t>funcao </a:t>
                      </a:r>
                      <a:r>
                        <a:rPr lang="pt-BR" sz="1000"/>
                        <a:t>inicio()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 // atrbui o valor a variável saldo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</a:t>
                      </a:r>
                      <a:r>
                        <a:rPr lang="pt-BR" sz="1000" b="1"/>
                        <a:t>real </a:t>
                      </a:r>
                      <a:r>
                        <a:rPr lang="pt-BR" sz="1000"/>
                        <a:t>saldo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 // imprime uma mensagem com o valor da variável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saldo = 12367.13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      escreva</a:t>
                      </a:r>
                      <a:r>
                        <a:rPr lang="pt-BR" sz="1000"/>
                        <a:t>("Seu saldo atual é: ",  saldo)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}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}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653" name="Google Shape;653;p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uma variável do tipo caractere chamada </a:t>
            </a:r>
            <a:r>
              <a:rPr lang="pt-BR" b="1"/>
              <a:t>nome</a:t>
            </a:r>
            <a:r>
              <a:rPr lang="pt-BR"/>
              <a:t> e atribua seu nome para ela.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algumas variáveis referentes às características de um carro. Ex. marca, cor, tem_quatro_portas, etc. Atribua valores que condizem com os identificadores dessas variáveis.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código onde que tem a variável boas_vindas atribua o texto “Olá Mundo” a essa variável e depois imprima essa mensagem na tela com o comando escreva.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de Entrada</a:t>
            </a:r>
            <a:endParaRPr/>
          </a:p>
        </p:txBody>
      </p:sp>
      <p:sp>
        <p:nvSpPr>
          <p:cNvPr id="659" name="Google Shape;659;p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VisuAlg, existe um único comando da entrada padrão que é o </a:t>
            </a:r>
            <a:r>
              <a:rPr lang="pt-BR" b="1"/>
              <a:t>leia</a:t>
            </a:r>
            <a:r>
              <a:rPr lang="pt-BR"/>
              <a:t>, que serve para pedir valores digitados pelo usuário e atribuí-los a variáveis</a:t>
            </a:r>
            <a:r>
              <a:rPr lang="pt-BR" i="1"/>
              <a:t>.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comando tem a seguinte sintaxe </a:t>
            </a:r>
            <a:r>
              <a:rPr lang="pt-BR" b="1"/>
              <a:t>leia(</a:t>
            </a:r>
            <a:r>
              <a:rPr lang="pt-BR"/>
              <a:t>variavel_que_recebera_o_valor);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Ao chamar o comando </a:t>
            </a:r>
            <a:r>
              <a:rPr lang="pt-BR" b="1"/>
              <a:t>leia</a:t>
            </a:r>
            <a:r>
              <a:rPr lang="pt-BR"/>
              <a:t>,</a:t>
            </a:r>
            <a:r>
              <a:rPr lang="pt-BR" b="1"/>
              <a:t> </a:t>
            </a:r>
            <a:r>
              <a:rPr lang="pt-BR"/>
              <a:t>o programa vai esperar um valor ser digitado pelo usuário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Quando em execução, o programa não executará os próximos comandos até que o usuário digite algum valor e tecle Enter.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valor digitado tem que ser correspondente ao tipo da variável.</a:t>
            </a:r>
            <a:endParaRPr/>
          </a:p>
        </p:txBody>
      </p:sp>
      <p:pic>
        <p:nvPicPr>
          <p:cNvPr id="660" name="Google Shape;660;p89" descr="leia.png"/>
          <p:cNvPicPr preferRelativeResize="0"/>
          <p:nvPr/>
        </p:nvPicPr>
        <p:blipFill rotWithShape="1">
          <a:blip r:embed="rId3">
            <a:alphaModFix/>
          </a:blip>
          <a:srcRect r="20979"/>
          <a:stretch/>
        </p:blipFill>
        <p:spPr>
          <a:xfrm>
            <a:off x="819825" y="3604852"/>
            <a:ext cx="3199475" cy="12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Lendo valores e atribuindo-os às variáveis</a:t>
            </a:r>
            <a:endParaRPr/>
          </a:p>
        </p:txBody>
      </p:sp>
      <p:sp>
        <p:nvSpPr>
          <p:cNvPr id="666" name="Google Shape;666;p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Podemos, também, colocar uma mensagem antes do </a:t>
            </a:r>
            <a:r>
              <a:rPr lang="pt-BR" b="1"/>
              <a:t>leia </a:t>
            </a:r>
            <a:r>
              <a:rPr lang="pt-BR"/>
              <a:t>para informar para o usuário o que o programa está pedindo.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possível usar o leia para receber vários valores de uma vez atribuindo-os às variáveis separando-as por , (vírgula) no comando.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667" name="Google Shape;667;p90" descr="leia1.png"/>
          <p:cNvPicPr preferRelativeResize="0"/>
          <p:nvPr/>
        </p:nvPicPr>
        <p:blipFill rotWithShape="1">
          <a:blip r:embed="rId3">
            <a:alphaModFix/>
          </a:blip>
          <a:srcRect t="17532"/>
          <a:stretch/>
        </p:blipFill>
        <p:spPr>
          <a:xfrm>
            <a:off x="819825" y="2003523"/>
            <a:ext cx="3505200" cy="8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90"/>
          <p:cNvPicPr preferRelativeResize="0"/>
          <p:nvPr/>
        </p:nvPicPr>
        <p:blipFill rotWithShape="1">
          <a:blip r:embed="rId4">
            <a:alphaModFix/>
          </a:blip>
          <a:srcRect l="2604" t="18019" r="61665" b="66117"/>
          <a:stretch/>
        </p:blipFill>
        <p:spPr>
          <a:xfrm>
            <a:off x="819825" y="3708850"/>
            <a:ext cx="47148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674" name="Google Shape;674;p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Lendo caracteres: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Lendo tipo lógico:</a:t>
            </a:r>
            <a:endParaRPr/>
          </a:p>
        </p:txBody>
      </p:sp>
      <p:pic>
        <p:nvPicPr>
          <p:cNvPr id="675" name="Google Shape;675;p91" descr="leia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975" y="1666025"/>
            <a:ext cx="3505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91" descr="leia3.png"/>
          <p:cNvPicPr preferRelativeResize="0"/>
          <p:nvPr/>
        </p:nvPicPr>
        <p:blipFill rotWithShape="1">
          <a:blip r:embed="rId4">
            <a:alphaModFix/>
          </a:blip>
          <a:srcRect l="5087"/>
          <a:stretch/>
        </p:blipFill>
        <p:spPr>
          <a:xfrm>
            <a:off x="809450" y="3432025"/>
            <a:ext cx="35982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Algoritmos Computacionais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536400"/>
            <a:ext cx="3924900" cy="2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Basicamente, um </a:t>
            </a:r>
            <a:r>
              <a:rPr lang="pt-BR" sz="1800" b="1" dirty="0"/>
              <a:t>Algoritmo Computacional</a:t>
            </a:r>
            <a:r>
              <a:rPr lang="pt-BR" sz="1800" dirty="0"/>
              <a:t> é uma sequência de passos que é executada por um computador, geralmente com o auxílio de um usuário, e efetua um processamento para realizar alguma uma determinada tarefa.</a:t>
            </a:r>
            <a:endParaRPr sz="1800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15" name="Google Shape;115;p20" descr="screenshot-image.slidesharecdn.com-2017-03-28-19-15-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150" y="1519825"/>
            <a:ext cx="4180301" cy="25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682" name="Google Shape;682;p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programa em que peça ao usuário o seu nome usando o comando leia, depois imprima uma mensagem de boas vindas, tipo: “Bem vindo &lt;Nome do Usuário&gt;”.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programa que peça ao usuário seu nome, sua idade e o nome da cidade onde ele mora, depois imprima a mensagem: “Olá meu nome é &lt;Nome do Usuário&gt; tenho &lt;idade&gt; e moro em &lt;cidade&gt;”.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688" name="Google Shape;688;p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504C48"/>
                </a:solidFill>
              </a:rPr>
              <a:t>Aula 8 - Comandos de Entrada e Saída</a:t>
            </a:r>
            <a:br>
              <a:rPr lang="pt-BR">
                <a:solidFill>
                  <a:srgbClr val="504C48"/>
                </a:solidFill>
              </a:rPr>
            </a:br>
            <a:r>
              <a:rPr lang="pt-BR"/>
              <a:t>&lt;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https://pt.slideshare.net/LuizAugustoMacdoMorais/aula-8-comandos-de-entrada-e-sada-9596065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Weslei Felix - Aula 04 Entrada e Saída de Dados VisuAlg &lt;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https://www.youtube.com/watch?v=lkFhxuAdxC8</a:t>
            </a:r>
            <a:r>
              <a:rPr lang="pt-BR"/>
              <a:t>&gt;</a:t>
            </a:r>
            <a:endParaRPr/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Bóson Treinamentos - 07 - Lógica de Programação - Comandos de Entrada e Saída de Dados &lt;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https://youtu.be/lrSEggh6GQA</a:t>
            </a:r>
            <a:r>
              <a:rPr lang="pt-BR"/>
              <a:t>&gt; 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Expressões Aritméticas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Linearização de Expressões</a:t>
            </a:r>
            <a:endParaRPr/>
          </a:p>
        </p:txBody>
      </p:sp>
      <p:sp>
        <p:nvSpPr>
          <p:cNvPr id="699" name="Google Shape;699;p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a construção de algoritmos que realizam cálculos matemáticos, todas as expressões aritméticas devem ser linearizadas, ou seja, colocadas em linhas, devendo também ser feito o mapeamento dos operadores da aritmética tradicional para os do Português Estruturado.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700" name="Google Shape;700;p95"/>
          <p:cNvGraphicFramePr/>
          <p:nvPr/>
        </p:nvGraphicFramePr>
        <p:xfrm>
          <a:off x="1000125" y="2695575"/>
          <a:ext cx="7239000" cy="1087535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Tradicional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Computacional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((2/3 - (5 - 3)) +1) * 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1" name="Google Shape;70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98" y="3145798"/>
            <a:ext cx="2130444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Linearização de Expressões Aritméticas</a:t>
            </a:r>
            <a:endParaRPr/>
          </a:p>
        </p:txBody>
      </p:sp>
      <p:sp>
        <p:nvSpPr>
          <p:cNvPr id="707" name="Google Shape;707;p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tabelas seguintes mostram os operadores aritméticos disponíveis no Português Estruturado.</a:t>
            </a:r>
            <a:endParaRPr/>
          </a:p>
        </p:txBody>
      </p:sp>
      <p:graphicFrame>
        <p:nvGraphicFramePr>
          <p:cNvPr id="708" name="Google Shape;708;p96"/>
          <p:cNvGraphicFramePr/>
          <p:nvPr/>
        </p:nvGraphicFramePr>
        <p:xfrm>
          <a:off x="2099350" y="2005775"/>
          <a:ext cx="4538675" cy="2834400"/>
        </p:xfrm>
        <a:graphic>
          <a:graphicData uri="http://schemas.openxmlformats.org/drawingml/2006/table">
            <a:tbl>
              <a:tblPr>
                <a:noFill/>
                <a:tableStyleId>{30E36200-B998-48C7-A6B9-DCB1E8649356}</a:tableStyleId>
              </a:tblPr>
              <a:tblGrid>
                <a:gridCol w="191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OPERADORES ARITMÉTICOS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PORTUGUÊS ESTRUTURADO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Adição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+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Subtração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-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Multiplicação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*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Divisão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/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Divisão Inteira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\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Exponenciação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^ ou Exp (&lt;base&gt;,&lt;expoente&gt;)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Módulo (resto da divisão)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%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Ordem de Precedência</a:t>
            </a:r>
            <a:endParaRPr/>
          </a:p>
        </p:txBody>
      </p:sp>
      <p:sp>
        <p:nvSpPr>
          <p:cNvPr id="714" name="Google Shape;714;p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Na programação, operações com números seguem a mesma ordem de precedência das expressões numéricas da aritmética, respeitando a seguinte ordem: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  1º   operações dentro dos parênteses indo das mais internas para as mais externas; </a:t>
            </a:r>
            <a:br>
              <a:rPr lang="pt-BR" sz="1600"/>
            </a:br>
            <a:r>
              <a:rPr lang="pt-BR" sz="1600"/>
              <a:t>  2º   operações de potencia e raiz; </a:t>
            </a:r>
            <a:br>
              <a:rPr lang="pt-BR" sz="1600"/>
            </a:br>
            <a:r>
              <a:rPr lang="pt-BR" sz="1600"/>
              <a:t>  3º   depois multiplicação e divisão; </a:t>
            </a:r>
            <a:br>
              <a:rPr lang="pt-BR" sz="1600"/>
            </a:br>
            <a:r>
              <a:rPr lang="pt-BR" sz="1600"/>
              <a:t>  4º   adição e subtração;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Importante ressaltar que: na programação, os níveis de</a:t>
            </a:r>
            <a:br>
              <a:rPr lang="pt-BR" sz="1600"/>
            </a:br>
            <a:r>
              <a:rPr lang="pt-BR" sz="1600"/>
              <a:t>importância das operações são representando apenas</a:t>
            </a:r>
            <a:br>
              <a:rPr lang="pt-BR" sz="1600"/>
            </a:br>
            <a:r>
              <a:rPr lang="pt-BR" sz="1600"/>
              <a:t>por () (parênteses), ou seja não usamos [] (colchetes) ou </a:t>
            </a:r>
            <a:br>
              <a:rPr lang="pt-BR" sz="1600"/>
            </a:br>
            <a:r>
              <a:rPr lang="pt-BR" sz="1600"/>
              <a:t>{} (chaves).</a:t>
            </a:r>
            <a:endParaRPr sz="1600"/>
          </a:p>
        </p:txBody>
      </p:sp>
      <p:pic>
        <p:nvPicPr>
          <p:cNvPr id="715" name="Google Shape;715;p97" descr="expressã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50" y="2690275"/>
            <a:ext cx="2736299" cy="22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 Flutuante</a:t>
            </a:r>
            <a:endParaRPr/>
          </a:p>
        </p:txBody>
      </p:sp>
      <p:sp>
        <p:nvSpPr>
          <p:cNvPr id="721" name="Google Shape;721;p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/>
              <a:t>Como vimos antes, os números reais na linguagem de computação são usados para representar medidas, preços e afins, pois são números que possuem uma parte inteira e uma parte fracionária, ou também podemos chamar de números de ponto flutuante.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Diferente do que estamos acostumados, em diversas linguagens de computação, assim como no VisualG e Portugol Studio, separamos a parte inteira da parte fracionária de um número do tipo </a:t>
            </a:r>
            <a:r>
              <a:rPr lang="pt-BR" sz="1600" b="1"/>
              <a:t>real </a:t>
            </a:r>
            <a:r>
              <a:rPr lang="pt-BR" sz="1600"/>
              <a:t>com o </a:t>
            </a:r>
            <a:r>
              <a:rPr lang="pt-BR" sz="1600" b="1"/>
              <a:t>ponto </a:t>
            </a:r>
            <a:r>
              <a:rPr lang="pt-BR" sz="1600"/>
              <a:t>ao invés de vírgula. Ou seja, usamos a notação de países de cultura inglesa para representar esses números.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600"/>
          </a:p>
        </p:txBody>
      </p:sp>
      <p:graphicFrame>
        <p:nvGraphicFramePr>
          <p:cNvPr id="722" name="Google Shape;722;p98"/>
          <p:cNvGraphicFramePr/>
          <p:nvPr/>
        </p:nvGraphicFramePr>
        <p:xfrm>
          <a:off x="884475" y="3565075"/>
          <a:ext cx="7633600" cy="79242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4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COMO ESTAMOS HABITUADOS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COMO DEVEMOS USAR NA COMPUTAÇÃO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2,50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Variáveis</a:t>
            </a:r>
            <a:endParaRPr/>
          </a:p>
        </p:txBody>
      </p:sp>
      <p:sp>
        <p:nvSpPr>
          <p:cNvPr id="728" name="Google Shape;728;p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já sabemos, as variáveis podem guardar valores de diversos tipos, ou seja, é possível também fazer operações usando variáveis, como também é possível guardar os valores dessas operações em outras variáveis.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exemplo, foram criadas três variáveis do tipo </a:t>
            </a:r>
            <a:r>
              <a:rPr lang="pt-BR" sz="1600" b="1"/>
              <a:t>inteiro</a:t>
            </a:r>
            <a:r>
              <a:rPr lang="pt-BR" sz="1600"/>
              <a:t>, duas para representar os números que farão parte da operação e uma para receber o resultado que será também do tipo </a:t>
            </a:r>
            <a:r>
              <a:rPr lang="pt-BR" sz="1600" b="1"/>
              <a:t>inteiro</a:t>
            </a:r>
            <a:r>
              <a:rPr lang="pt-BR" sz="1600"/>
              <a:t>.</a:t>
            </a:r>
            <a:endParaRPr sz="1600"/>
          </a:p>
        </p:txBody>
      </p:sp>
      <p:pic>
        <p:nvPicPr>
          <p:cNvPr id="729" name="Google Shape;729;p99" descr="op_v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038" y="2242013"/>
            <a:ext cx="30575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100" descr="exp3.png"/>
          <p:cNvPicPr preferRelativeResize="0"/>
          <p:nvPr/>
        </p:nvPicPr>
        <p:blipFill rotWithShape="1">
          <a:blip r:embed="rId3">
            <a:alphaModFix/>
          </a:blip>
          <a:srcRect t="1970"/>
          <a:stretch/>
        </p:blipFill>
        <p:spPr>
          <a:xfrm>
            <a:off x="5675100" y="2377025"/>
            <a:ext cx="3350500" cy="21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Variáveis</a:t>
            </a:r>
            <a:endParaRPr/>
          </a:p>
        </p:txBody>
      </p:sp>
      <p:sp>
        <p:nvSpPr>
          <p:cNvPr id="736" name="Google Shape;736;p1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Quando tentamos atribuir o resultado de uma operação a uma variável, devemos ter cuidado com o possível valor resultante dessa operação. Em casos que sabemos que o valor resultante é um número decimal devemos atribuir o resultado dessas operações em uma variável do tipo real. 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No VisuAlg, as operações de divisão, potenciação e raiz </a:t>
            </a:r>
            <a:br>
              <a:rPr lang="pt-BR" sz="1400"/>
            </a:br>
            <a:r>
              <a:rPr lang="pt-BR" sz="1400"/>
              <a:t>resultam em um valor decimal portanto sempre </a:t>
            </a:r>
            <a:br>
              <a:rPr lang="pt-BR" sz="1400"/>
            </a:br>
            <a:r>
              <a:rPr lang="pt-BR" sz="1400"/>
              <a:t>devemos atribuir o valor resultante dessas operações </a:t>
            </a:r>
            <a:br>
              <a:rPr lang="pt-BR" sz="1400"/>
            </a:br>
            <a:r>
              <a:rPr lang="pt-BR" sz="1400"/>
              <a:t>em uma variável do tipo real.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 sz="1000"/>
            </a:br>
            <a:endParaRPr sz="1400"/>
          </a:p>
        </p:txBody>
      </p:sp>
      <p:sp>
        <p:nvSpPr>
          <p:cNvPr id="737" name="Google Shape;737;p100"/>
          <p:cNvSpPr txBox="1"/>
          <p:nvPr/>
        </p:nvSpPr>
        <p:spPr>
          <a:xfrm>
            <a:off x="311700" y="3588100"/>
            <a:ext cx="47115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caso, em uma divisão (3 dividido por 2) cujo o valor do resultado é 1,5, só podemos guardar esse valor em uma variável do tipo </a:t>
            </a:r>
            <a:r>
              <a:rPr lang="pt-BR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real</a:t>
            </a: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Completo</a:t>
            </a:r>
            <a:endParaRPr/>
          </a:p>
        </p:txBody>
      </p:sp>
      <p:sp>
        <p:nvSpPr>
          <p:cNvPr id="743" name="Google Shape;743;p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44" name="Google Shape;744;p101"/>
          <p:cNvGraphicFramePr/>
          <p:nvPr/>
        </p:nvGraphicFramePr>
        <p:xfrm>
          <a:off x="762000" y="1555225"/>
          <a:ext cx="3329000" cy="300222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3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VisuAlg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algoritmo </a:t>
                      </a:r>
                      <a:r>
                        <a:rPr lang="pt-BR" sz="1000"/>
                        <a:t>"Operações com Variáveis"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var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numero1: </a:t>
                      </a:r>
                      <a:r>
                        <a:rPr lang="pt-BR" sz="1000" u="sng"/>
                        <a:t>inteiro</a:t>
                      </a:r>
                      <a:endParaRPr sz="1000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numero2: </a:t>
                      </a:r>
                      <a:r>
                        <a:rPr lang="pt-BR" sz="1000" u="sng"/>
                        <a:t>inteiro</a:t>
                      </a:r>
                      <a:endParaRPr sz="1000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ressultado_soma: </a:t>
                      </a:r>
                      <a:r>
                        <a:rPr lang="pt-BR" sz="1000" u="sng"/>
                        <a:t>inteiro</a:t>
                      </a:r>
                      <a:endParaRPr sz="1000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inicio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// atrinu os valores as variáveis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numero1 &lt;- 2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numero2 &lt;- 3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// soma os valores e atribui a soma a variável</a:t>
                      </a:r>
                      <a:br>
                        <a:rPr lang="pt-BR" sz="1000"/>
                      </a:br>
                      <a:r>
                        <a:rPr lang="pt-BR" sz="1000"/>
                        <a:t>   resultado_soma &lt;- numero1 + numero2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// imprime uma mensagem com o valor da variável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/>
                        <a:t>   escreva(resultado_soma)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 b="1" u="sng"/>
                        <a:t>fimalgoritmo</a:t>
                      </a:r>
                      <a:endParaRPr sz="1000" b="1" u="sng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45" name="Google Shape;745;p101"/>
          <p:cNvGraphicFramePr/>
          <p:nvPr/>
        </p:nvGraphicFramePr>
        <p:xfrm>
          <a:off x="4429125" y="1555225"/>
          <a:ext cx="3515725" cy="3193400"/>
        </p:xfrm>
        <a:graphic>
          <a:graphicData uri="http://schemas.openxmlformats.org/drawingml/2006/table">
            <a:tbl>
              <a:tblPr>
                <a:noFill/>
                <a:tableStyleId>{ABEE0590-4152-47B7-B384-DA6656B4C355}</a:tableStyleId>
              </a:tblPr>
              <a:tblGrid>
                <a:gridCol w="351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Portugol Studio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programa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</a:t>
                      </a:r>
                      <a:r>
                        <a:rPr lang="pt-BR" sz="1000" b="1"/>
                        <a:t>funcao </a:t>
                      </a:r>
                      <a:r>
                        <a:rPr lang="pt-BR" sz="1000"/>
                        <a:t>inicio()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{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</a:t>
                      </a:r>
                      <a:r>
                        <a:rPr lang="pt-BR" sz="1000" b="1"/>
                        <a:t>inteiro </a:t>
                      </a:r>
                      <a:r>
                        <a:rPr lang="pt-BR" sz="1000"/>
                        <a:t>numero1</a:t>
                      </a:r>
                      <a:br>
                        <a:rPr lang="pt-BR" sz="1000"/>
                      </a:br>
                      <a:r>
                        <a:rPr lang="pt-BR" sz="1000"/>
                        <a:t>      </a:t>
                      </a:r>
                      <a:r>
                        <a:rPr lang="pt-BR" sz="1000" b="1"/>
                        <a:t>inteiro </a:t>
                      </a:r>
                      <a:r>
                        <a:rPr lang="pt-BR" sz="1000"/>
                        <a:t>numero2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</a:t>
                      </a:r>
                      <a:r>
                        <a:rPr lang="pt-BR" sz="1000" b="1"/>
                        <a:t>inteiro </a:t>
                      </a:r>
                      <a:r>
                        <a:rPr lang="pt-BR" sz="1000"/>
                        <a:t>resultado_soma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// atrinu os valores as variáveis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numero1 = 2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numero2 = 3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// soma os valores e atribui a soma a variável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 resultado_soma = numero1 + numero2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 // imprime uma mensagem com o valor da variável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/>
                        <a:t>      </a:t>
                      </a:r>
                      <a:r>
                        <a:rPr lang="pt-BR" sz="1000"/>
                        <a:t>escreva(resultado_soma)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    }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}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 descr="8489510_VYnyr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500" y="3600450"/>
            <a:ext cx="1820288" cy="14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Nem todo algoritmo é computacional...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02525"/>
            <a:ext cx="85206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Qual a diferença entre um algoritmo computacional e um algoritmo que seguimos para realizar alguma atividade do dia a dia?</a:t>
            </a:r>
            <a:endParaRPr sz="1600" dirty="0">
              <a:solidFill>
                <a:srgbClr val="666666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 dirty="0">
                <a:solidFill>
                  <a:srgbClr val="666666"/>
                </a:solidFill>
              </a:rPr>
              <a:t>Enquanto traçamos um plano para realizar alguma atividade, podemos usar qualquer expressão para ilustrar que atividades devemos executar. </a:t>
            </a:r>
            <a:endParaRPr dirty="0">
              <a:solidFill>
                <a:srgbClr val="666666"/>
              </a:solidFill>
            </a:endParaRPr>
          </a:p>
          <a:p>
            <a:pPr marL="914400" lvl="1" indent="-3175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pt-BR" dirty="0">
                <a:solidFill>
                  <a:srgbClr val="666666"/>
                </a:solidFill>
              </a:rPr>
              <a:t>Os algoritmos computacionais são escritos respeitando um conjunto pré-estabelecido de “palavras” que podem ser utilizadas (isso é o que chamamos de sintaxe da linguagem).</a:t>
            </a:r>
            <a:endParaRPr dirty="0">
              <a:solidFill>
                <a:srgbClr val="666666"/>
              </a:solidFill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pt-BR" sz="1600" dirty="0">
                <a:solidFill>
                  <a:srgbClr val="666666"/>
                </a:solidFill>
              </a:rPr>
              <a:t>Dessa forma, a maioria dos algoritmos não computacionais</a:t>
            </a:r>
            <a:br>
              <a:rPr lang="pt-BR" sz="1600" dirty="0">
                <a:solidFill>
                  <a:srgbClr val="666666"/>
                </a:solidFill>
              </a:rPr>
            </a:br>
            <a:r>
              <a:rPr lang="pt-BR" sz="1600" dirty="0">
                <a:solidFill>
                  <a:srgbClr val="666666"/>
                </a:solidFill>
              </a:rPr>
              <a:t>são sequências de passos que, a princípio, não podem ser </a:t>
            </a:r>
            <a:br>
              <a:rPr lang="pt-BR" sz="1600" dirty="0">
                <a:solidFill>
                  <a:srgbClr val="666666"/>
                </a:solidFill>
              </a:rPr>
            </a:br>
            <a:r>
              <a:rPr lang="pt-BR" sz="1600" dirty="0">
                <a:solidFill>
                  <a:srgbClr val="666666"/>
                </a:solidFill>
              </a:rPr>
              <a:t>executadas por um computador.</a:t>
            </a: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751" name="Google Shape;751;p1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Expressão com vários operadores e subníveis: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Divisão por zero, resulta em erro:</a:t>
            </a:r>
            <a:endParaRPr sz="1600"/>
          </a:p>
        </p:txBody>
      </p:sp>
      <p:pic>
        <p:nvPicPr>
          <p:cNvPr id="752" name="Google Shape;752;p102" descr="exp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638" y="1652588"/>
            <a:ext cx="4467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02" descr="exp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650" y="3230450"/>
            <a:ext cx="50673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759" name="Google Shape;759;p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potenciação, pode-se usar o comando Exp(&lt;base&gt;, &lt;expoente&gt;):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raiz quadrada, pode-se usar o comando Raizq(&lt;expressão&gt;):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760" name="Google Shape;760;p103" descr="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5" y="1618425"/>
            <a:ext cx="50673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03" descr="raiz.png"/>
          <p:cNvPicPr preferRelativeResize="0"/>
          <p:nvPr/>
        </p:nvPicPr>
        <p:blipFill rotWithShape="1">
          <a:blip r:embed="rId4">
            <a:alphaModFix/>
          </a:blip>
          <a:srcRect t="9812"/>
          <a:stretch/>
        </p:blipFill>
        <p:spPr>
          <a:xfrm>
            <a:off x="869925" y="3621541"/>
            <a:ext cx="3543300" cy="1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767" name="Google Shape;767;p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Reescreva a seguinte expressão {2 x 5 - [7 - (3 - 1)] ÷ 2} de forma linear.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Reescreva a seguinte expressão {2 + [(</a:t>
            </a:r>
            <a:r>
              <a:rPr lang="pt-BR" sz="2400">
                <a:highlight>
                  <a:srgbClr val="FFFFFF"/>
                </a:highlight>
              </a:rPr>
              <a:t>√¯</a:t>
            </a:r>
            <a:r>
              <a:rPr lang="pt-BR">
                <a:highlight>
                  <a:srgbClr val="FFFFFF"/>
                </a:highlight>
              </a:rPr>
              <a:t>  </a:t>
            </a:r>
            <a:r>
              <a:rPr lang="pt-BR"/>
              <a:t>+ 2³)]} x 3 de forma linear.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Escreva um programa para a calcular a potenciação de um número e guarde-o em uma variável, em seguida imprima a raiz quadrada dessa variável.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Sabendo que a formula de delta é b² -4ac, crie um programa que tenha 3 variáveis do tipo inteiro: a = 1, b = - 3 e c = -10. O programa deve calcular o valor de delta e imprimir na tela.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Escreva um programa que peça ao usuário para informar o peso e a altura com o comando </a:t>
            </a:r>
            <a:r>
              <a:rPr lang="pt-BR" b="1"/>
              <a:t>leia</a:t>
            </a:r>
            <a:r>
              <a:rPr lang="pt-BR"/>
              <a:t>, depois calcule e imprima na tela o IMC dessa pessoa sabendo que a fórmula do IMC é (peso/altura²).</a:t>
            </a:r>
            <a:endParaRPr/>
          </a:p>
        </p:txBody>
      </p:sp>
      <p:sp>
        <p:nvSpPr>
          <p:cNvPr id="768" name="Google Shape;768;p104"/>
          <p:cNvSpPr txBox="1"/>
          <p:nvPr/>
        </p:nvSpPr>
        <p:spPr>
          <a:xfrm>
            <a:off x="4955425" y="1877275"/>
            <a:ext cx="485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2"/>
                </a:solidFill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Aprenda Mais...</a:t>
            </a:r>
            <a:endParaRPr/>
          </a:p>
        </p:txBody>
      </p:sp>
      <p:sp>
        <p:nvSpPr>
          <p:cNvPr id="774" name="Google Shape;774;p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04C48"/>
              </a:buClr>
              <a:buSzPts val="1800"/>
              <a:buChar char="●"/>
            </a:pP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06 - Lógica de Programação - Operadores e Expressões Aritméticas</a:t>
            </a:r>
            <a:b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</a:b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https://www.youtube.com/watch?v=eH9Prly92BU</a:t>
            </a: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&gt; </a:t>
            </a:r>
            <a:endParaRPr>
              <a:solidFill>
                <a:srgbClr val="504C48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04C48"/>
              </a:buClr>
              <a:buSzPts val="1800"/>
              <a:buChar char="●"/>
            </a:pP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Aula 2 - Programação em Portugol - Uso de Variáveis e Operações Matemáticas</a:t>
            </a:r>
            <a:b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</a:b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https://www.youtube.com/watch?v=ooP_lhkaZwc</a:t>
            </a: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&gt; </a:t>
            </a:r>
            <a:endParaRPr>
              <a:solidFill>
                <a:srgbClr val="504C48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04C48"/>
              </a:buClr>
              <a:buSzPts val="1800"/>
              <a:buChar char="●"/>
            </a:pP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Comando de Entrada e Operadores - Curso de Algoritmos #03 - Gustavo Guanabara</a:t>
            </a:r>
            <a:b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</a:b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&lt;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https://www.youtube.com/watch?v=RDrfZ-7WE8c</a:t>
            </a:r>
            <a:r>
              <a:rPr lang="pt-BR">
                <a:solidFill>
                  <a:srgbClr val="504C48"/>
                </a:solidFill>
                <a:highlight>
                  <a:srgbClr val="FFFFFF"/>
                </a:highlight>
              </a:rPr>
              <a:t>&gt; </a:t>
            </a:r>
            <a:endParaRPr>
              <a:solidFill>
                <a:srgbClr val="504C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7497</Words>
  <Application>Microsoft Office PowerPoint</Application>
  <PresentationFormat>Apresentação na tela (16:9)</PresentationFormat>
  <Paragraphs>707</Paragraphs>
  <Slides>93</Slides>
  <Notes>93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98" baseType="lpstr">
      <vt:lpstr>Arial</vt:lpstr>
      <vt:lpstr>PT Sans Narrow</vt:lpstr>
      <vt:lpstr>Courier New</vt:lpstr>
      <vt:lpstr>Open Sans</vt:lpstr>
      <vt:lpstr>Tropic</vt:lpstr>
      <vt:lpstr>Lógica de Programação</vt:lpstr>
      <vt:lpstr>Algoritmos</vt:lpstr>
      <vt:lpstr>Algoritmos</vt:lpstr>
      <vt:lpstr>Algoritmos</vt:lpstr>
      <vt:lpstr>Algoritmos</vt:lpstr>
      <vt:lpstr>Aprenda Mais</vt:lpstr>
      <vt:lpstr>Exercícios</vt:lpstr>
      <vt:lpstr>Algoritmos Computacionais</vt:lpstr>
      <vt:lpstr>Nem todo algoritmo é computacional...</vt:lpstr>
      <vt:lpstr>Como os Algoritmos Computacionais são Criados?</vt:lpstr>
      <vt:lpstr>Como os Algoritmos Computacionais são criados?</vt:lpstr>
      <vt:lpstr>Lógica de Programação</vt:lpstr>
      <vt:lpstr>Lógica de Programação</vt:lpstr>
      <vt:lpstr>Fluxograma</vt:lpstr>
      <vt:lpstr>Diagrama de Chapin</vt:lpstr>
      <vt:lpstr>Pseudocódigo ou Portugol</vt:lpstr>
      <vt:lpstr>Aprenda Mais...</vt:lpstr>
      <vt:lpstr>Exercícios</vt:lpstr>
      <vt:lpstr>Usando o Portugol</vt:lpstr>
      <vt:lpstr>VisuAlg</vt:lpstr>
      <vt:lpstr>Portugol Studio</vt:lpstr>
      <vt:lpstr>Portugol Studio ou VisuAlg?</vt:lpstr>
      <vt:lpstr>Interface do VisuAlg</vt:lpstr>
      <vt:lpstr>Interface do VisuAlg</vt:lpstr>
      <vt:lpstr>Interface do VisuAlg</vt:lpstr>
      <vt:lpstr>Interface do VisuAlg</vt:lpstr>
      <vt:lpstr>Aprenda Mais</vt:lpstr>
      <vt:lpstr>Criando Algoritmos Computacionais</vt:lpstr>
      <vt:lpstr>Criando nosso primeiro código </vt:lpstr>
      <vt:lpstr>Criando nosso primeiro código</vt:lpstr>
      <vt:lpstr>Criando nosso primeiro código</vt:lpstr>
      <vt:lpstr>Código Completo</vt:lpstr>
      <vt:lpstr>Criando nosso primeiro código</vt:lpstr>
      <vt:lpstr>Código Completo</vt:lpstr>
      <vt:lpstr>Exemplos</vt:lpstr>
      <vt:lpstr>Exercício</vt:lpstr>
      <vt:lpstr>Aprenda Mais...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Aprenda mais</vt:lpstr>
      <vt:lpstr>Identificadores</vt:lpstr>
      <vt:lpstr>Palavras reservadas</vt:lpstr>
      <vt:lpstr>Palavras reservadas</vt:lpstr>
      <vt:lpstr>Exemplos de Identificadores</vt:lpstr>
      <vt:lpstr>Exercício</vt:lpstr>
      <vt:lpstr>Tipos de Dados</vt:lpstr>
      <vt:lpstr>Tipos de Dados</vt:lpstr>
      <vt:lpstr>Cadeia de Caracteres</vt:lpstr>
      <vt:lpstr>Tipos Numéricos</vt:lpstr>
      <vt:lpstr>Tipos Lógicos</vt:lpstr>
      <vt:lpstr>Declarando variáveis no VisuAlg</vt:lpstr>
      <vt:lpstr>Declarando variáveis no VisuAlg</vt:lpstr>
      <vt:lpstr>Exercício</vt:lpstr>
      <vt:lpstr>Aprenda mais...</vt:lpstr>
      <vt:lpstr>Valores</vt:lpstr>
      <vt:lpstr>Valores Iniciais</vt:lpstr>
      <vt:lpstr>Atribuindo valores a uma variável no VisuAlg</vt:lpstr>
      <vt:lpstr>Mudando o valor de uma variável no VisuAlg</vt:lpstr>
      <vt:lpstr>Exemplos</vt:lpstr>
      <vt:lpstr>Valores devem corresponder aos tipos</vt:lpstr>
      <vt:lpstr>VisuAlg não é Case-Sensitive</vt:lpstr>
      <vt:lpstr>Aprenda Mais...</vt:lpstr>
      <vt:lpstr>Constantes</vt:lpstr>
      <vt:lpstr>Constantes no Portugol Studio</vt:lpstr>
      <vt:lpstr>Aprenda mais...</vt:lpstr>
      <vt:lpstr>Entrada e Saída (E/S) de Dados</vt:lpstr>
      <vt:lpstr>Entrada e Saída de Dados</vt:lpstr>
      <vt:lpstr>Comandos de Saída</vt:lpstr>
      <vt:lpstr>Imprimindo valores de variáveis</vt:lpstr>
      <vt:lpstr>Código Completo</vt:lpstr>
      <vt:lpstr>Exercício</vt:lpstr>
      <vt:lpstr>Comandos de Entrada</vt:lpstr>
      <vt:lpstr>Lendo valores e atribuindo-os às variáveis</vt:lpstr>
      <vt:lpstr>Exemplos</vt:lpstr>
      <vt:lpstr>Exercício</vt:lpstr>
      <vt:lpstr>Aprenda mais...</vt:lpstr>
      <vt:lpstr>Expressões Aritméticas</vt:lpstr>
      <vt:lpstr>Linearização de Expressões</vt:lpstr>
      <vt:lpstr>Linearização de Expressões Aritméticas</vt:lpstr>
      <vt:lpstr>Ordem de Precedência</vt:lpstr>
      <vt:lpstr>Ponto Flutuante</vt:lpstr>
      <vt:lpstr>Operações com Variáveis</vt:lpstr>
      <vt:lpstr>Operações com Variáveis</vt:lpstr>
      <vt:lpstr>Código Completo</vt:lpstr>
      <vt:lpstr>Exemplos</vt:lpstr>
      <vt:lpstr>Exemplos</vt:lpstr>
      <vt:lpstr>Exercício</vt:lpstr>
      <vt:lpstr>Aprenda Mais...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Lógica de Programação</dc:title>
  <cp:lastModifiedBy>Rafael De Brito Marques</cp:lastModifiedBy>
  <cp:revision>7</cp:revision>
  <dcterms:modified xsi:type="dcterms:W3CDTF">2025-03-18T22:17:43Z</dcterms:modified>
</cp:coreProperties>
</file>