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6"/>
  </p:notesMasterIdLst>
  <p:sldIdLst>
    <p:sldId id="256" r:id="rId2"/>
    <p:sldId id="257" r:id="rId3"/>
    <p:sldId id="449" r:id="rId4"/>
    <p:sldId id="450" r:id="rId5"/>
    <p:sldId id="460" r:id="rId6"/>
    <p:sldId id="451" r:id="rId7"/>
    <p:sldId id="461" r:id="rId8"/>
    <p:sldId id="462" r:id="rId9"/>
    <p:sldId id="463" r:id="rId10"/>
    <p:sldId id="464" r:id="rId11"/>
    <p:sldId id="465" r:id="rId12"/>
    <p:sldId id="472" r:id="rId13"/>
    <p:sldId id="466" r:id="rId14"/>
    <p:sldId id="467" r:id="rId15"/>
    <p:sldId id="477" r:id="rId16"/>
    <p:sldId id="478" r:id="rId17"/>
    <p:sldId id="468" r:id="rId18"/>
    <p:sldId id="473" r:id="rId19"/>
    <p:sldId id="474" r:id="rId20"/>
    <p:sldId id="475" r:id="rId21"/>
    <p:sldId id="476" r:id="rId22"/>
    <p:sldId id="469" r:id="rId23"/>
    <p:sldId id="470" r:id="rId24"/>
    <p:sldId id="471" r:id="rId25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38" autoAdjust="0"/>
    <p:restoredTop sz="71786" autoAdjust="0"/>
  </p:normalViewPr>
  <p:slideViewPr>
    <p:cSldViewPr>
      <p:cViewPr varScale="1">
        <p:scale>
          <a:sx n="81" d="100"/>
          <a:sy n="81" d="100"/>
        </p:scale>
        <p:origin x="256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3ECAE8E-E2F0-4CAC-B093-415EE8C171F1}" type="datetimeFigureOut">
              <a:rPr lang="pt-BR"/>
              <a:pPr>
                <a:defRPr/>
              </a:pPr>
              <a:t>02/10/2019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B88C432-7AE8-4B07-8339-A9309965D0B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78822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CREATE TABLE contatos (</a:t>
            </a:r>
          </a:p>
          <a:p>
            <a:pPr marL="0" indent="0">
              <a:buNone/>
            </a:pPr>
            <a:r>
              <a:rPr lang="pt-B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id INT NOT NULL AUTO_INCREMENT,</a:t>
            </a:r>
          </a:p>
          <a:p>
            <a:pPr marL="0" indent="0">
              <a:buNone/>
            </a:pPr>
            <a:r>
              <a:rPr lang="pt-B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nome VARCHAR(45) NOT NULL,</a:t>
            </a:r>
          </a:p>
          <a:p>
            <a:pPr marL="0" indent="0">
              <a:buNone/>
            </a:pPr>
            <a:r>
              <a:rPr lang="pt-B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</a:t>
            </a:r>
            <a:r>
              <a:rPr lang="pt-BR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email</a:t>
            </a:r>
            <a:r>
              <a:rPr lang="pt-B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VARCHAR(45) NOT NULL,</a:t>
            </a:r>
          </a:p>
          <a:p>
            <a:pPr marL="0" indent="0">
              <a:buNone/>
            </a:pPr>
            <a:r>
              <a:rPr lang="pt-B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celular VARCHAR(15) DEFAULT NULL,</a:t>
            </a:r>
          </a:p>
          <a:p>
            <a:pPr marL="0" indent="0">
              <a:buNone/>
            </a:pPr>
            <a:r>
              <a:rPr lang="pt-B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PRIMARY KEY(id)</a:t>
            </a:r>
          </a:p>
          <a:p>
            <a:pPr marL="0" indent="0">
              <a:buNone/>
            </a:pPr>
            <a:r>
              <a:rPr lang="pt-B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);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88C432-7AE8-4B07-8339-A9309965D0BB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3393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88C432-7AE8-4B07-8339-A9309965D0BB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93488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88C432-7AE8-4B07-8339-A9309965D0BB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7543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88C432-7AE8-4B07-8339-A9309965D0BB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8288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com.mysql.jdbc.Driver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88C432-7AE8-4B07-8339-A9309965D0BB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0171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88C432-7AE8-4B07-8339-A9309965D0BB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5962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Em 1991 iniciou-se o projeto, mas o surgimento se deu em 1995.</a:t>
            </a:r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4761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7993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41548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08091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88C432-7AE8-4B07-8339-A9309965D0BB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4740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643252-799A-4B11-BCD5-355793D2EA88}" type="datetimeFigureOut">
              <a:rPr lang="pt-BR" smtClean="0"/>
              <a:pPr>
                <a:defRPr/>
              </a:pPr>
              <a:t>02/10/2019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DDA1D7-939A-4C01-B6AA-F8D90EEA00EA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1611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643252-799A-4B11-BCD5-355793D2EA88}" type="datetimeFigureOut">
              <a:rPr lang="pt-BR" smtClean="0"/>
              <a:pPr>
                <a:defRPr/>
              </a:pPr>
              <a:t>02/10/2019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DDA1D7-939A-4C01-B6AA-F8D90EEA00EA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8323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643252-799A-4B11-BCD5-355793D2EA88}" type="datetimeFigureOut">
              <a:rPr lang="pt-BR" smtClean="0"/>
              <a:pPr>
                <a:defRPr/>
              </a:pPr>
              <a:t>02/10/2019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DDA1D7-939A-4C01-B6AA-F8D90EEA00EA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01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643252-799A-4B11-BCD5-355793D2EA88}" type="datetimeFigureOut">
              <a:rPr lang="pt-BR" smtClean="0"/>
              <a:pPr>
                <a:defRPr/>
              </a:pPr>
              <a:t>02/10/2019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DDA1D7-939A-4C01-B6AA-F8D90EEA00EA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4312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643252-799A-4B11-BCD5-355793D2EA88}" type="datetimeFigureOut">
              <a:rPr lang="pt-BR" smtClean="0"/>
              <a:pPr>
                <a:defRPr/>
              </a:pPr>
              <a:t>02/10/2019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DDA1D7-939A-4C01-B6AA-F8D90EEA00EA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8324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643252-799A-4B11-BCD5-355793D2EA88}" type="datetimeFigureOut">
              <a:rPr lang="pt-BR" smtClean="0"/>
              <a:pPr>
                <a:defRPr/>
              </a:pPr>
              <a:t>02/10/2019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DDA1D7-939A-4C01-B6AA-F8D90EEA00EA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6636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643252-799A-4B11-BCD5-355793D2EA88}" type="datetimeFigureOut">
              <a:rPr lang="pt-BR" smtClean="0"/>
              <a:pPr>
                <a:defRPr/>
              </a:pPr>
              <a:t>02/10/2019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DDA1D7-939A-4C01-B6AA-F8D90EEA00EA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2537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643252-799A-4B11-BCD5-355793D2EA88}" type="datetimeFigureOut">
              <a:rPr lang="pt-BR" smtClean="0"/>
              <a:pPr>
                <a:defRPr/>
              </a:pPr>
              <a:t>02/10/2019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DDA1D7-939A-4C01-B6AA-F8D90EEA00EA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3598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643252-799A-4B11-BCD5-355793D2EA88}" type="datetimeFigureOut">
              <a:rPr lang="pt-BR" smtClean="0"/>
              <a:pPr>
                <a:defRPr/>
              </a:pPr>
              <a:t>02/10/2019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DDA1D7-939A-4C01-B6AA-F8D90EEA00EA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1181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643252-799A-4B11-BCD5-355793D2EA88}" type="datetimeFigureOut">
              <a:rPr lang="pt-BR" smtClean="0"/>
              <a:pPr>
                <a:defRPr/>
              </a:pPr>
              <a:t>02/10/2019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DDA1D7-939A-4C01-B6AA-F8D90EEA00EA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064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643252-799A-4B11-BCD5-355793D2EA88}" type="datetimeFigureOut">
              <a:rPr lang="pt-BR" smtClean="0"/>
              <a:pPr>
                <a:defRPr/>
              </a:pPr>
              <a:t>02/10/2019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DDA1D7-939A-4C01-B6AA-F8D90EEA00EA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974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5643252-799A-4B11-BCD5-355793D2EA88}" type="datetimeFigureOut">
              <a:rPr lang="pt-BR" smtClean="0"/>
              <a:pPr>
                <a:defRPr/>
              </a:pPr>
              <a:t>02/10/2019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1DDA1D7-939A-4C01-B6AA-F8D90EEA00EA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4943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localhost/phpmyadmi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ítulo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pt-BR" dirty="0" smtClean="0"/>
              <a:t>Programação orientada a objetos</a:t>
            </a:r>
            <a:endParaRPr lang="pt-BR" dirty="0"/>
          </a:p>
        </p:txBody>
      </p:sp>
      <p:sp>
        <p:nvSpPr>
          <p:cNvPr id="2051" name="Subtítulo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pt-BR">
              <a:solidFill>
                <a:schemeClr val="tx1"/>
              </a:solidFill>
            </a:endParaRPr>
          </a:p>
          <a:p>
            <a:pPr eaLnBrk="1" hangingPunct="1"/>
            <a:endParaRPr lang="pt-BR">
              <a:solidFill>
                <a:schemeClr val="tx1"/>
              </a:solidFill>
            </a:endParaRPr>
          </a:p>
          <a:p>
            <a:pPr eaLnBrk="1" hangingPunct="1"/>
            <a:endParaRPr lang="pt-BR">
              <a:solidFill>
                <a:schemeClr val="tx1"/>
              </a:solidFill>
            </a:endParaRPr>
          </a:p>
        </p:txBody>
      </p:sp>
      <p:sp>
        <p:nvSpPr>
          <p:cNvPr id="2052" name="CaixaDeTexto 7"/>
          <p:cNvSpPr txBox="1">
            <a:spLocks noChangeArrowheads="1"/>
          </p:cNvSpPr>
          <p:nvPr/>
        </p:nvSpPr>
        <p:spPr bwMode="auto">
          <a:xfrm>
            <a:off x="2268538" y="5661025"/>
            <a:ext cx="45354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>
                <a:latin typeface="Calibri" pitchFamily="34" charset="0"/>
              </a:rPr>
              <a:t>Professor Thiago Souza Xavier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 utilizada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576" y="1700808"/>
            <a:ext cx="7560840" cy="522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47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9582" y="-1512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Criar o pacote negócio e a classe Carro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582" y="908720"/>
            <a:ext cx="6570690" cy="567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42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Adicionar biblioteca com o drive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Botão direito no projeto &gt; adicionar biblioteca; 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52936"/>
            <a:ext cx="3552825" cy="131445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4176" y="2852935"/>
            <a:ext cx="3031531" cy="399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29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9582" y="-1512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Criar o pacote DAO e a classe </a:t>
            </a:r>
            <a:r>
              <a:rPr lang="pt-BR" dirty="0" err="1" smtClean="0"/>
              <a:t>Conexao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1560" y="2060848"/>
            <a:ext cx="8219199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75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9582" y="-1512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Criar o pacote DAO e a classe </a:t>
            </a:r>
            <a:r>
              <a:rPr lang="pt-BR" dirty="0" err="1" smtClean="0"/>
              <a:t>Conexao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9601" y="1196752"/>
            <a:ext cx="7599581" cy="525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27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9582" y="-1512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Criar o pacote DAO e a classe </a:t>
            </a:r>
            <a:r>
              <a:rPr lang="pt-BR" dirty="0" err="1" smtClean="0"/>
              <a:t>Conexao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600" y="2348880"/>
            <a:ext cx="5797617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03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9582" y="-15123"/>
            <a:ext cx="822960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Testar conexão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Criar uma classe (Principal); 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175" y="3006021"/>
            <a:ext cx="7736414" cy="171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89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9582" y="-15123"/>
            <a:ext cx="822960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Métodos da classe </a:t>
            </a:r>
            <a:r>
              <a:rPr lang="pt-BR" dirty="0" err="1" smtClean="0"/>
              <a:t>Conexao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19672" y="2132856"/>
            <a:ext cx="5624918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95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7"/>
          <p:cNvSpPr>
            <a:spLocks noGrp="1"/>
          </p:cNvSpPr>
          <p:nvPr>
            <p:ph type="ctrTitle"/>
          </p:nvPr>
        </p:nvSpPr>
        <p:spPr>
          <a:xfrm>
            <a:off x="684213" y="692150"/>
            <a:ext cx="7773987" cy="720725"/>
          </a:xfrm>
        </p:spPr>
        <p:txBody>
          <a:bodyPr/>
          <a:lstStyle/>
          <a:p>
            <a:r>
              <a:rPr lang="pt-BR" altLang="pt-BR" sz="3600" kern="1200" dirty="0">
                <a:solidFill>
                  <a:srgbClr val="004588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Objetivos</a:t>
            </a:r>
          </a:p>
        </p:txBody>
      </p:sp>
      <p:sp>
        <p:nvSpPr>
          <p:cNvPr id="5123" name="Subtítulo 8"/>
          <p:cNvSpPr>
            <a:spLocks noGrp="1"/>
          </p:cNvSpPr>
          <p:nvPr>
            <p:ph type="subTitle" idx="1"/>
          </p:nvPr>
        </p:nvSpPr>
        <p:spPr>
          <a:xfrm>
            <a:off x="1043608" y="1412875"/>
            <a:ext cx="7560642" cy="3240088"/>
          </a:xfrm>
        </p:spPr>
        <p:txBody>
          <a:bodyPr/>
          <a:lstStyle/>
          <a:p>
            <a:pPr marL="1257300" lvl="2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pt-BR" altLang="zh-CN" sz="2800" dirty="0" err="1">
                <a:latin typeface="+mj-lt"/>
                <a:ea typeface="宋体" charset="-122"/>
              </a:rPr>
              <a:t>Arraylist</a:t>
            </a:r>
            <a:endParaRPr lang="pt-BR" altLang="zh-CN" sz="2800" dirty="0">
              <a:latin typeface="+mj-lt"/>
              <a:ea typeface="宋体" charset="-122"/>
            </a:endParaRPr>
          </a:p>
          <a:p>
            <a:pPr marL="1257300" lvl="2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pt-BR" altLang="zh-CN" sz="1800" dirty="0">
              <a:latin typeface="+mj-lt"/>
              <a:ea typeface="宋体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altLang="pt-BR" sz="1600" b="1" dirty="0">
              <a:latin typeface="Verdana" pitchFamily="34" charset="0"/>
              <a:ea typeface="宋体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altLang="pt-BR" sz="1600" b="1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59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7"/>
          <p:cNvSpPr>
            <a:spLocks noGrp="1"/>
          </p:cNvSpPr>
          <p:nvPr>
            <p:ph type="ctrTitle"/>
          </p:nvPr>
        </p:nvSpPr>
        <p:spPr>
          <a:xfrm>
            <a:off x="684213" y="692150"/>
            <a:ext cx="7773987" cy="720725"/>
          </a:xfrm>
        </p:spPr>
        <p:txBody>
          <a:bodyPr/>
          <a:lstStyle/>
          <a:p>
            <a:r>
              <a:rPr lang="pt-BR" altLang="pt-BR" sz="3600" kern="1200" dirty="0">
                <a:solidFill>
                  <a:srgbClr val="004588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O que é um </a:t>
            </a:r>
            <a:r>
              <a:rPr lang="pt-BR" altLang="pt-BR" sz="3600" kern="1200" dirty="0" err="1">
                <a:solidFill>
                  <a:srgbClr val="004588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array</a:t>
            </a:r>
            <a:r>
              <a:rPr lang="pt-BR" altLang="pt-BR" sz="3600" dirty="0" err="1">
                <a:solidFill>
                  <a:srgbClr val="004588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list</a:t>
            </a:r>
            <a:r>
              <a:rPr lang="pt-BR" altLang="pt-BR" sz="3600" dirty="0">
                <a:solidFill>
                  <a:srgbClr val="004588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?</a:t>
            </a:r>
            <a:endParaRPr lang="pt-BR" altLang="pt-BR" sz="3600" kern="1200" dirty="0">
              <a:solidFill>
                <a:srgbClr val="004588"/>
              </a:solidFill>
              <a:latin typeface="Arial Rounded MT Bold" panose="020F0704030504030204" pitchFamily="34" charset="0"/>
              <a:ea typeface="+mn-ea"/>
              <a:cs typeface="+mn-cs"/>
            </a:endParaRPr>
          </a:p>
        </p:txBody>
      </p:sp>
      <p:sp>
        <p:nvSpPr>
          <p:cNvPr id="5123" name="Subtítulo 8"/>
          <p:cNvSpPr>
            <a:spLocks noGrp="1"/>
          </p:cNvSpPr>
          <p:nvPr>
            <p:ph type="subTitle" idx="1"/>
          </p:nvPr>
        </p:nvSpPr>
        <p:spPr>
          <a:xfrm>
            <a:off x="395536" y="1412874"/>
            <a:ext cx="8208714" cy="4752975"/>
          </a:xfrm>
        </p:spPr>
        <p:txBody>
          <a:bodyPr>
            <a:normAutofit/>
          </a:bodyPr>
          <a:lstStyle/>
          <a:p>
            <a:pPr marL="1257300" lvl="2" indent="-34290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pt-BR" altLang="zh-CN" sz="2800" dirty="0">
                <a:latin typeface="+mj-lt"/>
                <a:ea typeface="宋体" charset="-122"/>
              </a:rPr>
              <a:t>O </a:t>
            </a:r>
            <a:r>
              <a:rPr lang="pt-BR" altLang="zh-CN" sz="2800" dirty="0" err="1">
                <a:latin typeface="+mj-lt"/>
                <a:ea typeface="宋体" charset="-122"/>
              </a:rPr>
              <a:t>ArrayList</a:t>
            </a:r>
            <a:r>
              <a:rPr lang="pt-BR" altLang="zh-CN" sz="2800" dirty="0">
                <a:latin typeface="+mj-lt"/>
                <a:ea typeface="宋体" charset="-122"/>
              </a:rPr>
              <a:t> é uma coleção do Java implementada pela classe </a:t>
            </a:r>
            <a:r>
              <a:rPr lang="pt-BR" altLang="zh-CN" sz="2800" dirty="0" err="1">
                <a:latin typeface="+mj-lt"/>
                <a:ea typeface="宋体" charset="-122"/>
              </a:rPr>
              <a:t>java.util.ArrayList</a:t>
            </a:r>
            <a:r>
              <a:rPr lang="pt-BR" altLang="zh-CN" sz="2800" dirty="0">
                <a:latin typeface="+mj-lt"/>
                <a:ea typeface="宋体" charset="-122"/>
              </a:rPr>
              <a:t>;</a:t>
            </a:r>
          </a:p>
          <a:p>
            <a:pPr marL="1257300" lvl="2" indent="-34290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pt-BR" altLang="zh-CN" sz="2800" dirty="0" err="1">
                <a:latin typeface="+mj-lt"/>
                <a:ea typeface="宋体" charset="-122"/>
              </a:rPr>
              <a:t>Import</a:t>
            </a:r>
            <a:r>
              <a:rPr lang="pt-BR" altLang="zh-CN" sz="2800" dirty="0">
                <a:latin typeface="+mj-lt"/>
                <a:ea typeface="宋体" charset="-122"/>
              </a:rPr>
              <a:t> da biblioteca : </a:t>
            </a:r>
            <a:r>
              <a:rPr lang="pt-BR" altLang="zh-CN" sz="2800" dirty="0" err="1">
                <a:latin typeface="+mj-lt"/>
                <a:ea typeface="宋体" charset="-122"/>
              </a:rPr>
              <a:t>import</a:t>
            </a:r>
            <a:r>
              <a:rPr lang="pt-BR" altLang="zh-CN" sz="2800" dirty="0">
                <a:latin typeface="+mj-lt"/>
                <a:ea typeface="宋体" charset="-122"/>
              </a:rPr>
              <a:t> </a:t>
            </a:r>
            <a:r>
              <a:rPr lang="pt-BR" altLang="zh-CN" sz="2800" dirty="0" err="1">
                <a:latin typeface="+mj-lt"/>
                <a:ea typeface="宋体" charset="-122"/>
              </a:rPr>
              <a:t>java.util.ArrayList</a:t>
            </a:r>
            <a:r>
              <a:rPr lang="pt-BR" altLang="zh-CN" sz="2800" dirty="0">
                <a:latin typeface="+mj-lt"/>
                <a:ea typeface="宋体" charset="-122"/>
              </a:rPr>
              <a:t>;</a:t>
            </a:r>
          </a:p>
          <a:p>
            <a:pPr marL="1257300" lvl="2" indent="-342900" algn="l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pt-BR" altLang="zh-CN" sz="2800" dirty="0">
              <a:latin typeface="+mj-lt"/>
              <a:ea typeface="宋体" charset="-122"/>
            </a:endParaRPr>
          </a:p>
          <a:p>
            <a:pPr marL="1257300" lvl="2" indent="-342900" algn="l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pt-BR" altLang="zh-CN" sz="1800" dirty="0">
              <a:latin typeface="+mj-lt"/>
              <a:ea typeface="宋体" charset="-122"/>
            </a:endParaRPr>
          </a:p>
          <a:p>
            <a:pPr marL="1257300" lvl="2" indent="-342900" algn="l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pt-BR" altLang="zh-CN" sz="1800" dirty="0">
              <a:latin typeface="+mj-lt"/>
              <a:ea typeface="宋体" charset="-122"/>
            </a:endParaRPr>
          </a:p>
          <a:p>
            <a:pPr marL="1257300" lvl="2" indent="-342900" algn="l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pt-BR" altLang="zh-CN" sz="1800" dirty="0">
              <a:latin typeface="+mj-lt"/>
              <a:ea typeface="宋体" charset="-122"/>
            </a:endParaRPr>
          </a:p>
          <a:p>
            <a:pPr marL="1257300" lvl="2" indent="-342900" algn="l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pt-BR" altLang="zh-CN" sz="1800" dirty="0">
              <a:latin typeface="+mj-lt"/>
              <a:ea typeface="宋体" charset="-122"/>
            </a:endParaRPr>
          </a:p>
          <a:p>
            <a:pPr marL="914400" lvl="2" algn="l">
              <a:lnSpc>
                <a:spcPct val="130000"/>
              </a:lnSpc>
            </a:pPr>
            <a:endParaRPr lang="pt-BR" altLang="zh-CN" sz="1800" dirty="0">
              <a:latin typeface="+mj-lt"/>
              <a:ea typeface="宋体" charset="-122"/>
            </a:endParaRPr>
          </a:p>
          <a:p>
            <a:pPr marL="1257300" lvl="2" indent="-342900" algn="l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pt-BR" altLang="zh-CN" sz="1800" dirty="0">
              <a:latin typeface="+mj-lt"/>
              <a:ea typeface="宋体" charset="-122"/>
            </a:endParaRPr>
          </a:p>
          <a:p>
            <a:pPr marL="1257300" lvl="2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pt-BR" altLang="zh-CN" sz="1800" dirty="0">
              <a:latin typeface="+mj-lt"/>
              <a:ea typeface="宋体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altLang="pt-BR" sz="1600" b="1" dirty="0">
              <a:latin typeface="Verdana" pitchFamily="34" charset="0"/>
              <a:ea typeface="宋体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altLang="pt-BR" sz="1600" b="1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87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Objetivo</a:t>
            </a:r>
          </a:p>
        </p:txBody>
      </p:sp>
      <p:sp>
        <p:nvSpPr>
          <p:cNvPr id="4098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Criar </a:t>
            </a:r>
            <a:r>
              <a:rPr lang="pt-BR" dirty="0" err="1" smtClean="0"/>
              <a:t>database</a:t>
            </a:r>
            <a:r>
              <a:rPr lang="pt-BR" dirty="0" smtClean="0"/>
              <a:t>; </a:t>
            </a:r>
          </a:p>
          <a:p>
            <a:r>
              <a:rPr lang="pt-BR" dirty="0" smtClean="0"/>
              <a:t>Criar tabelas;</a:t>
            </a:r>
          </a:p>
          <a:p>
            <a:r>
              <a:rPr lang="pt-BR" dirty="0" smtClean="0"/>
              <a:t>Conectar o banco de dados. </a:t>
            </a:r>
            <a:endParaRPr lang="pt-BR" dirty="0"/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7"/>
          <p:cNvSpPr>
            <a:spLocks noGrp="1"/>
          </p:cNvSpPr>
          <p:nvPr>
            <p:ph type="ctrTitle"/>
          </p:nvPr>
        </p:nvSpPr>
        <p:spPr>
          <a:xfrm>
            <a:off x="684213" y="692150"/>
            <a:ext cx="7773987" cy="720725"/>
          </a:xfrm>
        </p:spPr>
        <p:txBody>
          <a:bodyPr/>
          <a:lstStyle/>
          <a:p>
            <a:r>
              <a:rPr lang="pt-BR" altLang="pt-BR" sz="3600" kern="1200" dirty="0">
                <a:solidFill>
                  <a:srgbClr val="004588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Exemplo</a:t>
            </a:r>
          </a:p>
        </p:txBody>
      </p:sp>
      <p:sp>
        <p:nvSpPr>
          <p:cNvPr id="5123" name="Subtítulo 8"/>
          <p:cNvSpPr>
            <a:spLocks noGrp="1"/>
          </p:cNvSpPr>
          <p:nvPr>
            <p:ph type="subTitle" idx="1"/>
          </p:nvPr>
        </p:nvSpPr>
        <p:spPr>
          <a:xfrm>
            <a:off x="395536" y="1412874"/>
            <a:ext cx="8208714" cy="4752975"/>
          </a:xfrm>
        </p:spPr>
        <p:txBody>
          <a:bodyPr>
            <a:normAutofit/>
          </a:bodyPr>
          <a:lstStyle/>
          <a:p>
            <a:pPr marL="1257300" lvl="2" indent="-342900" algn="l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pt-BR" altLang="zh-CN" sz="1800" dirty="0">
              <a:latin typeface="+mj-lt"/>
              <a:ea typeface="宋体" charset="-122"/>
            </a:endParaRPr>
          </a:p>
          <a:p>
            <a:pPr marL="914400" lvl="2" algn="l">
              <a:lnSpc>
                <a:spcPct val="130000"/>
              </a:lnSpc>
            </a:pPr>
            <a:r>
              <a:rPr lang="pt-BR" altLang="zh-CN" sz="1800" dirty="0">
                <a:latin typeface="+mj-lt"/>
                <a:ea typeface="宋体" charset="-122"/>
              </a:rPr>
              <a:t> </a:t>
            </a:r>
          </a:p>
          <a:p>
            <a:pPr marL="1257300" lvl="2" indent="-342900" algn="l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pt-BR" altLang="zh-CN" sz="1800" dirty="0">
              <a:latin typeface="+mj-lt"/>
              <a:ea typeface="宋体" charset="-122"/>
            </a:endParaRPr>
          </a:p>
          <a:p>
            <a:pPr marL="1257300" lvl="2" indent="-342900" algn="l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pt-BR" altLang="zh-CN" sz="1800" dirty="0">
              <a:latin typeface="+mj-lt"/>
              <a:ea typeface="宋体" charset="-122"/>
            </a:endParaRPr>
          </a:p>
          <a:p>
            <a:pPr marL="1257300" lvl="2" indent="-342900" algn="l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pt-BR" altLang="zh-CN" sz="1800" dirty="0">
              <a:latin typeface="+mj-lt"/>
              <a:ea typeface="宋体" charset="-122"/>
            </a:endParaRPr>
          </a:p>
          <a:p>
            <a:pPr marL="1257300" lvl="2" indent="-342900" algn="l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pt-BR" altLang="zh-CN" sz="1800" dirty="0">
              <a:latin typeface="+mj-lt"/>
              <a:ea typeface="宋体" charset="-122"/>
            </a:endParaRPr>
          </a:p>
          <a:p>
            <a:pPr marL="914400" lvl="2" algn="l">
              <a:lnSpc>
                <a:spcPct val="130000"/>
              </a:lnSpc>
            </a:pPr>
            <a:endParaRPr lang="pt-BR" altLang="zh-CN" sz="1800" dirty="0">
              <a:latin typeface="+mj-lt"/>
              <a:ea typeface="宋体" charset="-122"/>
            </a:endParaRPr>
          </a:p>
          <a:p>
            <a:pPr marL="1257300" lvl="2" indent="-342900" algn="l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pt-BR" altLang="zh-CN" sz="1800" dirty="0">
              <a:latin typeface="+mj-lt"/>
              <a:ea typeface="宋体" charset="-122"/>
            </a:endParaRPr>
          </a:p>
          <a:p>
            <a:pPr marL="1257300" lvl="2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pt-BR" altLang="zh-CN" sz="1800" dirty="0">
              <a:latin typeface="+mj-lt"/>
              <a:ea typeface="宋体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altLang="pt-BR" sz="1600" b="1" dirty="0">
              <a:latin typeface="Verdana" pitchFamily="34" charset="0"/>
              <a:ea typeface="宋体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altLang="pt-BR" sz="1600" b="1" dirty="0">
              <a:latin typeface="Verdana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="" xmlns:a16="http://schemas.microsoft.com/office/drawing/2014/main" id="{EA4E77E1-AD14-478F-9D24-FB4EC36A8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75" y="2420888"/>
            <a:ext cx="9089625" cy="432048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="" xmlns:a16="http://schemas.microsoft.com/office/drawing/2014/main" id="{AB335F0C-DEED-4DF4-BF48-8C0B7EE978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32" y="3286125"/>
            <a:ext cx="8728932" cy="44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5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7"/>
          <p:cNvSpPr>
            <a:spLocks noGrp="1"/>
          </p:cNvSpPr>
          <p:nvPr>
            <p:ph type="ctrTitle"/>
          </p:nvPr>
        </p:nvSpPr>
        <p:spPr>
          <a:xfrm>
            <a:off x="684213" y="692150"/>
            <a:ext cx="7773987" cy="720725"/>
          </a:xfrm>
        </p:spPr>
        <p:txBody>
          <a:bodyPr/>
          <a:lstStyle/>
          <a:p>
            <a:r>
              <a:rPr lang="pt-BR" altLang="pt-BR" sz="3600" dirty="0">
                <a:solidFill>
                  <a:srgbClr val="004588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Métodos do </a:t>
            </a:r>
            <a:r>
              <a:rPr lang="pt-BR" altLang="pt-BR" sz="3600" dirty="0" err="1">
                <a:solidFill>
                  <a:srgbClr val="004588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Arraylist</a:t>
            </a:r>
            <a:endParaRPr lang="pt-BR" altLang="pt-BR" sz="3600" kern="1200" dirty="0">
              <a:solidFill>
                <a:srgbClr val="004588"/>
              </a:solidFill>
              <a:latin typeface="Arial Rounded MT Bold" panose="020F0704030504030204" pitchFamily="34" charset="0"/>
              <a:ea typeface="+mn-ea"/>
              <a:cs typeface="+mn-cs"/>
            </a:endParaRPr>
          </a:p>
        </p:txBody>
      </p:sp>
      <p:sp>
        <p:nvSpPr>
          <p:cNvPr id="5123" name="Subtítulo 8"/>
          <p:cNvSpPr>
            <a:spLocks noGrp="1"/>
          </p:cNvSpPr>
          <p:nvPr>
            <p:ph type="subTitle" idx="1"/>
          </p:nvPr>
        </p:nvSpPr>
        <p:spPr>
          <a:xfrm>
            <a:off x="395536" y="1412874"/>
            <a:ext cx="8208714" cy="4752975"/>
          </a:xfrm>
        </p:spPr>
        <p:txBody>
          <a:bodyPr>
            <a:normAutofit/>
          </a:bodyPr>
          <a:lstStyle/>
          <a:p>
            <a:pPr marL="1257300" lvl="2" indent="-342900" algn="l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pt-BR" altLang="zh-CN" sz="1800" dirty="0">
              <a:latin typeface="+mj-lt"/>
              <a:ea typeface="宋体" charset="-122"/>
            </a:endParaRPr>
          </a:p>
          <a:p>
            <a:pPr marL="914400" lvl="2" algn="l">
              <a:lnSpc>
                <a:spcPct val="130000"/>
              </a:lnSpc>
            </a:pPr>
            <a:r>
              <a:rPr lang="pt-BR" altLang="zh-CN" sz="1800" dirty="0">
                <a:latin typeface="+mj-lt"/>
                <a:ea typeface="宋体" charset="-122"/>
              </a:rPr>
              <a:t> </a:t>
            </a:r>
          </a:p>
          <a:p>
            <a:pPr marL="914400" lvl="2" algn="l">
              <a:lnSpc>
                <a:spcPct val="130000"/>
              </a:lnSpc>
            </a:pPr>
            <a:endParaRPr lang="pt-BR" altLang="zh-CN" sz="1800" dirty="0">
              <a:latin typeface="+mj-lt"/>
              <a:ea typeface="宋体" charset="-122"/>
            </a:endParaRPr>
          </a:p>
          <a:p>
            <a:pPr marL="914400" lvl="2" algn="l">
              <a:lnSpc>
                <a:spcPct val="130000"/>
              </a:lnSpc>
            </a:pPr>
            <a:endParaRPr lang="pt-BR" altLang="zh-CN" sz="1800" dirty="0">
              <a:latin typeface="+mj-lt"/>
              <a:ea typeface="宋体" charset="-122"/>
            </a:endParaRPr>
          </a:p>
          <a:p>
            <a:pPr marL="914400" lvl="2" algn="l">
              <a:lnSpc>
                <a:spcPct val="130000"/>
              </a:lnSpc>
            </a:pPr>
            <a:endParaRPr lang="pt-BR" altLang="zh-CN" sz="1800" dirty="0">
              <a:latin typeface="+mj-lt"/>
              <a:ea typeface="宋体" charset="-122"/>
            </a:endParaRPr>
          </a:p>
          <a:p>
            <a:pPr marL="1257300" lvl="2" indent="-342900" algn="l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pt-BR" altLang="zh-CN" sz="1800" dirty="0">
              <a:latin typeface="+mj-lt"/>
              <a:ea typeface="宋体" charset="-122"/>
            </a:endParaRPr>
          </a:p>
          <a:p>
            <a:pPr marL="1257300" lvl="2" indent="-342900" algn="l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pt-BR" altLang="zh-CN" sz="1800" dirty="0">
              <a:latin typeface="+mj-lt"/>
              <a:ea typeface="宋体" charset="-122"/>
            </a:endParaRPr>
          </a:p>
          <a:p>
            <a:pPr marL="1257300" lvl="2" indent="-342900" algn="l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pt-BR" altLang="zh-CN" sz="1800" dirty="0">
              <a:latin typeface="+mj-lt"/>
              <a:ea typeface="宋体" charset="-122"/>
            </a:endParaRPr>
          </a:p>
          <a:p>
            <a:pPr marL="1257300" lvl="2" indent="-342900" algn="l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pt-BR" altLang="zh-CN" sz="1800" dirty="0">
              <a:latin typeface="+mj-lt"/>
              <a:ea typeface="宋体" charset="-122"/>
            </a:endParaRPr>
          </a:p>
          <a:p>
            <a:pPr marL="914400" lvl="2" algn="l">
              <a:lnSpc>
                <a:spcPct val="130000"/>
              </a:lnSpc>
            </a:pPr>
            <a:endParaRPr lang="pt-BR" altLang="zh-CN" sz="1800" dirty="0">
              <a:latin typeface="+mj-lt"/>
              <a:ea typeface="宋体" charset="-122"/>
            </a:endParaRPr>
          </a:p>
          <a:p>
            <a:pPr marL="1257300" lvl="2" indent="-342900" algn="l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pt-BR" altLang="zh-CN" sz="1800" dirty="0">
              <a:latin typeface="+mj-lt"/>
              <a:ea typeface="宋体" charset="-122"/>
            </a:endParaRPr>
          </a:p>
          <a:p>
            <a:pPr marL="1257300" lvl="2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pt-BR" altLang="zh-CN" sz="1800" dirty="0">
              <a:latin typeface="+mj-lt"/>
              <a:ea typeface="宋体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altLang="pt-BR" sz="1600" b="1" dirty="0">
              <a:latin typeface="Verdana" pitchFamily="34" charset="0"/>
              <a:ea typeface="宋体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altLang="pt-BR" sz="1600" b="1" dirty="0">
              <a:latin typeface="Verdana" pitchFamily="34" charset="0"/>
            </a:endParaRPr>
          </a:p>
        </p:txBody>
      </p:sp>
      <p:sp>
        <p:nvSpPr>
          <p:cNvPr id="6" name="Subtítulo 8">
            <a:extLst>
              <a:ext uri="{FF2B5EF4-FFF2-40B4-BE49-F238E27FC236}">
                <a16:creationId xmlns="" xmlns:a16="http://schemas.microsoft.com/office/drawing/2014/main" id="{D638901D-C921-4CF1-8C7F-8BAD01790D5E}"/>
              </a:ext>
            </a:extLst>
          </p:cNvPr>
          <p:cNvSpPr txBox="1">
            <a:spLocks/>
          </p:cNvSpPr>
          <p:nvPr/>
        </p:nvSpPr>
        <p:spPr>
          <a:xfrm>
            <a:off x="547936" y="1565274"/>
            <a:ext cx="8208714" cy="4752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57300" lvl="2" indent="-34290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pt-BR" altLang="zh-CN" sz="2800" dirty="0" err="1">
                <a:latin typeface="+mj-lt"/>
                <a:ea typeface="宋体" charset="-122"/>
              </a:rPr>
              <a:t>add</a:t>
            </a:r>
            <a:r>
              <a:rPr lang="pt-BR" altLang="zh-CN" sz="2800" dirty="0">
                <a:latin typeface="+mj-lt"/>
                <a:ea typeface="宋体" charset="-122"/>
              </a:rPr>
              <a:t>: adicionar valores;</a:t>
            </a:r>
          </a:p>
          <a:p>
            <a:pPr marL="1257300" lvl="2" indent="-34290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pt-BR" altLang="zh-CN" sz="2800" dirty="0" err="1">
                <a:latin typeface="+mj-lt"/>
                <a:ea typeface="宋体" charset="-122"/>
              </a:rPr>
              <a:t>size</a:t>
            </a:r>
            <a:r>
              <a:rPr lang="pt-BR" altLang="zh-CN" sz="2800" dirty="0">
                <a:latin typeface="+mj-lt"/>
                <a:ea typeface="宋体" charset="-122"/>
              </a:rPr>
              <a:t>: retornar o tamanho da lista; </a:t>
            </a:r>
          </a:p>
          <a:p>
            <a:pPr marL="1257300" lvl="2" indent="-34290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pt-BR" altLang="zh-CN" sz="2800" dirty="0" err="1">
                <a:latin typeface="+mj-lt"/>
                <a:ea typeface="宋体" charset="-122"/>
              </a:rPr>
              <a:t>get</a:t>
            </a:r>
            <a:r>
              <a:rPr lang="pt-BR" altLang="zh-CN" sz="2800" dirty="0">
                <a:latin typeface="+mj-lt"/>
                <a:ea typeface="宋体" charset="-122"/>
              </a:rPr>
              <a:t>(position): retornar a posição do índice; </a:t>
            </a:r>
          </a:p>
          <a:p>
            <a:pPr marL="1257300" lvl="2" indent="-34290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pt-BR" altLang="zh-CN" sz="2800" dirty="0">
                <a:latin typeface="+mj-lt"/>
                <a:ea typeface="宋体" charset="-122"/>
              </a:rPr>
              <a:t>remove(valor): remover um item; </a:t>
            </a:r>
          </a:p>
          <a:p>
            <a:pPr marL="1257300" lvl="2" indent="-34290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pt-BR" altLang="zh-CN" sz="2800" dirty="0" err="1">
                <a:latin typeface="+mj-lt"/>
                <a:ea typeface="宋体" charset="-122"/>
              </a:rPr>
              <a:t>clear</a:t>
            </a:r>
            <a:r>
              <a:rPr lang="pt-BR" altLang="zh-CN" sz="2800" dirty="0">
                <a:latin typeface="+mj-lt"/>
                <a:ea typeface="宋体" charset="-122"/>
              </a:rPr>
              <a:t>(): limpar a lista.</a:t>
            </a:r>
          </a:p>
          <a:p>
            <a:pPr marL="1257300" lvl="2" indent="-342900" algn="l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pt-BR" altLang="zh-CN" sz="2800" dirty="0">
              <a:latin typeface="+mj-lt"/>
              <a:ea typeface="宋体" charset="-122"/>
            </a:endParaRPr>
          </a:p>
          <a:p>
            <a:pPr marL="1257300" lvl="2" indent="-342900" algn="l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pt-BR" altLang="zh-CN" sz="2800" dirty="0">
              <a:latin typeface="+mj-lt"/>
              <a:ea typeface="宋体" charset="-122"/>
            </a:endParaRPr>
          </a:p>
          <a:p>
            <a:pPr marL="1257300" lvl="2" indent="-342900" algn="l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pt-BR" altLang="zh-CN" sz="1800" dirty="0">
              <a:latin typeface="+mj-lt"/>
              <a:ea typeface="宋体" charset="-122"/>
            </a:endParaRPr>
          </a:p>
          <a:p>
            <a:pPr marL="1257300" lvl="2" indent="-342900" algn="l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pt-BR" altLang="zh-CN" sz="1800" dirty="0">
              <a:latin typeface="+mj-lt"/>
              <a:ea typeface="宋体" charset="-122"/>
            </a:endParaRPr>
          </a:p>
          <a:p>
            <a:pPr marL="1257300" lvl="2" indent="-342900" algn="l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pt-BR" altLang="zh-CN" sz="1800" dirty="0">
              <a:latin typeface="+mj-lt"/>
              <a:ea typeface="宋体" charset="-122"/>
            </a:endParaRPr>
          </a:p>
          <a:p>
            <a:pPr marL="1257300" lvl="2" indent="-342900" algn="l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pt-BR" altLang="zh-CN" sz="1800" dirty="0">
              <a:latin typeface="+mj-lt"/>
              <a:ea typeface="宋体" charset="-122"/>
            </a:endParaRPr>
          </a:p>
          <a:p>
            <a:pPr marL="914400" lvl="2" algn="l">
              <a:lnSpc>
                <a:spcPct val="130000"/>
              </a:lnSpc>
            </a:pPr>
            <a:endParaRPr lang="pt-BR" altLang="zh-CN" sz="1800" dirty="0">
              <a:latin typeface="+mj-lt"/>
              <a:ea typeface="宋体" charset="-122"/>
            </a:endParaRPr>
          </a:p>
          <a:p>
            <a:pPr marL="1257300" lvl="2" indent="-342900" algn="l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pt-BR" altLang="zh-CN" sz="1800" dirty="0">
              <a:latin typeface="+mj-lt"/>
              <a:ea typeface="宋体" charset="-122"/>
            </a:endParaRPr>
          </a:p>
          <a:p>
            <a:pPr marL="1257300" lvl="2" indent="-342900" algn="l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pt-BR" altLang="zh-CN" sz="1800" dirty="0">
              <a:latin typeface="+mj-lt"/>
              <a:ea typeface="宋体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altLang="pt-BR" sz="1600" b="1" dirty="0">
              <a:latin typeface="Verdana" pitchFamily="34" charset="0"/>
              <a:ea typeface="宋体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altLang="pt-BR" sz="1600" b="1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36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9582" y="-15123"/>
            <a:ext cx="822960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Criar a classe </a:t>
            </a:r>
            <a:r>
              <a:rPr lang="pt-BR" dirty="0" err="1" smtClean="0"/>
              <a:t>CarrosDAO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Servirá para acessar os dados da tabela carros;</a:t>
            </a:r>
          </a:p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483" y="2607342"/>
            <a:ext cx="7900933" cy="417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44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9582" y="-15123"/>
            <a:ext cx="822960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Criar a classe </a:t>
            </a:r>
            <a:r>
              <a:rPr lang="pt-BR" dirty="0" err="1" smtClean="0"/>
              <a:t>CarrosDAO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163350"/>
            <a:ext cx="7296516" cy="536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1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9582" y="-1512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Criar a classe principal dentro do pacote </a:t>
            </a:r>
            <a:r>
              <a:rPr lang="pt-BR" dirty="0" err="1" smtClean="0"/>
              <a:t>view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447800"/>
            <a:ext cx="657225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31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6DB4321-5239-431F-9B8C-C40D00651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Criar a tabela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C6F70D3D-78FE-4345-9FFB-21167D0D9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Primeiro vamos criar uma base de dados nova; </a:t>
            </a:r>
          </a:p>
          <a:p>
            <a:r>
              <a:rPr lang="pt-BR" dirty="0"/>
              <a:t>O segundo passo será criar a tabela através do script. 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280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6DB4321-5239-431F-9B8C-C40D00651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Base de dados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C6F70D3D-78FE-4345-9FFB-21167D0D9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 base de dados pode ter várias tabelas; </a:t>
            </a:r>
          </a:p>
          <a:p>
            <a:r>
              <a:rPr lang="pt-BR" dirty="0" smtClean="0"/>
              <a:t>Geralmente é criada uma para cada sistema;</a:t>
            </a:r>
          </a:p>
          <a:p>
            <a:r>
              <a:rPr lang="pt-BR" dirty="0" smtClean="0"/>
              <a:t>Existem vários banco de dados, vamos utilizar o </a:t>
            </a:r>
            <a:r>
              <a:rPr lang="pt-BR" dirty="0" err="1" smtClean="0"/>
              <a:t>mysql</a:t>
            </a:r>
            <a:r>
              <a:rPr lang="pt-BR" dirty="0" smtClean="0"/>
              <a:t>. 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966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6DB4321-5239-431F-9B8C-C40D00651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Criar base de dados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C6F70D3D-78FE-4345-9FFB-21167D0D9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Executar o servidor; </a:t>
            </a:r>
          </a:p>
          <a:p>
            <a:r>
              <a:rPr lang="pt-BR" dirty="0"/>
              <a:t>Abrir o </a:t>
            </a:r>
            <a:r>
              <a:rPr lang="pt-BR" dirty="0">
                <a:hlinkClick r:id="rId2"/>
              </a:rPr>
              <a:t>http://</a:t>
            </a:r>
            <a:r>
              <a:rPr lang="pt-BR" dirty="0" smtClean="0">
                <a:hlinkClick r:id="rId2"/>
              </a:rPr>
              <a:t>localhost/phpmyadmin</a:t>
            </a:r>
            <a:r>
              <a:rPr lang="pt-BR" dirty="0" smtClean="0"/>
              <a:t>;</a:t>
            </a:r>
          </a:p>
          <a:p>
            <a:r>
              <a:rPr lang="pt-BR" dirty="0" smtClean="0"/>
              <a:t>Criar um base de dados.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012" y="3676101"/>
            <a:ext cx="741997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86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6DB4321-5239-431F-9B8C-C40D00651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Criar </a:t>
            </a:r>
            <a:r>
              <a:rPr lang="pt-BR" dirty="0" smtClean="0"/>
              <a:t>uma tabela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C6F70D3D-78FE-4345-9FFB-21167D0D9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Clicar em criar nova tabela.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276872"/>
            <a:ext cx="77724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45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6DB4321-5239-431F-9B8C-C40D00651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Criar </a:t>
            </a:r>
            <a:r>
              <a:rPr lang="pt-BR" dirty="0" smtClean="0"/>
              <a:t>uma tabela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C6F70D3D-78FE-4345-9FFB-21167D0D9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Criar as colunas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852937"/>
            <a:ext cx="8734435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07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6DB4321-5239-431F-9B8C-C40D00651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C6F70D3D-78FE-4345-9FFB-21167D0D9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Criar uma tabela chamada carros com os seguintes atributos:</a:t>
            </a:r>
          </a:p>
          <a:p>
            <a:pPr lvl="1"/>
            <a:r>
              <a:rPr lang="pt-BR" dirty="0" smtClean="0"/>
              <a:t> </a:t>
            </a:r>
            <a:r>
              <a:rPr lang="pt-BR" dirty="0" err="1"/>
              <a:t>idCarro</a:t>
            </a:r>
            <a:r>
              <a:rPr lang="pt-BR" dirty="0"/>
              <a:t>: </a:t>
            </a:r>
            <a:r>
              <a:rPr lang="pt-BR" dirty="0" err="1"/>
              <a:t>int</a:t>
            </a:r>
            <a:r>
              <a:rPr lang="pt-BR" dirty="0"/>
              <a:t> (PK, AI)</a:t>
            </a:r>
          </a:p>
          <a:p>
            <a:pPr lvl="1"/>
            <a:r>
              <a:rPr lang="pt-BR" dirty="0" smtClean="0"/>
              <a:t> </a:t>
            </a:r>
            <a:r>
              <a:rPr lang="pt-BR" dirty="0"/>
              <a:t>fabricante: </a:t>
            </a:r>
            <a:r>
              <a:rPr lang="pt-BR" dirty="0" err="1"/>
              <a:t>varchar</a:t>
            </a:r>
            <a:r>
              <a:rPr lang="pt-BR" dirty="0"/>
              <a:t>(32)</a:t>
            </a:r>
          </a:p>
          <a:p>
            <a:pPr lvl="1"/>
            <a:r>
              <a:rPr lang="pt-BR" dirty="0" smtClean="0"/>
              <a:t> </a:t>
            </a:r>
            <a:r>
              <a:rPr lang="pt-BR" dirty="0"/>
              <a:t>modelo: </a:t>
            </a:r>
            <a:r>
              <a:rPr lang="pt-BR" dirty="0" err="1"/>
              <a:t>varchar</a:t>
            </a:r>
            <a:r>
              <a:rPr lang="pt-BR" dirty="0"/>
              <a:t>(45)</a:t>
            </a:r>
          </a:p>
          <a:p>
            <a:pPr lvl="1"/>
            <a:r>
              <a:rPr lang="pt-BR" dirty="0" smtClean="0"/>
              <a:t> </a:t>
            </a:r>
            <a:r>
              <a:rPr lang="pt-BR" dirty="0" err="1"/>
              <a:t>anoFabricacao</a:t>
            </a:r>
            <a:r>
              <a:rPr lang="pt-BR" dirty="0"/>
              <a:t>: </a:t>
            </a:r>
            <a:r>
              <a:rPr lang="pt-BR" dirty="0" err="1"/>
              <a:t>integer</a:t>
            </a:r>
            <a:endParaRPr lang="pt-BR" dirty="0"/>
          </a:p>
          <a:p>
            <a:pPr lvl="1"/>
            <a:r>
              <a:rPr lang="pt-BR" dirty="0" smtClean="0"/>
              <a:t> </a:t>
            </a:r>
            <a:r>
              <a:rPr lang="pt-BR" dirty="0"/>
              <a:t>cor: </a:t>
            </a:r>
            <a:r>
              <a:rPr lang="pt-BR" dirty="0" err="1"/>
              <a:t>varchar</a:t>
            </a:r>
            <a:r>
              <a:rPr lang="pt-BR" dirty="0"/>
              <a:t>(16)</a:t>
            </a:r>
          </a:p>
          <a:p>
            <a:pPr lvl="1"/>
            <a:r>
              <a:rPr lang="pt-BR" dirty="0" smtClean="0"/>
              <a:t> </a:t>
            </a:r>
            <a:r>
              <a:rPr lang="pt-BR" dirty="0"/>
              <a:t>km: decimal(8,2)</a:t>
            </a:r>
          </a:p>
          <a:p>
            <a:pPr lvl="1"/>
            <a:r>
              <a:rPr lang="pt-BR" dirty="0" smtClean="0"/>
              <a:t> </a:t>
            </a:r>
            <a:r>
              <a:rPr lang="pt-BR" dirty="0"/>
              <a:t>valor: decimal (10,2)</a:t>
            </a:r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990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 utilizada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584" y="1417638"/>
            <a:ext cx="7272808" cy="486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42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10126</TotalTime>
  <Words>372</Words>
  <Application>Microsoft Office PowerPoint</Application>
  <PresentationFormat>Apresentação na tela (4:3)</PresentationFormat>
  <Paragraphs>122</Paragraphs>
  <Slides>24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0" baseType="lpstr">
      <vt:lpstr>宋体</vt:lpstr>
      <vt:lpstr>Arial</vt:lpstr>
      <vt:lpstr>Arial Rounded MT Bold</vt:lpstr>
      <vt:lpstr>Calibri</vt:lpstr>
      <vt:lpstr>Verdana</vt:lpstr>
      <vt:lpstr>Tema do Office</vt:lpstr>
      <vt:lpstr>Programação orientada a objetos</vt:lpstr>
      <vt:lpstr>Objetivo</vt:lpstr>
      <vt:lpstr>Criar a tabela</vt:lpstr>
      <vt:lpstr>Base de dados</vt:lpstr>
      <vt:lpstr>Criar base de dados</vt:lpstr>
      <vt:lpstr>Criar uma tabela</vt:lpstr>
      <vt:lpstr>Criar uma tabela</vt:lpstr>
      <vt:lpstr>Atividade</vt:lpstr>
      <vt:lpstr>Arquitetura utilizada</vt:lpstr>
      <vt:lpstr>Arquitetura utilizada</vt:lpstr>
      <vt:lpstr>Criar o pacote negócio e a classe Carro</vt:lpstr>
      <vt:lpstr>Adicionar biblioteca com o drive</vt:lpstr>
      <vt:lpstr>Criar o pacote DAO e a classe Conexao</vt:lpstr>
      <vt:lpstr>Criar o pacote DAO e a classe Conexao</vt:lpstr>
      <vt:lpstr>Criar o pacote DAO e a classe Conexao</vt:lpstr>
      <vt:lpstr>Testar conexão</vt:lpstr>
      <vt:lpstr>Métodos da classe Conexao</vt:lpstr>
      <vt:lpstr>Objetivos</vt:lpstr>
      <vt:lpstr>O que é um arraylist?</vt:lpstr>
      <vt:lpstr>Exemplo</vt:lpstr>
      <vt:lpstr>Métodos do Arraylist</vt:lpstr>
      <vt:lpstr>Criar a classe CarrosDAO</vt:lpstr>
      <vt:lpstr>Criar a classe CarrosDAO</vt:lpstr>
      <vt:lpstr>Criar a classe principal dentro do pacote view</vt:lpstr>
    </vt:vector>
  </TitlesOfParts>
  <Company>Xavier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Thiago</dc:creator>
  <cp:lastModifiedBy>internet</cp:lastModifiedBy>
  <cp:revision>483</cp:revision>
  <dcterms:created xsi:type="dcterms:W3CDTF">2011-09-20T23:27:26Z</dcterms:created>
  <dcterms:modified xsi:type="dcterms:W3CDTF">2019-10-03T01:46:21Z</dcterms:modified>
</cp:coreProperties>
</file>