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sldIdLst>
    <p:sldId id="256" r:id="rId2"/>
    <p:sldId id="257" r:id="rId3"/>
    <p:sldId id="402" r:id="rId4"/>
    <p:sldId id="406" r:id="rId5"/>
    <p:sldId id="408" r:id="rId6"/>
    <p:sldId id="409" r:id="rId7"/>
    <p:sldId id="410" r:id="rId8"/>
    <p:sldId id="405" r:id="rId9"/>
    <p:sldId id="411" r:id="rId10"/>
    <p:sldId id="404" r:id="rId11"/>
    <p:sldId id="407" r:id="rId12"/>
    <p:sldId id="412" r:id="rId13"/>
    <p:sldId id="539" r:id="rId14"/>
    <p:sldId id="259" r:id="rId15"/>
    <p:sldId id="476" r:id="rId16"/>
    <p:sldId id="479" r:id="rId17"/>
    <p:sldId id="533" r:id="rId18"/>
    <p:sldId id="534" r:id="rId19"/>
    <p:sldId id="535" r:id="rId20"/>
    <p:sldId id="516" r:id="rId21"/>
    <p:sldId id="525" r:id="rId22"/>
    <p:sldId id="515" r:id="rId23"/>
    <p:sldId id="536" r:id="rId24"/>
    <p:sldId id="501" r:id="rId25"/>
    <p:sldId id="537" r:id="rId26"/>
    <p:sldId id="53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75371" autoAdjust="0"/>
  </p:normalViewPr>
  <p:slideViewPr>
    <p:cSldViewPr>
      <p:cViewPr varScale="1">
        <p:scale>
          <a:sx n="72" d="100"/>
          <a:sy n="72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ECAE8E-E2F0-4CAC-B093-415EE8C171F1}" type="datetimeFigureOut">
              <a:rPr lang="pt-BR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8C432-7AE8-4B07-8339-A9309965D0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8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1991 iniciou-se o projeto, mas o surgimento se deu em 1995.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17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510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50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0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82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51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5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56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53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88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418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06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03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55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29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26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36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69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02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4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8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0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61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73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/>
              <a:t>Programação orientada a objetos</a:t>
            </a:r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>
              <a:solidFill>
                <a:schemeClr val="tx1"/>
              </a:solidFill>
            </a:endParaRPr>
          </a:p>
          <a:p>
            <a:pPr eaLnBrk="1" hangingPunct="1"/>
            <a:endParaRPr lang="pt-BR">
              <a:solidFill>
                <a:schemeClr val="tx1"/>
              </a:solidFill>
            </a:endParaRPr>
          </a:p>
          <a:p>
            <a:pPr eaLnBrk="1" hangingPunct="1"/>
            <a:endParaRPr lang="pt-BR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31643-7C95-404A-87AB-55BE1FD7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Tabela verdade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464BB9-B758-4079-A09B-C5E7919E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0" y="2708920"/>
            <a:ext cx="807140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6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D267E-3110-42D5-BE89-E59A042A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188640"/>
            <a:ext cx="6419056" cy="1228999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A393D-A09D-4CE8-A626-290C8966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772816"/>
            <a:ext cx="7355160" cy="435334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Expressão : </a:t>
            </a:r>
          </a:p>
          <a:p>
            <a:pPr marL="0" indent="0">
              <a:buNone/>
            </a:pPr>
            <a:r>
              <a:rPr lang="pt-BR" dirty="0"/>
              <a:t>var x = 2; </a:t>
            </a:r>
          </a:p>
          <a:p>
            <a:pPr marL="0" indent="0">
              <a:buNone/>
            </a:pPr>
            <a:r>
              <a:rPr lang="pt-BR" dirty="0"/>
              <a:t>var y = 3;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76D4BBF-103F-4246-AEFA-6056C5EA9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87320"/>
              </p:ext>
            </p:extLst>
          </p:nvPr>
        </p:nvGraphicFramePr>
        <p:xfrm>
          <a:off x="431844" y="3717032"/>
          <a:ext cx="7668548" cy="2304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4274">
                  <a:extLst>
                    <a:ext uri="{9D8B030D-6E8A-4147-A177-3AD203B41FA5}">
                      <a16:colId xmlns:a16="http://schemas.microsoft.com/office/drawing/2014/main" val="2217734465"/>
                    </a:ext>
                  </a:extLst>
                </a:gridCol>
                <a:gridCol w="3834274">
                  <a:extLst>
                    <a:ext uri="{9D8B030D-6E8A-4147-A177-3AD203B41FA5}">
                      <a16:colId xmlns:a16="http://schemas.microsoft.com/office/drawing/2014/main" val="307795412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Operação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Resultado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485629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 == 2 &amp;&amp; x != 3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Verdadeiro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1016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 == y || x = 2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Verdadeiro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81445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 == y || x &gt; y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Falso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41084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 &lt; y &amp;&amp; x == y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Falso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021648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y &gt; x &amp;&amp; x &lt; y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Verdadeiro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21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1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D267E-3110-42D5-BE89-E59A042A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A393D-A09D-4CE8-A626-290C8966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700808"/>
            <a:ext cx="7211144" cy="442535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Expressão : </a:t>
            </a:r>
          </a:p>
          <a:p>
            <a:pPr marL="0" indent="0">
              <a:buNone/>
            </a:pPr>
            <a:r>
              <a:rPr lang="pt-BR" dirty="0"/>
              <a:t>var x = 1; </a:t>
            </a:r>
          </a:p>
          <a:p>
            <a:pPr marL="0" indent="0">
              <a:buNone/>
            </a:pPr>
            <a:r>
              <a:rPr lang="pt-BR" dirty="0"/>
              <a:t>var y = 4;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76D4BBF-103F-4246-AEFA-6056C5EA9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174"/>
              </p:ext>
            </p:extLst>
          </p:nvPr>
        </p:nvGraphicFramePr>
        <p:xfrm>
          <a:off x="431844" y="3717032"/>
          <a:ext cx="7668548" cy="2304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4274">
                  <a:extLst>
                    <a:ext uri="{9D8B030D-6E8A-4147-A177-3AD203B41FA5}">
                      <a16:colId xmlns:a16="http://schemas.microsoft.com/office/drawing/2014/main" val="2217734465"/>
                    </a:ext>
                  </a:extLst>
                </a:gridCol>
                <a:gridCol w="3834274">
                  <a:extLst>
                    <a:ext uri="{9D8B030D-6E8A-4147-A177-3AD203B41FA5}">
                      <a16:colId xmlns:a16="http://schemas.microsoft.com/office/drawing/2014/main" val="307795412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Operação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Resultado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485629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 == 2 &amp;&amp; x != 3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1016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 == y || x = 2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81445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 == y || x &gt; y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41084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 &lt; y &amp;&amp; x == y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021648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y &gt; x &amp;&amp; x &lt; y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21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31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D267E-3110-42D5-BE89-E59A042A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A393D-A09D-4CE8-A626-290C8966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7DFB5C9-2A7C-44E6-8E65-8A6A6A7C9064}"/>
              </a:ext>
            </a:extLst>
          </p:cNvPr>
          <p:cNvSpPr txBox="1">
            <a:spLocks/>
          </p:cNvSpPr>
          <p:nvPr/>
        </p:nvSpPr>
        <p:spPr>
          <a:xfrm>
            <a:off x="1331640" y="1916832"/>
            <a:ext cx="7507560" cy="436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pt-BR" dirty="0"/>
              <a:t>Resolver a primeira lista de exercícios.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pt-BR" dirty="0"/>
          </a:p>
          <a:p>
            <a:pPr fontAlgn="auto">
              <a:spcAft>
                <a:spcPts val="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27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>
                <a:latin typeface="+mj-lt"/>
                <a:ea typeface="宋体" charset="-122"/>
              </a:rPr>
              <a:t>Operadores de comparação;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800" dirty="0">
                <a:ea typeface="宋体" charset="-122"/>
              </a:rPr>
              <a:t>Estrutura de decisão;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2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2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830263" y="260648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Instrução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if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If</a:t>
            </a:r>
            <a:r>
              <a:rPr lang="pt-BR" dirty="0"/>
              <a:t> (se) é uma estrutura de decisão que tem o objetivo de testar se uma condição é verdadeira (CONVERSE, T. &amp; PARK, J., 2005), a sintaxe do </a:t>
            </a:r>
            <a:r>
              <a:rPr lang="pt-BR" dirty="0" err="1"/>
              <a:t>if</a:t>
            </a:r>
            <a:r>
              <a:rPr lang="pt-BR" dirty="0"/>
              <a:t> é relativamente simples, como podemos ver abaixo:</a:t>
            </a: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E43121-9394-4A79-A04B-EB95EEF1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127" y="4221088"/>
            <a:ext cx="3561746" cy="22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3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260648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Estrutura de condição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if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259632" y="2132856"/>
            <a:ext cx="7560642" cy="3240088"/>
          </a:xfrm>
        </p:spPr>
        <p:txBody>
          <a:bodyPr/>
          <a:lstStyle/>
          <a:p>
            <a:pPr marL="800100" lvl="1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dirty="0" err="1"/>
              <a:t>if</a:t>
            </a:r>
            <a:r>
              <a:rPr lang="pt-BR" sz="2400" dirty="0"/>
              <a:t>..</a:t>
            </a:r>
            <a:r>
              <a:rPr lang="pt-BR" sz="2400" dirty="0" err="1"/>
              <a:t>else</a:t>
            </a:r>
            <a:r>
              <a:rPr lang="pt-BR" sz="2400" dirty="0"/>
              <a:t> é a forma mais simples de fazermos o controle de fluxo de execução do programa;</a:t>
            </a:r>
            <a:br>
              <a:rPr lang="pt-BR" sz="1800" dirty="0"/>
            </a:b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52E18E5-E507-4F93-81A5-7B929281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34" y="3438128"/>
            <a:ext cx="740045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6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1907704" y="116632"/>
            <a:ext cx="6551289" cy="864741"/>
          </a:xfrm>
        </p:spPr>
        <p:txBody>
          <a:bodyPr>
            <a:normAutofit fontScale="90000"/>
          </a:bodyPr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Estrutura de condição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if</a:t>
            </a:r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..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else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259632" y="2132856"/>
            <a:ext cx="7560642" cy="3240088"/>
          </a:xfrm>
        </p:spPr>
        <p:txBody>
          <a:bodyPr/>
          <a:lstStyle/>
          <a:p>
            <a:pPr marL="800100" lvl="1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Podemos, também, ter mais de um </a:t>
            </a:r>
            <a:r>
              <a:rPr lang="pt-BR" sz="2400" dirty="0" err="1"/>
              <a:t>else</a:t>
            </a:r>
            <a:r>
              <a:rPr lang="pt-BR" sz="2400" dirty="0"/>
              <a:t> caso a segunda condição também não seja atendida, da seguinte forma (Teruel): </a:t>
            </a:r>
            <a:br>
              <a:rPr lang="pt-BR" sz="1800" dirty="0"/>
            </a:b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437E77-5F3C-4717-8DF2-6B13A4316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3" y="3933056"/>
            <a:ext cx="570120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9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260648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Exemplo media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331640" y="981372"/>
            <a:ext cx="6229002" cy="3200381"/>
          </a:xfrm>
        </p:spPr>
        <p:txBody>
          <a:bodyPr/>
          <a:lstStyle/>
          <a:p>
            <a:pPr marL="800100" lvl="1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Para exemplificar, vamos programar um controle de fluxo que calcula a média de três notas, contudo pega apenas as duas maiores para o cálculo</a:t>
            </a:r>
            <a:br>
              <a:rPr lang="pt-BR" sz="1800" dirty="0"/>
            </a:b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727EF7-1174-438C-81B9-C29DA78FB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48880"/>
            <a:ext cx="50958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0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260648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Exemplo media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0" y="941666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1796-94D5-4645-90AD-27FC1FEF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990725"/>
            <a:ext cx="55530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Objetivo</a:t>
            </a:r>
          </a:p>
        </p:txBody>
      </p:sp>
      <p:sp>
        <p:nvSpPr>
          <p:cNvPr id="4098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252593"/>
            <a:ext cx="8229600" cy="4525963"/>
          </a:xfrm>
        </p:spPr>
        <p:txBody>
          <a:bodyPr/>
          <a:lstStyle/>
          <a:p>
            <a:r>
              <a:rPr lang="pt-BR" dirty="0"/>
              <a:t>Operadores relacionais e lógicos.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830263" y="260648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A instrução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If</a:t>
            </a:r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..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Else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560642" cy="3240088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BD1BB545-747E-4EF7-B6B2-B20FFFB673AF}"/>
              </a:ext>
            </a:extLst>
          </p:cNvPr>
          <p:cNvSpPr txBox="1">
            <a:spLocks/>
          </p:cNvSpPr>
          <p:nvPr/>
        </p:nvSpPr>
        <p:spPr bwMode="auto">
          <a:xfrm>
            <a:off x="1331640" y="1412776"/>
            <a:ext cx="741682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2400" kern="0" dirty="0"/>
              <a:t>O </a:t>
            </a:r>
            <a:r>
              <a:rPr lang="pt-BR" sz="2400" kern="0" dirty="0" err="1"/>
              <a:t>else</a:t>
            </a:r>
            <a:r>
              <a:rPr lang="pt-BR" sz="2400" kern="0" dirty="0"/>
              <a:t> é um complemento da instrução </a:t>
            </a:r>
            <a:r>
              <a:rPr lang="pt-BR" sz="2400" kern="0" dirty="0" err="1"/>
              <a:t>if</a:t>
            </a:r>
            <a:r>
              <a:rPr lang="pt-BR" sz="2400" kern="0" dirty="0"/>
              <a:t>. Se a condição verificada for falsa, damos outra opção. </a:t>
            </a:r>
          </a:p>
          <a:p>
            <a:pPr lvl="1" algn="l" eaLnBrk="1" hangingPunct="1">
              <a:lnSpc>
                <a:spcPct val="130000"/>
              </a:lnSpc>
            </a:pPr>
            <a:br>
              <a:rPr lang="pt-BR" sz="1800" kern="0" dirty="0"/>
            </a:br>
            <a:endParaRPr lang="pt-BR" altLang="zh-CN" sz="1800" kern="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F74A90-B930-4EAC-86CB-472E1018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49" y="2996952"/>
            <a:ext cx="6925945" cy="27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6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Estrutura de condição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if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259632" y="2132856"/>
            <a:ext cx="7560642" cy="3240088"/>
          </a:xfrm>
        </p:spPr>
        <p:txBody>
          <a:bodyPr/>
          <a:lstStyle/>
          <a:p>
            <a:pPr lvl="1" algn="l" eaLnBrk="1" hangingPunct="1">
              <a:lnSpc>
                <a:spcPct val="130000"/>
              </a:lnSpc>
            </a:pPr>
            <a:br>
              <a:rPr lang="pt-BR" sz="1800" dirty="0"/>
            </a:b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56C68E-22A4-42A5-A53E-E410E57D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132856"/>
            <a:ext cx="3096344" cy="29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0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830263" y="260648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Comparar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String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560642" cy="3240088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BD1BB545-747E-4EF7-B6B2-B20FFFB673AF}"/>
              </a:ext>
            </a:extLst>
          </p:cNvPr>
          <p:cNvSpPr txBox="1">
            <a:spLocks/>
          </p:cNvSpPr>
          <p:nvPr/>
        </p:nvSpPr>
        <p:spPr bwMode="auto">
          <a:xfrm>
            <a:off x="296342" y="1412776"/>
            <a:ext cx="874846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2400" kern="0" dirty="0"/>
              <a:t>Operadores convencionais </a:t>
            </a:r>
            <a:r>
              <a:rPr lang="pt-BR" sz="2400" b="1" kern="0" dirty="0">
                <a:solidFill>
                  <a:srgbClr val="FF0000"/>
                </a:solidFill>
              </a:rPr>
              <a:t>não</a:t>
            </a:r>
            <a:r>
              <a:rPr lang="pt-BR" sz="2400" kern="0" dirty="0"/>
              <a:t> funcionam; </a:t>
            </a:r>
          </a:p>
          <a:p>
            <a:pPr lvl="1" algn="l" eaLnBrk="1" hangingPunct="1">
              <a:lnSpc>
                <a:spcPct val="130000"/>
              </a:lnSpc>
            </a:pPr>
            <a:br>
              <a:rPr lang="pt-BR" sz="1800" kern="0" dirty="0"/>
            </a:br>
            <a:endParaRPr lang="pt-BR" altLang="zh-CN" sz="1800" kern="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kern="0" dirty="0">
              <a:latin typeface="+mj-lt"/>
              <a:ea typeface="宋体" charset="-122"/>
            </a:endParaRPr>
          </a:p>
          <a:p>
            <a:pPr marL="800100" lvl="1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200" kern="0" dirty="0">
                <a:latin typeface="+mj-lt"/>
                <a:ea typeface="宋体" charset="-122"/>
              </a:rPr>
              <a:t>Para comparar </a:t>
            </a:r>
            <a:r>
              <a:rPr lang="pt-BR" altLang="zh-CN" sz="2200" kern="0" dirty="0" err="1">
                <a:latin typeface="+mj-lt"/>
                <a:ea typeface="宋体" charset="-122"/>
              </a:rPr>
              <a:t>Strings</a:t>
            </a:r>
            <a:r>
              <a:rPr lang="pt-BR" altLang="zh-CN" sz="2200" kern="0" dirty="0">
                <a:latin typeface="+mj-lt"/>
                <a:ea typeface="宋体" charset="-122"/>
              </a:rPr>
              <a:t>, utilizamos o método </a:t>
            </a:r>
            <a:r>
              <a:rPr lang="pt-BR" altLang="zh-CN" sz="2200" kern="0" dirty="0" err="1">
                <a:latin typeface="+mj-lt"/>
                <a:ea typeface="宋体" charset="-122"/>
              </a:rPr>
              <a:t>equals</a:t>
            </a:r>
            <a:r>
              <a:rPr lang="pt-BR" altLang="zh-CN" sz="2200" kern="0" dirty="0">
                <a:latin typeface="+mj-lt"/>
                <a:ea typeface="宋体" charset="-122"/>
              </a:rPr>
              <a:t> ou </a:t>
            </a:r>
            <a:r>
              <a:rPr lang="pt-BR" altLang="zh-CN" sz="2200" kern="0" dirty="0" err="1">
                <a:latin typeface="+mj-lt"/>
                <a:ea typeface="宋体" charset="-122"/>
              </a:rPr>
              <a:t>equalsIgnoreCase</a:t>
            </a:r>
            <a:r>
              <a:rPr lang="pt-BR" altLang="zh-CN" sz="2200" kern="0" dirty="0">
                <a:latin typeface="+mj-lt"/>
                <a:ea typeface="宋体" charset="-122"/>
              </a:rPr>
              <a:t>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0D2FE4-3890-48D8-AC85-B6BA932C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06" y="2046511"/>
            <a:ext cx="5257800" cy="1219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904918D-0A9B-4AFE-ACB5-5614B2F76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42" y="4730849"/>
            <a:ext cx="5838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6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830263" y="260648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Vamos praticar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560642" cy="3240088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BD1BB545-747E-4EF7-B6B2-B20FFFB673AF}"/>
              </a:ext>
            </a:extLst>
          </p:cNvPr>
          <p:cNvSpPr txBox="1">
            <a:spLocks/>
          </p:cNvSpPr>
          <p:nvPr/>
        </p:nvSpPr>
        <p:spPr bwMode="auto">
          <a:xfrm>
            <a:off x="683568" y="1628800"/>
            <a:ext cx="836123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400" kern="0" dirty="0">
                <a:latin typeface="+mj-lt"/>
                <a:ea typeface="宋体" charset="-122"/>
              </a:rPr>
              <a:t>Receba dois nomes, compare-os e informe aos usuários se são iguais ou diferentes. Utilize o exemplo de comparação </a:t>
            </a:r>
            <a:r>
              <a:rPr lang="pt-BR" altLang="zh-CN" sz="2400" i="1" kern="0" dirty="0" err="1">
                <a:latin typeface="+mj-lt"/>
                <a:ea typeface="宋体" charset="-122"/>
              </a:rPr>
              <a:t>equalsIgnoreCase</a:t>
            </a:r>
            <a:r>
              <a:rPr lang="pt-BR" altLang="zh-CN" sz="2400" i="1" kern="0" dirty="0">
                <a:latin typeface="+mj-lt"/>
                <a:ea typeface="宋体" charset="-122"/>
              </a:rPr>
              <a:t>.</a:t>
            </a:r>
            <a:endParaRPr lang="pt-BR" altLang="zh-CN" sz="2200" kern="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09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Exemplo 1</a:t>
            </a: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41E1504B-3E30-4250-BF1C-A40EA6874973}"/>
              </a:ext>
            </a:extLst>
          </p:cNvPr>
          <p:cNvSpPr txBox="1">
            <a:spLocks/>
          </p:cNvSpPr>
          <p:nvPr/>
        </p:nvSpPr>
        <p:spPr bwMode="auto">
          <a:xfrm>
            <a:off x="838388" y="1412776"/>
            <a:ext cx="762060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400" kern="0" dirty="0">
                <a:latin typeface="+mj-lt"/>
                <a:ea typeface="宋体" charset="-122"/>
              </a:rPr>
              <a:t>Receba dois valores inteiros, caso a soma dos valores seja maior ou igual a 10, adicione mais 5, caso seja menor, subtraia 5 e apresente o resultado na tela.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B631ED-8611-4944-BA4E-8E96782F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6" y="3091746"/>
            <a:ext cx="75152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75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Exemplo 2</a:t>
            </a: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41E1504B-3E30-4250-BF1C-A40EA6874973}"/>
              </a:ext>
            </a:extLst>
          </p:cNvPr>
          <p:cNvSpPr txBox="1">
            <a:spLocks/>
          </p:cNvSpPr>
          <p:nvPr/>
        </p:nvSpPr>
        <p:spPr bwMode="auto">
          <a:xfrm>
            <a:off x="948228" y="1412776"/>
            <a:ext cx="777398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1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2400" kern="0" dirty="0">
                <a:latin typeface="+mj-lt"/>
                <a:ea typeface="宋体" charset="-122"/>
              </a:rPr>
              <a:t>Leia o salário de um funcionário, caso ele ganhe até 3000, acrescente 30% ao seu salário, acima de 3000, acrescente apenas 10%.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E17AEE-B96C-4874-B89F-720130270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71" y="3140968"/>
            <a:ext cx="5838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41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Próxima aula</a:t>
            </a:r>
          </a:p>
        </p:txBody>
      </p:sp>
      <p:sp>
        <p:nvSpPr>
          <p:cNvPr id="5" name="Subtítulo 8">
            <a:extLst>
              <a:ext uri="{FF2B5EF4-FFF2-40B4-BE49-F238E27FC236}">
                <a16:creationId xmlns:a16="http://schemas.microsoft.com/office/drawing/2014/main" id="{41E1504B-3E30-4250-BF1C-A40EA6874973}"/>
              </a:ext>
            </a:extLst>
          </p:cNvPr>
          <p:cNvSpPr txBox="1">
            <a:spLocks/>
          </p:cNvSpPr>
          <p:nvPr/>
        </p:nvSpPr>
        <p:spPr bwMode="auto">
          <a:xfrm>
            <a:off x="-26248" y="1268760"/>
            <a:ext cx="874846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sp>
        <p:nvSpPr>
          <p:cNvPr id="6" name="Subtítulo 8">
            <a:extLst>
              <a:ext uri="{FF2B5EF4-FFF2-40B4-BE49-F238E27FC236}">
                <a16:creationId xmlns:a16="http://schemas.microsoft.com/office/drawing/2014/main" id="{7EB0DF35-E7AD-409F-989D-70F682EE9CF3}"/>
              </a:ext>
            </a:extLst>
          </p:cNvPr>
          <p:cNvSpPr txBox="1">
            <a:spLocks/>
          </p:cNvSpPr>
          <p:nvPr/>
        </p:nvSpPr>
        <p:spPr bwMode="auto">
          <a:xfrm>
            <a:off x="1979712" y="1988840"/>
            <a:ext cx="6285696" cy="20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l" eaLnBrk="1" hangingPunct="1">
              <a:lnSpc>
                <a:spcPct val="130000"/>
              </a:lnSpc>
            </a:pPr>
            <a:r>
              <a:rPr lang="pt-BR" altLang="zh-CN" sz="2400" kern="0" dirty="0">
                <a:latin typeface="+mj-lt"/>
                <a:ea typeface="宋体" charset="-122"/>
              </a:rPr>
              <a:t>Estrutura de seleção switch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kern="0" dirty="0">
              <a:latin typeface="Verdana" pitchFamily="34" charset="0"/>
            </a:endParaRPr>
          </a:p>
        </p:txBody>
      </p:sp>
      <p:pic>
        <p:nvPicPr>
          <p:cNvPr id="1026" name="Picture 2" descr="Resultado de imagem para estrutura switch">
            <a:extLst>
              <a:ext uri="{FF2B5EF4-FFF2-40B4-BE49-F238E27FC236}">
                <a16:creationId xmlns:a16="http://schemas.microsoft.com/office/drawing/2014/main" id="{F5949430-7933-4833-93FB-817C00B2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940" y="3095993"/>
            <a:ext cx="4052117" cy="234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4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31643-7C95-404A-87AB-55BE1FD7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30C7B1-B2AF-4772-9407-4B3DD3D3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628800"/>
            <a:ext cx="7643192" cy="4497364"/>
          </a:xfrm>
        </p:spPr>
        <p:txBody>
          <a:bodyPr/>
          <a:lstStyle/>
          <a:p>
            <a:r>
              <a:rPr lang="pt-BR" dirty="0"/>
              <a:t>Uma condição é o estabelecimento de uma relação lógica entre dois elementos (variável x variável ou variável x constante).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7F0A1E-9FED-4294-813A-350428EF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241700"/>
            <a:ext cx="48482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DFB11-1093-4C9F-B6F3-46D1AE5C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116632"/>
            <a:ext cx="6995120" cy="1301007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de 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68B40-94AB-4A5B-95D6-E7733284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556793"/>
            <a:ext cx="7571184" cy="456937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Expressão: </a:t>
            </a:r>
          </a:p>
          <a:p>
            <a:pPr marL="0" indent="0">
              <a:buNone/>
            </a:pPr>
            <a:r>
              <a:rPr lang="pt-BR" sz="2400" dirty="0"/>
              <a:t>a = 5 e b = 6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8BC8C08-0618-4F2C-8961-F24C890CC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89296"/>
              </p:ext>
            </p:extLst>
          </p:nvPr>
        </p:nvGraphicFramePr>
        <p:xfrm>
          <a:off x="971600" y="3501008"/>
          <a:ext cx="6569026" cy="2804800"/>
        </p:xfrm>
        <a:graphic>
          <a:graphicData uri="http://schemas.openxmlformats.org/drawingml/2006/table">
            <a:tbl>
              <a:tblPr firstRow="1" firstCol="1" bandRow="1"/>
              <a:tblGrid>
                <a:gridCol w="3284513">
                  <a:extLst>
                    <a:ext uri="{9D8B030D-6E8A-4147-A177-3AD203B41FA5}">
                      <a16:colId xmlns:a16="http://schemas.microsoft.com/office/drawing/2014/main" val="3741069002"/>
                    </a:ext>
                  </a:extLst>
                </a:gridCol>
                <a:gridCol w="3284513">
                  <a:extLst>
                    <a:ext uri="{9D8B030D-6E8A-4147-A177-3AD203B41FA5}">
                      <a16:colId xmlns:a16="http://schemas.microsoft.com/office/drawing/2014/main" val="2540210672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Operação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Resultado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7199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&gt; b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7448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&gt;= b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39884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&lt; b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6461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&lt;= b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62516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== b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8398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 &gt; 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70539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 &gt;= 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0559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 &lt; 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9799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 == 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DFB11-1093-4C9F-B6F3-46D1AE5C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246924"/>
            <a:ext cx="7139136" cy="1170715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de 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68B40-94AB-4A5B-95D6-E7733284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8BC8C08-0618-4F2C-8961-F24C890CC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41887"/>
              </p:ext>
            </p:extLst>
          </p:nvPr>
        </p:nvGraphicFramePr>
        <p:xfrm>
          <a:off x="971600" y="2204864"/>
          <a:ext cx="7344816" cy="1963360"/>
        </p:xfrm>
        <a:graphic>
          <a:graphicData uri="http://schemas.openxmlformats.org/drawingml/2006/table">
            <a:tbl>
              <a:tblPr firstRow="1" firstCol="1" bandRow="1"/>
              <a:tblGrid>
                <a:gridCol w="3672408">
                  <a:extLst>
                    <a:ext uri="{9D8B030D-6E8A-4147-A177-3AD203B41FA5}">
                      <a16:colId xmlns:a16="http://schemas.microsoft.com/office/drawing/2014/main" val="3741069002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540210672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Operação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Resultado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7199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==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Verdade se x for igual a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7448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!=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Verdade se x for diferente que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39884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&lt; 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Verdade se x for menor que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6461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&gt;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Verdade se x for maior que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62516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&lt;=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Verdade se x for menor ou igual a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8398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&gt;=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Verdade se x for maior ou igual a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7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2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DFB11-1093-4C9F-B6F3-46D1AE5C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68B40-94AB-4A5B-95D6-E7733284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8BC8C08-0618-4F2C-8961-F24C890CC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18251"/>
              </p:ext>
            </p:extLst>
          </p:nvPr>
        </p:nvGraphicFramePr>
        <p:xfrm>
          <a:off x="755576" y="3284984"/>
          <a:ext cx="7344816" cy="2013452"/>
        </p:xfrm>
        <a:graphic>
          <a:graphicData uri="http://schemas.openxmlformats.org/drawingml/2006/table">
            <a:tbl>
              <a:tblPr firstRow="1" firstCol="1" bandRow="1"/>
              <a:tblGrid>
                <a:gridCol w="3672408">
                  <a:extLst>
                    <a:ext uri="{9D8B030D-6E8A-4147-A177-3AD203B41FA5}">
                      <a16:colId xmlns:a16="http://schemas.microsoft.com/office/drawing/2014/main" val="3741069002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540210672"/>
                    </a:ext>
                  </a:extLst>
                </a:gridCol>
              </a:tblGrid>
              <a:tr h="330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Operação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Resultado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7199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==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7448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!=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39884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&lt; 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6461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&gt;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62516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&lt;=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8398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&gt;=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705398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719C367-B6D1-41DA-A53C-83B0ED92F708}"/>
              </a:ext>
            </a:extLst>
          </p:cNvPr>
          <p:cNvSpPr txBox="1">
            <a:spLocks/>
          </p:cNvSpPr>
          <p:nvPr/>
        </p:nvSpPr>
        <p:spPr>
          <a:xfrm>
            <a:off x="1494384" y="1600202"/>
            <a:ext cx="7344816" cy="4678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pt-BR" sz="2400" dirty="0"/>
              <a:t>Expressão: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pt-BR" sz="2400" dirty="0"/>
              <a:t>a = 5 e b = 6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pt-B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23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DFB11-1093-4C9F-B6F3-46D1AE5C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6707088" cy="1417639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de operadores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68B40-94AB-4A5B-95D6-E7733284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719C367-B6D1-41DA-A53C-83B0ED92F708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pt-BR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pt-BR" dirty="0"/>
              <a:t>...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pt-BR" dirty="0" err="1"/>
              <a:t>System.Out.printf</a:t>
            </a:r>
            <a:r>
              <a:rPr lang="pt-BR" dirty="0"/>
              <a:t>("%d %d", 5 &lt; 6, 6 &gt; 5 );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pt-BR" dirty="0"/>
              <a:t>...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pt-BR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pt-BR" dirty="0"/>
              <a:t>A saída produzida pela instrução será 1 e 0</a:t>
            </a:r>
          </a:p>
        </p:txBody>
      </p:sp>
    </p:spTree>
    <p:extLst>
      <p:ext uri="{BB962C8B-B14F-4D97-AF65-F5344CB8AC3E}">
        <p14:creationId xmlns:p14="http://schemas.microsoft.com/office/powerpoint/2010/main" val="159643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5182-D71A-4961-861E-8FBEED98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DFDAF2-62E3-4A65-A4C4-E41652FF9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556793"/>
            <a:ext cx="7427168" cy="4569372"/>
          </a:xfrm>
        </p:spPr>
        <p:txBody>
          <a:bodyPr/>
          <a:lstStyle/>
          <a:p>
            <a:r>
              <a:rPr lang="pt-BR" dirty="0"/>
              <a:t>São utilizados para uma mesma tomada de decisão que necessite de mais de uma condição. Também são conhecidos como operadores booleanos.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1A0F326-A637-4DFF-95A6-4566D9C03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78031"/>
              </p:ext>
            </p:extLst>
          </p:nvPr>
        </p:nvGraphicFramePr>
        <p:xfrm>
          <a:off x="1043608" y="3863181"/>
          <a:ext cx="6096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698614682"/>
                    </a:ext>
                  </a:extLst>
                </a:gridCol>
                <a:gridCol w="1471712">
                  <a:extLst>
                    <a:ext uri="{9D8B030D-6E8A-4147-A177-3AD203B41FA5}">
                      <a16:colId xmlns:a16="http://schemas.microsoft.com/office/drawing/2014/main" val="2766257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0883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Operadores lógicos (português)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Operador lógico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Conjunção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4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Disjunção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06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Negação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9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09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80E18-5D18-4C3E-BB01-4818FF2B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34B58DE-ADF4-4165-BDDD-C960B1E31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859882"/>
              </p:ext>
            </p:extLst>
          </p:nvPr>
        </p:nvGraphicFramePr>
        <p:xfrm>
          <a:off x="539552" y="2780928"/>
          <a:ext cx="81472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624">
                  <a:extLst>
                    <a:ext uri="{9D8B030D-6E8A-4147-A177-3AD203B41FA5}">
                      <a16:colId xmlns:a16="http://schemas.microsoft.com/office/drawing/2014/main" val="1197083961"/>
                    </a:ext>
                  </a:extLst>
                </a:gridCol>
                <a:gridCol w="4073624">
                  <a:extLst>
                    <a:ext uri="{9D8B030D-6E8A-4147-A177-3AD203B41FA5}">
                      <a16:colId xmlns:a16="http://schemas.microsoft.com/office/drawing/2014/main" val="54825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Operador lógico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!x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 se e só se x for 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5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 se se só se x e y forem iguais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9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 ||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 se x ou y forem verdades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71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495191"/>
      </p:ext>
    </p:extLst>
  </p:cSld>
  <p:clrMapOvr>
    <a:masterClrMapping/>
  </p:clrMapOvr>
</p:sld>
</file>

<file path=ppt/theme/theme1.xml><?xml version="1.0" encoding="utf-8"?>
<a:theme xmlns:a="http://schemas.openxmlformats.org/drawingml/2006/main" name="un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nove" id="{215B2F91-28F6-45E9-A61D-1A55F7397009}" vid="{58E633BD-C169-4D5B-83CE-01EEEE6B7C3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uninove</Template>
  <TotalTime>6432</TotalTime>
  <Words>697</Words>
  <Application>Microsoft Office PowerPoint</Application>
  <PresentationFormat>Apresentação na tela (4:3)</PresentationFormat>
  <Paragraphs>161</Paragraphs>
  <Slides>26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Arial Rounded MT Bold</vt:lpstr>
      <vt:lpstr>Calibri</vt:lpstr>
      <vt:lpstr>Verdana</vt:lpstr>
      <vt:lpstr>uninove</vt:lpstr>
      <vt:lpstr>Programação orientada a objetos</vt:lpstr>
      <vt:lpstr>Objetivo</vt:lpstr>
      <vt:lpstr>Operadores Relacionais</vt:lpstr>
      <vt:lpstr>Exemplo de operadores relacionais</vt:lpstr>
      <vt:lpstr>Exemplo de operadores relacionais</vt:lpstr>
      <vt:lpstr>Vamos praticar!</vt:lpstr>
      <vt:lpstr>Exemplo de operadores em Java</vt:lpstr>
      <vt:lpstr>Operadores lógicos</vt:lpstr>
      <vt:lpstr>Operadores lógicos</vt:lpstr>
      <vt:lpstr>Tabela verdade</vt:lpstr>
      <vt:lpstr>Exemplo operadores lógicos</vt:lpstr>
      <vt:lpstr>Vamos praticar!</vt:lpstr>
      <vt:lpstr>Exercícios</vt:lpstr>
      <vt:lpstr>Objetivos</vt:lpstr>
      <vt:lpstr>Instrução if</vt:lpstr>
      <vt:lpstr>Estrutura de condição if</vt:lpstr>
      <vt:lpstr>Estrutura de condição if..else</vt:lpstr>
      <vt:lpstr>Exemplo media</vt:lpstr>
      <vt:lpstr>Exemplo media</vt:lpstr>
      <vt:lpstr>A instrução If..Else</vt:lpstr>
      <vt:lpstr>Estrutura de condição if</vt:lpstr>
      <vt:lpstr>Comparar String</vt:lpstr>
      <vt:lpstr>Vamos praticar</vt:lpstr>
      <vt:lpstr>Exemplo 1</vt:lpstr>
      <vt:lpstr>Exemplo 2</vt:lpstr>
      <vt:lpstr>Próxima aula</vt:lpstr>
    </vt:vector>
  </TitlesOfParts>
  <Company>Xavier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Thiago Souza Xavier</cp:lastModifiedBy>
  <cp:revision>405</cp:revision>
  <dcterms:created xsi:type="dcterms:W3CDTF">2011-09-20T23:27:26Z</dcterms:created>
  <dcterms:modified xsi:type="dcterms:W3CDTF">2019-08-28T16:44:34Z</dcterms:modified>
</cp:coreProperties>
</file>