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304" r:id="rId4"/>
    <p:sldId id="287" r:id="rId5"/>
    <p:sldId id="288" r:id="rId6"/>
    <p:sldId id="296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301" r:id="rId16"/>
    <p:sldId id="298" r:id="rId17"/>
    <p:sldId id="299" r:id="rId18"/>
    <p:sldId id="300" r:id="rId19"/>
    <p:sldId id="302" r:id="rId20"/>
    <p:sldId id="30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61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1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63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11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52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76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60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6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14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68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3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35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Gui (</a:t>
            </a:r>
            <a:r>
              <a:rPr lang="pt-BR" dirty="0" err="1"/>
              <a:t>graphical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interface)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A1E9-DF95-49C5-BF34-8D9EB262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3C9464-0C05-49D1-A9AA-F9E887AE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628800"/>
            <a:ext cx="7427168" cy="4497364"/>
          </a:xfrm>
        </p:spPr>
        <p:txBody>
          <a:bodyPr/>
          <a:lstStyle/>
          <a:p>
            <a:r>
              <a:rPr lang="pt-BR" dirty="0"/>
              <a:t>O design da tela, a visualização, a parte que deixa o usuário feliz;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3E2E41-7444-4854-9F53-0C657AD45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089672"/>
            <a:ext cx="4991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9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A1E9-DF95-49C5-BF34-8D9EB262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fonte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3C9464-0C05-49D1-A9AA-F9E887AE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1417639"/>
            <a:ext cx="7211144" cy="4708525"/>
          </a:xfrm>
        </p:spPr>
        <p:txBody>
          <a:bodyPr/>
          <a:lstStyle/>
          <a:p>
            <a:r>
              <a:rPr lang="pt-BR" dirty="0"/>
              <a:t>Código fonte com a lógica da tela.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49BD8E-ADB0-4325-88E1-8BBA4184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64" y="2466607"/>
            <a:ext cx="86487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5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A1E9-DF95-49C5-BF34-8D9EB262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comuns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3C9464-0C05-49D1-A9AA-F9E887AE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628800"/>
            <a:ext cx="7427168" cy="449736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Button:</a:t>
            </a:r>
            <a:r>
              <a:rPr lang="pt-BR" dirty="0"/>
              <a:t> Para botões.</a:t>
            </a:r>
          </a:p>
          <a:p>
            <a:r>
              <a:rPr lang="pt-BR" b="1" dirty="0" err="1"/>
              <a:t>JTextField</a:t>
            </a:r>
            <a:r>
              <a:rPr lang="pt-BR" b="1" dirty="0"/>
              <a:t>:</a:t>
            </a:r>
            <a:r>
              <a:rPr lang="pt-BR" dirty="0"/>
              <a:t> Para campos de texto.</a:t>
            </a:r>
          </a:p>
          <a:p>
            <a:r>
              <a:rPr lang="pt-BR" b="1" dirty="0" err="1"/>
              <a:t>JLabel</a:t>
            </a:r>
            <a:r>
              <a:rPr lang="pt-BR" b="1" dirty="0"/>
              <a:t>:</a:t>
            </a:r>
            <a:r>
              <a:rPr lang="pt-BR" dirty="0"/>
              <a:t> Representa um campo de texto que não pode ser editado pelo usuário, como uma etiqueta.</a:t>
            </a:r>
          </a:p>
          <a:p>
            <a:r>
              <a:rPr lang="pt-BR" b="1" dirty="0" err="1"/>
              <a:t>JPasswordField</a:t>
            </a:r>
            <a:r>
              <a:rPr lang="pt-BR" b="1" dirty="0"/>
              <a:t>:</a:t>
            </a:r>
            <a:r>
              <a:rPr lang="pt-BR" dirty="0"/>
              <a:t> São campos de texto cujo texto não é mostrado para o usuário, normalmente usados em campos de senhas.</a:t>
            </a:r>
          </a:p>
          <a:p>
            <a:r>
              <a:rPr lang="pt-BR" b="1" dirty="0" err="1"/>
              <a:t>JCheckBox</a:t>
            </a:r>
            <a:r>
              <a:rPr lang="pt-BR" dirty="0"/>
              <a:t>: São as caixas para múltipla seleção.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70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A1E9-DF95-49C5-BF34-8D9EB262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comuns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3C9464-0C05-49D1-A9AA-F9E887AE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844824"/>
            <a:ext cx="7643192" cy="4281340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 err="1"/>
              <a:t>JComboBox</a:t>
            </a:r>
            <a:r>
              <a:rPr lang="pt-BR" dirty="0"/>
              <a:t>: São as caixas de seleção suspensas, onde o usuário clica na caixa e uma lista de opções é exibida. O usuário seleciona uma e esta é mostrada no componente. </a:t>
            </a:r>
          </a:p>
          <a:p>
            <a:r>
              <a:rPr lang="pt-BR" b="1" dirty="0" err="1"/>
              <a:t>JList</a:t>
            </a:r>
            <a:r>
              <a:rPr lang="pt-BR" b="1" dirty="0"/>
              <a:t>:</a:t>
            </a:r>
            <a:r>
              <a:rPr lang="pt-BR" dirty="0"/>
              <a:t> São listas que permitem múltiplas seleções.</a:t>
            </a:r>
          </a:p>
          <a:p>
            <a:r>
              <a:rPr lang="pt-BR" b="1" dirty="0" err="1"/>
              <a:t>JMenu</a:t>
            </a:r>
            <a:r>
              <a:rPr lang="pt-BR" b="1" dirty="0"/>
              <a:t>:</a:t>
            </a:r>
            <a:r>
              <a:rPr lang="pt-BR" dirty="0"/>
              <a:t> São as caixas de menu padrões de aplicações desktop, que aparecem na parte superior da aplicação.</a:t>
            </a:r>
          </a:p>
          <a:p>
            <a:r>
              <a:rPr lang="pt-BR" b="1" dirty="0" err="1"/>
              <a:t>JRadioButton</a:t>
            </a:r>
            <a:r>
              <a:rPr lang="pt-BR" b="1" dirty="0"/>
              <a:t>:</a:t>
            </a:r>
            <a:r>
              <a:rPr lang="pt-BR" dirty="0"/>
              <a:t> Representam botões de rádio, onde o usuário possui várias opções e escolhe apenas uma.</a:t>
            </a:r>
          </a:p>
          <a:p>
            <a:r>
              <a:rPr lang="pt-BR" b="1" dirty="0" err="1"/>
              <a:t>JSlider</a:t>
            </a:r>
            <a:r>
              <a:rPr lang="pt-BR" b="1" dirty="0"/>
              <a:t>:</a:t>
            </a:r>
            <a:r>
              <a:rPr lang="pt-BR" dirty="0"/>
              <a:t> Representam um controle que pode ser deslizado de um lado para o outro, como um controle de volume, por exemplo.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333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A1E9-DF95-49C5-BF34-8D9EB262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6" y="327048"/>
            <a:ext cx="5915000" cy="1012975"/>
          </a:xfrm>
        </p:spPr>
        <p:txBody>
          <a:bodyPr>
            <a:normAutofit fontScale="90000"/>
          </a:bodyPr>
          <a:lstStyle/>
          <a:p>
            <a:r>
              <a:rPr lang="pt-BR" dirty="0"/>
              <a:t>Desenhar nossa primeira tela - Swing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3C9464-0C05-49D1-A9AA-F9E887AE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755BB896-000F-4632-A330-F04DD4D481C4}"/>
              </a:ext>
            </a:extLst>
          </p:cNvPr>
          <p:cNvSpPr txBox="1">
            <a:spLocks/>
          </p:cNvSpPr>
          <p:nvPr/>
        </p:nvSpPr>
        <p:spPr>
          <a:xfrm>
            <a:off x="1115616" y="1752600"/>
            <a:ext cx="77235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Utilizaremos 3 </a:t>
            </a:r>
            <a:r>
              <a:rPr lang="pt-BR" sz="2400" dirty="0" err="1"/>
              <a:t>labels</a:t>
            </a:r>
            <a:r>
              <a:rPr lang="pt-BR" sz="2400" dirty="0"/>
              <a:t>, dois campos de textos e um botão.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Font typeface="Arial" pitchFamily="34" charset="0"/>
              <a:buNone/>
            </a:pPr>
            <a:br>
              <a:rPr lang="pt-BR" dirty="0"/>
            </a:br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0031B02-F243-4580-9AA4-F8EFF5DB9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54153"/>
              </p:ext>
            </p:extLst>
          </p:nvPr>
        </p:nvGraphicFramePr>
        <p:xfrm>
          <a:off x="1524000" y="256524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494603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850307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/>
                        <a:t>Propriedades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3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Name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err="1"/>
                        <a:t>Text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2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lblNome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1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lblIdade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9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txtNome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6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txtIdade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btnSalvar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9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1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A1E9-DF95-49C5-BF34-8D9EB262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188640"/>
            <a:ext cx="5987008" cy="1228999"/>
          </a:xfrm>
        </p:spPr>
        <p:txBody>
          <a:bodyPr>
            <a:normAutofit fontScale="90000"/>
          </a:bodyPr>
          <a:lstStyle/>
          <a:p>
            <a:r>
              <a:rPr lang="pt-BR" dirty="0"/>
              <a:t>Desenhar nossa primeira tela - Swing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3C9464-0C05-49D1-A9AA-F9E887AE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755BB896-000F-4632-A330-F04DD4D481C4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ED9FE0-B5F4-47B5-8A83-F9669273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570038"/>
            <a:ext cx="5156870" cy="36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A1E9-DF95-49C5-BF34-8D9EB262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Alterar os textos (</a:t>
            </a:r>
            <a:r>
              <a:rPr lang="pt-BR" dirty="0" err="1"/>
              <a:t>text</a:t>
            </a:r>
            <a:r>
              <a:rPr lang="pt-BR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3C9464-0C05-49D1-A9AA-F9E887AE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755BB896-000F-4632-A330-F04DD4D481C4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Clique com o botão direito no componente; </a:t>
            </a:r>
          </a:p>
          <a:p>
            <a:pPr marL="0" indent="0">
              <a:buFont typeface="Arial" pitchFamily="34" charset="0"/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5B9526-DDE4-438B-99F7-A256214B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01106"/>
            <a:ext cx="39052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39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A1E9-DF95-49C5-BF34-8D9EB262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377899"/>
            <a:ext cx="7499176" cy="1039740"/>
          </a:xfrm>
        </p:spPr>
        <p:txBody>
          <a:bodyPr>
            <a:normAutofit/>
          </a:bodyPr>
          <a:lstStyle/>
          <a:p>
            <a:r>
              <a:rPr lang="pt-BR" dirty="0"/>
              <a:t>Alterar os nomes (</a:t>
            </a:r>
            <a:r>
              <a:rPr lang="pt-BR" dirty="0" err="1"/>
              <a:t>names</a:t>
            </a:r>
            <a:r>
              <a:rPr lang="pt-BR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3C9464-0C05-49D1-A9AA-F9E887AE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755BB896-000F-4632-A330-F04DD4D481C4}"/>
              </a:ext>
            </a:extLst>
          </p:cNvPr>
          <p:cNvSpPr txBox="1">
            <a:spLocks/>
          </p:cNvSpPr>
          <p:nvPr/>
        </p:nvSpPr>
        <p:spPr>
          <a:xfrm>
            <a:off x="1340024" y="1752600"/>
            <a:ext cx="74991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Clique com o botão direito no componente; </a:t>
            </a:r>
          </a:p>
          <a:p>
            <a:endParaRPr lang="pt-BR" sz="2400" dirty="0"/>
          </a:p>
          <a:p>
            <a:pPr marL="0" indent="0">
              <a:buFont typeface="Arial" pitchFamily="34" charset="0"/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0C54FC-734A-402F-BECA-EBEA6AD1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636912"/>
            <a:ext cx="38862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74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7DE77-C17F-4225-96CB-9CC71132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evento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4323A-DF34-4F66-BEC0-A2EFE944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417639"/>
            <a:ext cx="7427168" cy="4708525"/>
          </a:xfrm>
        </p:spPr>
        <p:txBody>
          <a:bodyPr/>
          <a:lstStyle/>
          <a:p>
            <a:r>
              <a:rPr lang="pt-BR" dirty="0"/>
              <a:t>É possível inserir eventos nos formulários criados, os eventos servem para criar ações;</a:t>
            </a:r>
          </a:p>
          <a:p>
            <a:r>
              <a:rPr lang="pt-BR" dirty="0"/>
              <a:t>Para criar o evento, clique com o botão direto no botão &gt; </a:t>
            </a:r>
            <a:r>
              <a:rPr lang="pt-BR" dirty="0" err="1"/>
              <a:t>Action</a:t>
            </a:r>
            <a:r>
              <a:rPr lang="pt-BR" dirty="0"/>
              <a:t> &gt; </a:t>
            </a:r>
            <a:r>
              <a:rPr lang="pt-BR" dirty="0" err="1"/>
              <a:t>actionPerformed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4E2B60-A729-4ED3-8B7E-3352D7F2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725144"/>
            <a:ext cx="72961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6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7DE77-C17F-4225-96CB-9CC71132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- 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4323A-DF34-4F66-BEC0-A2EFE944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74" y="1628800"/>
            <a:ext cx="7645326" cy="4497364"/>
          </a:xfrm>
        </p:spPr>
        <p:txBody>
          <a:bodyPr/>
          <a:lstStyle/>
          <a:p>
            <a:r>
              <a:rPr lang="pt-BR" dirty="0"/>
              <a:t>O código fonte terá todos os códigos referente aos componentes; </a:t>
            </a:r>
          </a:p>
          <a:p>
            <a:r>
              <a:rPr lang="pt-BR" dirty="0"/>
              <a:t>Alguns eventos.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DFDE8E-0C07-472E-B956-5B4D3D22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34" y="3492158"/>
            <a:ext cx="7643192" cy="30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9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GUI?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1628800"/>
            <a:ext cx="7355160" cy="4497364"/>
          </a:xfrm>
        </p:spPr>
        <p:txBody>
          <a:bodyPr/>
          <a:lstStyle/>
          <a:p>
            <a:r>
              <a:rPr lang="pt-BR" dirty="0"/>
              <a:t>GUI significa </a:t>
            </a:r>
            <a:r>
              <a:rPr lang="pt-BR" i="1" dirty="0" err="1"/>
              <a:t>Graphical</a:t>
            </a:r>
            <a:r>
              <a:rPr lang="pt-BR" i="1" dirty="0"/>
              <a:t> </a:t>
            </a:r>
            <a:r>
              <a:rPr lang="pt-BR" i="1" dirty="0" err="1"/>
              <a:t>User</a:t>
            </a:r>
            <a:r>
              <a:rPr lang="pt-BR" i="1" dirty="0"/>
              <a:t> Interface </a:t>
            </a:r>
            <a:r>
              <a:rPr lang="pt-BR" dirty="0"/>
              <a:t>ou, em português, interfaces gráficas de usuário</a:t>
            </a:r>
          </a:p>
        </p:txBody>
      </p:sp>
      <p:pic>
        <p:nvPicPr>
          <p:cNvPr id="1028" name="Picture 4" descr="A imagem mostra a ilustraÃ§Ã£o de um notebook com diversas telas grÃ¡ficas (sem conteÃºdo) abertas. SÃ£o tantas telas, que elas saem do quadro da tela do notebook (apenas como ilustraÃ§Ã£o da ideia). ">
            <a:extLst>
              <a:ext uri="{FF2B5EF4-FFF2-40B4-BE49-F238E27FC236}">
                <a16:creationId xmlns:a16="http://schemas.microsoft.com/office/drawing/2014/main" id="{9543BACF-010A-40BA-A455-F6E00398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05204"/>
            <a:ext cx="3937620" cy="29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7DE77-C17F-4225-96CB-9CC71132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343197"/>
            <a:ext cx="7355160" cy="1074442"/>
          </a:xfrm>
        </p:spPr>
        <p:txBody>
          <a:bodyPr/>
          <a:lstStyle/>
          <a:p>
            <a:r>
              <a:rPr lang="pt-BR" dirty="0"/>
              <a:t>Evento para o botão salvar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4323A-DF34-4F66-BEC0-A2EFE944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1556793"/>
            <a:ext cx="7355160" cy="4569372"/>
          </a:xfrm>
        </p:spPr>
        <p:txBody>
          <a:bodyPr/>
          <a:lstStyle/>
          <a:p>
            <a:r>
              <a:rPr lang="pt-BR" dirty="0"/>
              <a:t>Vamos pegar o valor digitado e exibir uma mensagem de boas vindas.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DDE0B3-49A9-4EA7-97FC-AA86179F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68960"/>
            <a:ext cx="797606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1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5308" y="274639"/>
            <a:ext cx="8229600" cy="1143000"/>
          </a:xfrm>
        </p:spPr>
        <p:txBody>
          <a:bodyPr/>
          <a:lstStyle/>
          <a:p>
            <a:r>
              <a:rPr lang="pt-BR" dirty="0"/>
              <a:t>Adeus linha de comando?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8FB78EB-56D3-421C-B79C-E945753AA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31" y="4760044"/>
            <a:ext cx="8475069" cy="212194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784BC71-F41C-40B2-9FDC-5DBCAEA08C40}"/>
              </a:ext>
            </a:extLst>
          </p:cNvPr>
          <p:cNvSpPr txBox="1">
            <a:spLocks/>
          </p:cNvSpPr>
          <p:nvPr/>
        </p:nvSpPr>
        <p:spPr>
          <a:xfrm>
            <a:off x="1187624" y="1417639"/>
            <a:ext cx="7499176" cy="4274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/>
          </a:p>
          <a:p>
            <a:r>
              <a:rPr lang="pt-BR" sz="2800" dirty="0"/>
              <a:t>Alguns projetos ainda são desenvolvidos em linha de comando.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23C1B2-427A-4953-A6DD-E474F7D56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85" y="2922337"/>
            <a:ext cx="45148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0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33895"/>
            <a:ext cx="6707088" cy="892399"/>
          </a:xfrm>
        </p:spPr>
        <p:txBody>
          <a:bodyPr/>
          <a:lstStyle/>
          <a:p>
            <a:r>
              <a:rPr lang="pt-BR" dirty="0"/>
              <a:t>GUI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19672" y="1253943"/>
            <a:ext cx="7067128" cy="4438038"/>
          </a:xfrm>
        </p:spPr>
        <p:txBody>
          <a:bodyPr>
            <a:normAutofit/>
          </a:bodyPr>
          <a:lstStyle/>
          <a:p>
            <a:r>
              <a:rPr lang="pt-BR" sz="2800" dirty="0"/>
              <a:t>Temos, em Java, duas APIs para uso gráfico: a </a:t>
            </a:r>
            <a:r>
              <a:rPr lang="pt-BR" sz="2800" b="1" dirty="0"/>
              <a:t>AWT</a:t>
            </a:r>
            <a:r>
              <a:rPr lang="pt-BR" sz="2800" dirty="0"/>
              <a:t> (Abstract </a:t>
            </a:r>
            <a:r>
              <a:rPr lang="pt-BR" sz="2800" dirty="0" err="1"/>
              <a:t>Window</a:t>
            </a:r>
            <a:r>
              <a:rPr lang="pt-BR" sz="2800" dirty="0"/>
              <a:t> Toolkit) e a </a:t>
            </a:r>
            <a:r>
              <a:rPr lang="pt-BR" sz="2800" b="1" dirty="0"/>
              <a:t>Swing;</a:t>
            </a:r>
          </a:p>
          <a:p>
            <a:r>
              <a:rPr lang="pt-BR" sz="2800" dirty="0"/>
              <a:t>A </a:t>
            </a:r>
            <a:r>
              <a:rPr lang="pt-BR" sz="2800" b="1" dirty="0"/>
              <a:t>AWT</a:t>
            </a:r>
            <a:r>
              <a:rPr lang="pt-BR" sz="2800" dirty="0"/>
              <a:t> ainda pode ser utilizada, mas foi substituída pela </a:t>
            </a:r>
            <a:r>
              <a:rPr lang="pt-BR" sz="2800" b="1" dirty="0"/>
              <a:t>Swing</a:t>
            </a:r>
            <a:r>
              <a:rPr lang="pt-BR" sz="2800" dirty="0"/>
              <a:t> ;</a:t>
            </a:r>
          </a:p>
          <a:p>
            <a:r>
              <a:rPr lang="pt-BR" sz="2800" dirty="0"/>
              <a:t>A </a:t>
            </a:r>
            <a:r>
              <a:rPr lang="pt-BR" sz="2800" b="1" dirty="0"/>
              <a:t>AWT</a:t>
            </a:r>
            <a:r>
              <a:rPr lang="pt-BR" sz="2800" dirty="0"/>
              <a:t> deixava a renderização por parte do sistema operacional</a:t>
            </a:r>
          </a:p>
        </p:txBody>
      </p:sp>
      <p:pic>
        <p:nvPicPr>
          <p:cNvPr id="2050" name="Picture 2" descr="Resultado de imagem para awt java">
            <a:extLst>
              <a:ext uri="{FF2B5EF4-FFF2-40B4-BE49-F238E27FC236}">
                <a16:creationId xmlns:a16="http://schemas.microsoft.com/office/drawing/2014/main" id="{F7B3BA72-58B5-491C-890F-9D17BA34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192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wt java">
            <a:extLst>
              <a:ext uri="{FF2B5EF4-FFF2-40B4-BE49-F238E27FC236}">
                <a16:creationId xmlns:a16="http://schemas.microsoft.com/office/drawing/2014/main" id="{B6F816CF-4AF5-44D8-83C2-2083F1620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204" y="4194357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69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19C12-19FB-40E5-B62C-658C61E5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189344"/>
            <a:ext cx="6779096" cy="1084983"/>
          </a:xfrm>
        </p:spPr>
        <p:txBody>
          <a:bodyPr>
            <a:normAutofit fontScale="90000"/>
          </a:bodyPr>
          <a:lstStyle/>
          <a:p>
            <a:r>
              <a:rPr lang="pt-BR" dirty="0"/>
              <a:t>Primeiro programa gráfico 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DFCE4-D3D8-4B53-A8D5-193BD4BE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952" y="1700808"/>
            <a:ext cx="7632848" cy="4425356"/>
          </a:xfrm>
        </p:spPr>
        <p:txBody>
          <a:bodyPr/>
          <a:lstStyle/>
          <a:p>
            <a:r>
              <a:rPr lang="pt-BR" dirty="0"/>
              <a:t>Primeiro precisamos criar um novo projeto; </a:t>
            </a:r>
          </a:p>
          <a:p>
            <a:r>
              <a:rPr lang="pt-BR" dirty="0"/>
              <a:t>Arquivo &gt; Novo projeto &gt; Aplicação Java;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Atenção: não esqueça de desmarcar a opção “criar classe principal”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EBDF9B-767D-45F3-9F91-5A1D6091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653136"/>
            <a:ext cx="763284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6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A1E9-DF95-49C5-BF34-8D9EB262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primeira tela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3C9464-0C05-49D1-A9AA-F9E887AE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755BB896-000F-4632-A330-F04DD4D481C4}"/>
              </a:ext>
            </a:extLst>
          </p:cNvPr>
          <p:cNvSpPr txBox="1">
            <a:spLocks/>
          </p:cNvSpPr>
          <p:nvPr/>
        </p:nvSpPr>
        <p:spPr>
          <a:xfrm>
            <a:off x="1259632" y="1600202"/>
            <a:ext cx="7579568" cy="4678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Botão direito no pacote &gt; </a:t>
            </a:r>
            <a:r>
              <a:rPr lang="pt-BR" sz="2400" dirty="0" err="1"/>
              <a:t>Form</a:t>
            </a:r>
            <a:r>
              <a:rPr lang="pt-BR" sz="2400" dirty="0"/>
              <a:t> </a:t>
            </a:r>
            <a:r>
              <a:rPr lang="pt-BR" sz="2400" dirty="0" err="1"/>
              <a:t>JFrame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Font typeface="Arial" pitchFamily="34" charset="0"/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C08446-CD6A-4D71-9C01-A7FBE7D9D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564904"/>
            <a:ext cx="58102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7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A1E9-DF95-49C5-BF34-8D9EB262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as janelas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E316DB9-41BA-4A01-B490-2E7F9BEA3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2204864"/>
            <a:ext cx="8229600" cy="37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A1E9-DF95-49C5-BF34-8D9EB262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Palete de controles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3C9464-0C05-49D1-A9AA-F9E887AE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916832"/>
            <a:ext cx="7715200" cy="4209332"/>
          </a:xfrm>
        </p:spPr>
        <p:txBody>
          <a:bodyPr/>
          <a:lstStyle/>
          <a:p>
            <a:r>
              <a:rPr lang="pt-BR" dirty="0"/>
              <a:t>A paleta de controles possui os controles para criar as telas.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33086B-DBDE-42F8-A4F5-130C2EB0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415713"/>
            <a:ext cx="26955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7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A1E9-DF95-49C5-BF34-8D9EB262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Navegador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3C9464-0C05-49D1-A9AA-F9E887AE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595932"/>
            <a:ext cx="7283152" cy="4569372"/>
          </a:xfrm>
        </p:spPr>
        <p:txBody>
          <a:bodyPr/>
          <a:lstStyle/>
          <a:p>
            <a:r>
              <a:rPr lang="pt-BR" dirty="0"/>
              <a:t>Todos os controles da tela, ou seja, que foram utilizados, ficam nessa tabela.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03E42C-E6EA-43B3-9275-4F83531D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924944"/>
            <a:ext cx="34766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69989"/>
      </p:ext>
    </p:extLst>
  </p:cSld>
  <p:clrMapOvr>
    <a:masterClrMapping/>
  </p:clrMapOvr>
</p:sld>
</file>

<file path=ppt/theme/theme1.xml><?xml version="1.0" encoding="utf-8"?>
<a:theme xmlns:a="http://schemas.openxmlformats.org/drawingml/2006/main" name="un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nove" id="{215B2F91-28F6-45E9-A61D-1A55F7397009}" vid="{58E633BD-C169-4D5B-83CE-01EEEE6B7C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uninove</Template>
  <TotalTime>272</TotalTime>
  <Words>325</Words>
  <Application>Microsoft Office PowerPoint</Application>
  <PresentationFormat>Apresentação na tela (4:3)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uninove</vt:lpstr>
      <vt:lpstr>Gui (graphical user interface)</vt:lpstr>
      <vt:lpstr>O que é uma GUI?</vt:lpstr>
      <vt:lpstr>Adeus linha de comando?</vt:lpstr>
      <vt:lpstr>GUI em Java</vt:lpstr>
      <vt:lpstr>Primeiro programa gráfico em Java</vt:lpstr>
      <vt:lpstr>Criar a primeira tela</vt:lpstr>
      <vt:lpstr>Entendo as janelas</vt:lpstr>
      <vt:lpstr>Palete de controles</vt:lpstr>
      <vt:lpstr>Navegador</vt:lpstr>
      <vt:lpstr>Projeto</vt:lpstr>
      <vt:lpstr>Código fonte</vt:lpstr>
      <vt:lpstr>Componentes comuns</vt:lpstr>
      <vt:lpstr>Componentes comuns</vt:lpstr>
      <vt:lpstr>Desenhar nossa primeira tela - Swing</vt:lpstr>
      <vt:lpstr>Desenhar nossa primeira tela - Swing</vt:lpstr>
      <vt:lpstr>Alterar os textos (text)</vt:lpstr>
      <vt:lpstr>Alterar os nomes (names)</vt:lpstr>
      <vt:lpstr>Criar um evento </vt:lpstr>
      <vt:lpstr>Código - Fonte</vt:lpstr>
      <vt:lpstr>Evento para o botão salvar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 (Herança)</dc:title>
  <dc:creator>Marisa Gava</dc:creator>
  <cp:lastModifiedBy>Thiago Souza Xavier</cp:lastModifiedBy>
  <cp:revision>55</cp:revision>
  <dcterms:created xsi:type="dcterms:W3CDTF">2016-03-28T14:47:53Z</dcterms:created>
  <dcterms:modified xsi:type="dcterms:W3CDTF">2019-09-17T20:33:11Z</dcterms:modified>
</cp:coreProperties>
</file>