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5" r:id="rId2"/>
    <p:sldId id="453" r:id="rId3"/>
    <p:sldId id="548" r:id="rId4"/>
    <p:sldId id="531" r:id="rId5"/>
    <p:sldId id="534" r:id="rId6"/>
    <p:sldId id="535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33" r:id="rId1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2880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CC"/>
    <a:srgbClr val="FF99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29" autoAdjust="0"/>
  </p:normalViewPr>
  <p:slideViewPr>
    <p:cSldViewPr>
      <p:cViewPr>
        <p:scale>
          <a:sx n="50" d="100"/>
          <a:sy n="50" d="100"/>
        </p:scale>
        <p:origin x="1956" y="42"/>
      </p:cViewPr>
      <p:guideLst>
        <p:guide orient="horz" pos="2568"/>
        <p:guide orient="horz" pos="618"/>
        <p:guide pos="288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6C72B0-08AB-4928-8284-02A98E7011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42428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B894D-CCA4-4840-A165-FC7E05EA6A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91671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9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6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37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9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5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83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3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6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33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26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7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16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785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8949-579B-4010-A2DA-FFD14AC0BB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32BFCEC-6F17-4496-9A8C-C8C21D49D9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2124348" y="765175"/>
            <a:ext cx="5688012" cy="14700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Apresentação</a:t>
            </a:r>
          </a:p>
        </p:txBody>
      </p:sp>
      <p:sp>
        <p:nvSpPr>
          <p:cNvPr id="4100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b="1" dirty="0">
                <a:latin typeface="Verdana" pitchFamily="34" charset="0"/>
              </a:rPr>
              <a:t>Prof. Thiago Xavier</a:t>
            </a:r>
          </a:p>
        </p:txBody>
      </p:sp>
    </p:spTree>
    <p:extLst>
      <p:ext uri="{BB962C8B-B14F-4D97-AF65-F5344CB8AC3E}">
        <p14:creationId xmlns:p14="http://schemas.microsoft.com/office/powerpoint/2010/main" val="32342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Vamos praticar!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Primeiro vamos criar a </a:t>
            </a:r>
            <a:r>
              <a:rPr lang="pt-BR" altLang="zh-CN" sz="2800" kern="0" dirty="0" err="1">
                <a:latin typeface="+mj-lt"/>
                <a:ea typeface="宋体" charset="-122"/>
              </a:rPr>
              <a:t>super</a:t>
            </a:r>
            <a:r>
              <a:rPr lang="pt-BR" altLang="zh-CN" sz="2800" kern="0" dirty="0">
                <a:latin typeface="+mj-lt"/>
                <a:ea typeface="宋体" charset="-122"/>
              </a:rPr>
              <a:t> classe “</a:t>
            </a:r>
            <a:r>
              <a:rPr lang="pt-BR" altLang="zh-CN" sz="2800" kern="0" dirty="0" err="1">
                <a:latin typeface="+mj-lt"/>
                <a:ea typeface="宋体" charset="-122"/>
              </a:rPr>
              <a:t>Funcionario</a:t>
            </a:r>
            <a:r>
              <a:rPr lang="pt-BR" altLang="zh-CN" sz="2800" kern="0" dirty="0">
                <a:latin typeface="+mj-lt"/>
                <a:ea typeface="宋体" charset="-122"/>
              </a:rPr>
              <a:t>”.</a:t>
            </a:r>
            <a:endParaRPr lang="pt-BR" altLang="zh-CN" sz="1800" b="1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27F4EC-F71C-48BC-939D-4E6CCCD6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7" y="2457450"/>
            <a:ext cx="8105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a classe Gerente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A palavra </a:t>
            </a:r>
            <a:r>
              <a:rPr lang="pt-BR" altLang="zh-CN" sz="2800" i="1" kern="0" dirty="0" err="1">
                <a:latin typeface="+mj-lt"/>
                <a:ea typeface="宋体" charset="-122"/>
              </a:rPr>
              <a:t>extends</a:t>
            </a:r>
            <a:r>
              <a:rPr lang="pt-BR" altLang="zh-CN" sz="2800" i="1" kern="0" dirty="0">
                <a:latin typeface="+mj-lt"/>
                <a:ea typeface="宋体" charset="-122"/>
              </a:rPr>
              <a:t> </a:t>
            </a:r>
            <a:r>
              <a:rPr lang="pt-BR" altLang="zh-CN" sz="2800" kern="0" dirty="0">
                <a:latin typeface="+mj-lt"/>
                <a:ea typeface="宋体" charset="-122"/>
              </a:rPr>
              <a:t>indica que a classe gerente herdará funcionalidades de funcionário.</a:t>
            </a:r>
            <a:endParaRPr lang="pt-BR" altLang="zh-CN" sz="1800" b="1" i="1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AC9781-D17F-4C6E-BE1C-82AB07C5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2" y="2946053"/>
            <a:ext cx="8258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a classe Gerente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Apenas o atributo é diferente. 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AB39CE-DD07-40DB-9EBF-BF7FDF58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840"/>
            <a:ext cx="9144000" cy="12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Design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Jframe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Vamos criar um layout simular um login.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Para adicionar os itens no combo, basta clicar no componente e procurar a propriedade </a:t>
            </a:r>
            <a:r>
              <a:rPr lang="pt-BR" altLang="zh-CN" sz="2800" kern="0" dirty="0" err="1">
                <a:latin typeface="+mj-lt"/>
                <a:ea typeface="宋体" charset="-122"/>
              </a:rPr>
              <a:t>model</a:t>
            </a:r>
            <a:r>
              <a:rPr lang="pt-BR" altLang="zh-CN" sz="2800" kern="0" dirty="0">
                <a:latin typeface="+mj-lt"/>
                <a:ea typeface="宋体" charset="-122"/>
              </a:rPr>
              <a:t>.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7F655A-65DF-4857-8023-35D37D21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94522"/>
            <a:ext cx="658042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Propriedade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model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Geralmente (caso não tenha sido alterado) fica no canto inferior direito; 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D7CE1D-B8B3-410C-9AAA-7B533309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06" y="1653555"/>
            <a:ext cx="3095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5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Evento clique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Vamos criar o evento clique para efetuar o login;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Botão direito no </a:t>
            </a:r>
            <a:r>
              <a:rPr lang="pt-BR" altLang="zh-CN" sz="2800" kern="0" dirty="0" err="1">
                <a:latin typeface="+mj-lt"/>
                <a:ea typeface="宋体" charset="-122"/>
              </a:rPr>
              <a:t>btnLogin</a:t>
            </a:r>
            <a:r>
              <a:rPr lang="pt-BR" altLang="zh-CN" sz="2800" kern="0" dirty="0">
                <a:latin typeface="+mj-lt"/>
                <a:ea typeface="宋体" charset="-122"/>
              </a:rPr>
              <a:t> &gt; Eventos &gt; </a:t>
            </a:r>
            <a:r>
              <a:rPr lang="pt-BR" altLang="zh-CN" sz="2800" kern="0" dirty="0" err="1">
                <a:latin typeface="+mj-lt"/>
                <a:ea typeface="宋体" charset="-122"/>
              </a:rPr>
              <a:t>Action</a:t>
            </a:r>
            <a:r>
              <a:rPr lang="pt-BR" altLang="zh-CN" sz="2800" kern="0" dirty="0">
                <a:latin typeface="+mj-lt"/>
                <a:ea typeface="宋体" charset="-122"/>
              </a:rPr>
              <a:t> &gt; </a:t>
            </a:r>
            <a:r>
              <a:rPr lang="pt-BR" altLang="zh-CN" sz="2800" kern="0" dirty="0" err="1">
                <a:latin typeface="+mj-lt"/>
                <a:ea typeface="宋体" charset="-122"/>
              </a:rPr>
              <a:t>ActionPerformed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DE503A-D759-41E2-B2B9-DB35F06C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634"/>
            <a:ext cx="9144000" cy="7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Evento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btnLoginActionPerformed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F278F398-649E-47AA-BBC9-06891015407D}"/>
              </a:ext>
            </a:extLst>
          </p:cNvPr>
          <p:cNvSpPr txBox="1">
            <a:spLocks/>
          </p:cNvSpPr>
          <p:nvPr/>
        </p:nvSpPr>
        <p:spPr bwMode="auto">
          <a:xfrm>
            <a:off x="467544" y="1687164"/>
            <a:ext cx="7955769" cy="36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2626B5-EC61-4982-8BCC-80B1C6F6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776"/>
            <a:ext cx="9144000" cy="39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Colocando a mão na massa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791679" y="966440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E574C2CC-C5B6-434A-BCE5-0E500F291D0B}"/>
              </a:ext>
            </a:extLst>
          </p:cNvPr>
          <p:cNvSpPr txBox="1">
            <a:spLocks/>
          </p:cNvSpPr>
          <p:nvPr/>
        </p:nvSpPr>
        <p:spPr bwMode="auto">
          <a:xfrm>
            <a:off x="-396552" y="1096268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Continue o código do slide anterior, crie a instância da classe caixa e utilize o método autenticar. </a:t>
            </a:r>
            <a:endParaRPr lang="pt-BR" altLang="zh-CN" sz="1800" kern="0" dirty="0">
              <a:latin typeface="+mj-lt"/>
              <a:ea typeface="宋体" charset="-122"/>
            </a:endParaRPr>
          </a:p>
          <a:p>
            <a:pPr algn="l">
              <a:lnSpc>
                <a:spcPct val="150000"/>
              </a:lnSpc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C1E04E-5A14-4665-B8B8-B301F1B3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32260"/>
            <a:ext cx="3521274" cy="35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3467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Exercício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4" name="Subtítulo 8">
            <a:extLst>
              <a:ext uri="{FF2B5EF4-FFF2-40B4-BE49-F238E27FC236}">
                <a16:creationId xmlns:a16="http://schemas.microsoft.com/office/drawing/2014/main" id="{97E820CB-C752-4C3A-8A20-D927D7303D0B}"/>
              </a:ext>
            </a:extLst>
          </p:cNvPr>
          <p:cNvSpPr txBox="1">
            <a:spLocks/>
          </p:cNvSpPr>
          <p:nvPr/>
        </p:nvSpPr>
        <p:spPr bwMode="auto">
          <a:xfrm>
            <a:off x="325988" y="1556791"/>
            <a:ext cx="8422475" cy="4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pt-BR" altLang="pt-BR" sz="2400" kern="0" dirty="0">
                <a:latin typeface="+mj-lt"/>
              </a:rPr>
              <a:t>Implemente os diagramas de classe abaixo: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400" kern="0" dirty="0">
              <a:latin typeface="+mj-lt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400" kern="0" dirty="0"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8C3302-1A50-48C3-8A42-AD7825BA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86" y="2259682"/>
            <a:ext cx="6672338" cy="34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5" y="404664"/>
            <a:ext cx="7773987" cy="720725"/>
          </a:xfrm>
        </p:spPr>
        <p:txBody>
          <a:bodyPr/>
          <a:lstStyle/>
          <a:p>
            <a:r>
              <a:rPr lang="pt-BR" dirty="0"/>
              <a:t>Conceito de orientação a objetos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750" y="1484313"/>
            <a:ext cx="8064500" cy="316865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	</a:t>
            </a:r>
          </a:p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</a:t>
            </a:r>
            <a:br>
              <a:rPr lang="pt-BR" altLang="pt-BR" sz="2000" dirty="0"/>
            </a:br>
            <a:r>
              <a:rPr lang="pt-BR" altLang="pt-BR" sz="2000" dirty="0"/>
              <a:t>	</a:t>
            </a:r>
            <a:endParaRPr lang="pt-BR" altLang="pt-BR" sz="1600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BE5E1A80-D395-40A2-A148-6D13562F95A1}"/>
              </a:ext>
            </a:extLst>
          </p:cNvPr>
          <p:cNvSpPr txBox="1">
            <a:spLocks/>
          </p:cNvSpPr>
          <p:nvPr/>
        </p:nvSpPr>
        <p:spPr bwMode="auto">
          <a:xfrm>
            <a:off x="685005" y="2492896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>
                <a:latin typeface="+mj-lt"/>
                <a:ea typeface="宋体" charset="-122"/>
              </a:rPr>
              <a:t>Herança</a:t>
            </a:r>
            <a:endParaRPr lang="pt-BR" altLang="zh-CN" sz="2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1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5" y="404664"/>
            <a:ext cx="7773987" cy="720725"/>
          </a:xfrm>
        </p:spPr>
        <p:txBody>
          <a:bodyPr/>
          <a:lstStyle/>
          <a:p>
            <a:r>
              <a:rPr lang="pt-BR" dirty="0"/>
              <a:t>Pilares da orientação a objetos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750" y="1484313"/>
            <a:ext cx="8064500" cy="316865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	</a:t>
            </a:r>
          </a:p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</a:t>
            </a:r>
            <a:br>
              <a:rPr lang="pt-BR" altLang="pt-BR" sz="2000" dirty="0"/>
            </a:br>
            <a:r>
              <a:rPr lang="pt-BR" altLang="pt-BR" sz="2000" dirty="0"/>
              <a:t>	</a:t>
            </a:r>
            <a:endParaRPr lang="pt-BR" altLang="pt-BR" sz="1600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01DB81-26D3-4702-943F-1FB9FE77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97113"/>
            <a:ext cx="2962275" cy="1543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2ACB05-19C1-4991-AD9F-AFB129EF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78" y="2780928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3467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Herança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251520" y="1294088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Herança é quando uma classe possui as mesmas características e comportamentos de outra classe;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Possibilita que as classes compartilhem métodos e atributos.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AF3CC-B013-4CF0-9E1E-73D4B7D9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65" y="469237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80169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Tipos de classe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0" y="1098031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Na herança temos dois tipos principais de classe: </a:t>
            </a:r>
          </a:p>
          <a:p>
            <a:pPr marL="1714500" lvl="3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b="1" kern="0" dirty="0">
                <a:latin typeface="+mj-lt"/>
                <a:ea typeface="宋体" charset="-122"/>
              </a:rPr>
              <a:t>Classe base: </a:t>
            </a:r>
            <a:r>
              <a:rPr lang="pt-BR" altLang="zh-CN" sz="2400" kern="0" dirty="0">
                <a:latin typeface="+mj-lt"/>
                <a:ea typeface="宋体" charset="-122"/>
              </a:rPr>
              <a:t>a classe que concede as características a uma outra classe; </a:t>
            </a:r>
          </a:p>
          <a:p>
            <a:pPr marL="1714500" lvl="3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b="1" kern="0" dirty="0">
                <a:latin typeface="+mj-lt"/>
                <a:ea typeface="宋体" charset="-122"/>
              </a:rPr>
              <a:t>Classe derivada: </a:t>
            </a:r>
            <a:r>
              <a:rPr lang="pt-BR" altLang="zh-CN" sz="2400" kern="0" dirty="0">
                <a:latin typeface="+mj-lt"/>
                <a:ea typeface="宋体" charset="-122"/>
              </a:rPr>
              <a:t>classe que herda as características da classe base.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317052-40A3-4D97-8F3E-9651DB4A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86" y="4445518"/>
            <a:ext cx="5295981" cy="20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80169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Vantagens da herança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0" y="1098031"/>
            <a:ext cx="756064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Reaproveitamento de código;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Centralização;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Facilidade de manutenção</a:t>
            </a:r>
            <a:endParaRPr lang="pt-BR" altLang="zh-CN" sz="24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12DCA8-1473-4A98-A457-51039F9E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91294"/>
            <a:ext cx="5947110" cy="3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7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80169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de herança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0" y="1098030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Como toda empresa, um banco possui funcionários. Faremos a modelagem de dois funcionários apenas, gerente e caixa. </a:t>
            </a:r>
            <a:endParaRPr lang="pt-BR" altLang="zh-CN" sz="24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DDCA60-611D-44E7-A0C3-EE540270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22" y="3318853"/>
            <a:ext cx="5600303" cy="26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 que há em comum entre essas classes?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513CA4EF-E80E-494C-BD9F-BE9DB7A27268}"/>
              </a:ext>
            </a:extLst>
          </p:cNvPr>
          <p:cNvSpPr txBox="1">
            <a:spLocks/>
          </p:cNvSpPr>
          <p:nvPr/>
        </p:nvSpPr>
        <p:spPr bwMode="auto">
          <a:xfrm>
            <a:off x="-396552" y="4099855"/>
            <a:ext cx="9144000" cy="32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kern="0" dirty="0">
                <a:latin typeface="+mj-lt"/>
                <a:ea typeface="宋体" charset="-122"/>
              </a:rPr>
              <a:t>Os atributos nome e salário, e o método autenticar se repetem, sendo assim, podemos criar uma </a:t>
            </a:r>
            <a:r>
              <a:rPr lang="pt-BR" altLang="zh-CN" sz="2800" kern="0" dirty="0" err="1">
                <a:latin typeface="+mj-lt"/>
                <a:ea typeface="宋体" charset="-122"/>
              </a:rPr>
              <a:t>super</a:t>
            </a:r>
            <a:r>
              <a:rPr lang="pt-BR" altLang="zh-CN" sz="2800" kern="0" dirty="0">
                <a:latin typeface="+mj-lt"/>
                <a:ea typeface="宋体" charset="-122"/>
              </a:rPr>
              <a:t> classe e fazer com que elas </a:t>
            </a:r>
            <a:r>
              <a:rPr lang="pt-BR" altLang="zh-CN" sz="2800" b="1" kern="0" dirty="0">
                <a:latin typeface="+mj-lt"/>
                <a:ea typeface="宋体" charset="-122"/>
              </a:rPr>
              <a:t>herdem.</a:t>
            </a:r>
            <a:endParaRPr lang="pt-BR" altLang="zh-CN" sz="1800" b="1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DDCA60-611D-44E7-A0C3-EE540270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85" y="1254580"/>
            <a:ext cx="5600303" cy="26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467544" y="245715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corrigido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-28912" y="1124744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CB950-457F-4928-9A4F-92ED0D2A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8" y="1772816"/>
            <a:ext cx="7617017" cy="43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5161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8304</TotalTime>
  <Words>307</Words>
  <Application>Microsoft Office PowerPoint</Application>
  <PresentationFormat>Apresentação na tela (4:3)</PresentationFormat>
  <Paragraphs>79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Verdana</vt:lpstr>
      <vt:lpstr>Design padrão</vt:lpstr>
      <vt:lpstr>Apresentação</vt:lpstr>
      <vt:lpstr>Conceito de orientação a objetos</vt:lpstr>
      <vt:lpstr>Pilares da orientação a objetos</vt:lpstr>
      <vt:lpstr>Herança</vt:lpstr>
      <vt:lpstr>Tipos de classe</vt:lpstr>
      <vt:lpstr>Vantagens da herança</vt:lpstr>
      <vt:lpstr>Exemplo de herança</vt:lpstr>
      <vt:lpstr>O que há em comum entre essas classes?</vt:lpstr>
      <vt:lpstr>Exemplo corrigido</vt:lpstr>
      <vt:lpstr>Vamos praticar!</vt:lpstr>
      <vt:lpstr>Criar a classe Gerente</vt:lpstr>
      <vt:lpstr>Criar a classe Gerente</vt:lpstr>
      <vt:lpstr>Design Jframe</vt:lpstr>
      <vt:lpstr>Propriedade model</vt:lpstr>
      <vt:lpstr>Evento clique</vt:lpstr>
      <vt:lpstr>Evento btnLoginActionPerformed</vt:lpstr>
      <vt:lpstr>Colocando a mão na massa</vt:lpstr>
      <vt:lpstr>Exercício</vt:lpstr>
    </vt:vector>
  </TitlesOfParts>
  <Company>SESI-SENAI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SESI-SENAI SP</dc:creator>
  <cp:lastModifiedBy>Thiago Souza Xavier</cp:lastModifiedBy>
  <cp:revision>445</cp:revision>
  <cp:lastPrinted>2014-09-08T15:19:57Z</cp:lastPrinted>
  <dcterms:created xsi:type="dcterms:W3CDTF">2009-09-10T17:53:45Z</dcterms:created>
  <dcterms:modified xsi:type="dcterms:W3CDTF">2019-09-18T22:36:06Z</dcterms:modified>
</cp:coreProperties>
</file>