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475" r:id="rId2"/>
    <p:sldId id="453" r:id="rId3"/>
    <p:sldId id="548" r:id="rId4"/>
    <p:sldId id="531" r:id="rId5"/>
    <p:sldId id="534" r:id="rId6"/>
    <p:sldId id="535" r:id="rId7"/>
    <p:sldId id="537" r:id="rId8"/>
    <p:sldId id="538" r:id="rId9"/>
    <p:sldId id="539" r:id="rId10"/>
    <p:sldId id="540" r:id="rId11"/>
    <p:sldId id="541" r:id="rId12"/>
    <p:sldId id="542" r:id="rId13"/>
    <p:sldId id="543" r:id="rId14"/>
    <p:sldId id="544" r:id="rId15"/>
    <p:sldId id="545" r:id="rId16"/>
    <p:sldId id="546" r:id="rId17"/>
    <p:sldId id="547" r:id="rId18"/>
    <p:sldId id="533" r:id="rId19"/>
  </p:sldIdLst>
  <p:sldSz cx="9144000" cy="6858000" type="screen4x3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68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pos="2880">
          <p15:clr>
            <a:srgbClr val="A4A3A4"/>
          </p15:clr>
        </p15:guide>
        <p15:guide id="4" pos="2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6600CC"/>
    <a:srgbClr val="FF9900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9429" autoAdjust="0"/>
  </p:normalViewPr>
  <p:slideViewPr>
    <p:cSldViewPr>
      <p:cViewPr>
        <p:scale>
          <a:sx n="50" d="100"/>
          <a:sy n="50" d="100"/>
        </p:scale>
        <p:origin x="1956" y="42"/>
      </p:cViewPr>
      <p:guideLst>
        <p:guide orient="horz" pos="2568"/>
        <p:guide orient="horz" pos="618"/>
        <p:guide pos="2880"/>
        <p:guide pos="24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16C72B0-08AB-4928-8284-02A98E70118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9642428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8B894D-CCA4-4840-A165-FC7E05EA6A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6916711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6692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9865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375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1978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5552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8725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0837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6233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327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066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9338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1268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2758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054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9165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78586"/>
            <a:ext cx="9144000" cy="5138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A38949-579B-4010-A2DA-FFD14AC0BB5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8286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A32BFCEC-6F17-4496-9A8C-C8C21D49D93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ítulo 1"/>
          <p:cNvSpPr>
            <a:spLocks noGrp="1"/>
          </p:cNvSpPr>
          <p:nvPr>
            <p:ph type="ctrTitle"/>
          </p:nvPr>
        </p:nvSpPr>
        <p:spPr>
          <a:xfrm>
            <a:off x="2124348" y="765175"/>
            <a:ext cx="5688012" cy="1470025"/>
          </a:xfrm>
        </p:spPr>
        <p:txBody>
          <a:bodyPr/>
          <a:lstStyle/>
          <a:p>
            <a:r>
              <a:rPr lang="pt-BR" altLang="pt-BR" sz="3600" kern="1200" dirty="0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Apresentação</a:t>
            </a:r>
          </a:p>
        </p:txBody>
      </p:sp>
      <p:sp>
        <p:nvSpPr>
          <p:cNvPr id="4100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altLang="pt-BR" b="1" dirty="0">
                <a:latin typeface="Verdana" pitchFamily="34" charset="0"/>
              </a:rPr>
              <a:t>Prof. Thiago Xavier</a:t>
            </a:r>
          </a:p>
        </p:txBody>
      </p:sp>
    </p:spTree>
    <p:extLst>
      <p:ext uri="{BB962C8B-B14F-4D97-AF65-F5344CB8AC3E}">
        <p14:creationId xmlns:p14="http://schemas.microsoft.com/office/powerpoint/2010/main" val="3234221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7"/>
          <p:cNvSpPr>
            <a:spLocks noGrp="1"/>
          </p:cNvSpPr>
          <p:nvPr>
            <p:ph type="ctrTitle"/>
          </p:nvPr>
        </p:nvSpPr>
        <p:spPr>
          <a:xfrm>
            <a:off x="467544" y="245715"/>
            <a:ext cx="7773987" cy="720725"/>
          </a:xfrm>
        </p:spPr>
        <p:txBody>
          <a:bodyPr/>
          <a:lstStyle/>
          <a:p>
            <a:r>
              <a:rPr lang="pt-BR" altLang="pt-BR" sz="3600" kern="1200" dirty="0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Vamos praticar!</a:t>
            </a:r>
          </a:p>
        </p:txBody>
      </p:sp>
      <p:sp>
        <p:nvSpPr>
          <p:cNvPr id="5123" name="Subtítulo 8"/>
          <p:cNvSpPr>
            <a:spLocks noGrp="1"/>
          </p:cNvSpPr>
          <p:nvPr>
            <p:ph type="subTitle" idx="1"/>
          </p:nvPr>
        </p:nvSpPr>
        <p:spPr>
          <a:xfrm>
            <a:off x="791679" y="966440"/>
            <a:ext cx="7560642" cy="3240088"/>
          </a:xfrm>
        </p:spPr>
        <p:txBody>
          <a:bodyPr/>
          <a:lstStyle/>
          <a:p>
            <a:pPr lvl="2" algn="l" eaLnBrk="1" hangingPunct="1">
              <a:lnSpc>
                <a:spcPct val="130000"/>
              </a:lnSpc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lphaLcParenR"/>
            </a:pPr>
            <a:endParaRPr lang="pt-BR" altLang="pt-BR" sz="1600" b="1" dirty="0">
              <a:latin typeface="Verdana" pitchFamily="34" charset="0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dirty="0">
              <a:latin typeface="Verdana" pitchFamily="34" charset="0"/>
            </a:endParaRPr>
          </a:p>
        </p:txBody>
      </p:sp>
      <p:sp>
        <p:nvSpPr>
          <p:cNvPr id="5" name="Subtítulo 8">
            <a:extLst>
              <a:ext uri="{FF2B5EF4-FFF2-40B4-BE49-F238E27FC236}">
                <a16:creationId xmlns:a16="http://schemas.microsoft.com/office/drawing/2014/main" id="{F278F398-649E-47AA-BBC9-06891015407D}"/>
              </a:ext>
            </a:extLst>
          </p:cNvPr>
          <p:cNvSpPr txBox="1">
            <a:spLocks/>
          </p:cNvSpPr>
          <p:nvPr/>
        </p:nvSpPr>
        <p:spPr bwMode="auto">
          <a:xfrm>
            <a:off x="-396552" y="1096268"/>
            <a:ext cx="9144000" cy="3266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altLang="zh-CN" sz="2800" kern="0" dirty="0">
                <a:latin typeface="+mj-lt"/>
                <a:ea typeface="宋体" charset="-122"/>
              </a:rPr>
              <a:t>Primeiro vamos criar a </a:t>
            </a:r>
            <a:r>
              <a:rPr lang="pt-BR" altLang="zh-CN" sz="2800" kern="0" dirty="0" err="1">
                <a:latin typeface="+mj-lt"/>
                <a:ea typeface="宋体" charset="-122"/>
              </a:rPr>
              <a:t>super</a:t>
            </a:r>
            <a:r>
              <a:rPr lang="pt-BR" altLang="zh-CN" sz="2800" kern="0" dirty="0">
                <a:latin typeface="+mj-lt"/>
                <a:ea typeface="宋体" charset="-122"/>
              </a:rPr>
              <a:t> classe “</a:t>
            </a:r>
            <a:r>
              <a:rPr lang="pt-BR" altLang="zh-CN" sz="2800" kern="0" dirty="0" err="1">
                <a:latin typeface="+mj-lt"/>
                <a:ea typeface="宋体" charset="-122"/>
              </a:rPr>
              <a:t>Funcionario</a:t>
            </a:r>
            <a:r>
              <a:rPr lang="pt-BR" altLang="zh-CN" sz="2800" kern="0" dirty="0">
                <a:latin typeface="+mj-lt"/>
                <a:ea typeface="宋体" charset="-122"/>
              </a:rPr>
              <a:t>”.</a:t>
            </a:r>
            <a:endParaRPr lang="pt-BR" altLang="zh-CN" sz="1800" b="1" kern="0" dirty="0">
              <a:latin typeface="+mj-lt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kern="0" dirty="0">
              <a:latin typeface="Verdana" pitchFamily="34" charset="0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kern="0" dirty="0">
              <a:latin typeface="Verdana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D27F4EC-F71C-48BC-939D-4E6CCCD67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97" y="2457450"/>
            <a:ext cx="810577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006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7"/>
          <p:cNvSpPr>
            <a:spLocks noGrp="1"/>
          </p:cNvSpPr>
          <p:nvPr>
            <p:ph type="ctrTitle"/>
          </p:nvPr>
        </p:nvSpPr>
        <p:spPr>
          <a:xfrm>
            <a:off x="467544" y="245715"/>
            <a:ext cx="7773987" cy="720725"/>
          </a:xfrm>
        </p:spPr>
        <p:txBody>
          <a:bodyPr/>
          <a:lstStyle/>
          <a:p>
            <a:r>
              <a:rPr lang="pt-BR" altLang="pt-BR" sz="3600" kern="1200" dirty="0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Criar a classe Gerente</a:t>
            </a:r>
          </a:p>
        </p:txBody>
      </p:sp>
      <p:sp>
        <p:nvSpPr>
          <p:cNvPr id="5123" name="Subtítulo 8"/>
          <p:cNvSpPr>
            <a:spLocks noGrp="1"/>
          </p:cNvSpPr>
          <p:nvPr>
            <p:ph type="subTitle" idx="1"/>
          </p:nvPr>
        </p:nvSpPr>
        <p:spPr>
          <a:xfrm>
            <a:off x="791679" y="966440"/>
            <a:ext cx="7560642" cy="3240088"/>
          </a:xfrm>
        </p:spPr>
        <p:txBody>
          <a:bodyPr/>
          <a:lstStyle/>
          <a:p>
            <a:pPr lvl="2" algn="l" eaLnBrk="1" hangingPunct="1">
              <a:lnSpc>
                <a:spcPct val="130000"/>
              </a:lnSpc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lphaLcParenR"/>
            </a:pPr>
            <a:endParaRPr lang="pt-BR" altLang="pt-BR" sz="1600" b="1" dirty="0">
              <a:latin typeface="Verdana" pitchFamily="34" charset="0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dirty="0">
              <a:latin typeface="Verdana" pitchFamily="34" charset="0"/>
            </a:endParaRPr>
          </a:p>
        </p:txBody>
      </p:sp>
      <p:sp>
        <p:nvSpPr>
          <p:cNvPr id="5" name="Subtítulo 8">
            <a:extLst>
              <a:ext uri="{FF2B5EF4-FFF2-40B4-BE49-F238E27FC236}">
                <a16:creationId xmlns:a16="http://schemas.microsoft.com/office/drawing/2014/main" id="{F278F398-649E-47AA-BBC9-06891015407D}"/>
              </a:ext>
            </a:extLst>
          </p:cNvPr>
          <p:cNvSpPr txBox="1">
            <a:spLocks/>
          </p:cNvSpPr>
          <p:nvPr/>
        </p:nvSpPr>
        <p:spPr bwMode="auto">
          <a:xfrm>
            <a:off x="-396552" y="1096268"/>
            <a:ext cx="9144000" cy="3266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altLang="zh-CN" sz="2800" kern="0" dirty="0">
                <a:latin typeface="+mj-lt"/>
                <a:ea typeface="宋体" charset="-122"/>
              </a:rPr>
              <a:t>A palavra </a:t>
            </a:r>
            <a:r>
              <a:rPr lang="pt-BR" altLang="zh-CN" sz="2800" i="1" kern="0" dirty="0" err="1">
                <a:latin typeface="+mj-lt"/>
                <a:ea typeface="宋体" charset="-122"/>
              </a:rPr>
              <a:t>extends</a:t>
            </a:r>
            <a:r>
              <a:rPr lang="pt-BR" altLang="zh-CN" sz="2800" i="1" kern="0" dirty="0">
                <a:latin typeface="+mj-lt"/>
                <a:ea typeface="宋体" charset="-122"/>
              </a:rPr>
              <a:t> </a:t>
            </a:r>
            <a:r>
              <a:rPr lang="pt-BR" altLang="zh-CN" sz="2800" kern="0" dirty="0">
                <a:latin typeface="+mj-lt"/>
                <a:ea typeface="宋体" charset="-122"/>
              </a:rPr>
              <a:t>indica que a classe gerente herdará funcionalidades de funcionário.</a:t>
            </a:r>
            <a:endParaRPr lang="pt-BR" altLang="zh-CN" sz="1800" b="1" i="1" kern="0" dirty="0">
              <a:latin typeface="+mj-lt"/>
              <a:ea typeface="宋体" charset="-122"/>
            </a:endParaRPr>
          </a:p>
          <a:p>
            <a:pPr algn="l">
              <a:lnSpc>
                <a:spcPct val="150000"/>
              </a:lnSpc>
            </a:pPr>
            <a:endParaRPr lang="pt-BR" altLang="pt-BR" sz="1600" b="1" kern="0" dirty="0">
              <a:latin typeface="Verdana" pitchFamily="34" charset="0"/>
              <a:ea typeface="宋体" charset="-122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7AC9781-D17F-4C6E-BE1C-82AB07C56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52" y="2946053"/>
            <a:ext cx="82581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062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7"/>
          <p:cNvSpPr>
            <a:spLocks noGrp="1"/>
          </p:cNvSpPr>
          <p:nvPr>
            <p:ph type="ctrTitle"/>
          </p:nvPr>
        </p:nvSpPr>
        <p:spPr>
          <a:xfrm>
            <a:off x="467544" y="245715"/>
            <a:ext cx="7773987" cy="720725"/>
          </a:xfrm>
        </p:spPr>
        <p:txBody>
          <a:bodyPr/>
          <a:lstStyle/>
          <a:p>
            <a:r>
              <a:rPr lang="pt-BR" altLang="pt-BR" sz="3600" kern="1200" dirty="0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Criar a classe Gerente</a:t>
            </a:r>
          </a:p>
        </p:txBody>
      </p:sp>
      <p:sp>
        <p:nvSpPr>
          <p:cNvPr id="5123" name="Subtítulo 8"/>
          <p:cNvSpPr>
            <a:spLocks noGrp="1"/>
          </p:cNvSpPr>
          <p:nvPr>
            <p:ph type="subTitle" idx="1"/>
          </p:nvPr>
        </p:nvSpPr>
        <p:spPr>
          <a:xfrm>
            <a:off x="791679" y="966440"/>
            <a:ext cx="7560642" cy="3240088"/>
          </a:xfrm>
        </p:spPr>
        <p:txBody>
          <a:bodyPr/>
          <a:lstStyle/>
          <a:p>
            <a:pPr lvl="2" algn="l" eaLnBrk="1" hangingPunct="1">
              <a:lnSpc>
                <a:spcPct val="130000"/>
              </a:lnSpc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lphaLcParenR"/>
            </a:pPr>
            <a:endParaRPr lang="pt-BR" altLang="pt-BR" sz="1600" b="1" dirty="0">
              <a:latin typeface="Verdana" pitchFamily="34" charset="0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dirty="0">
              <a:latin typeface="Verdana" pitchFamily="34" charset="0"/>
            </a:endParaRPr>
          </a:p>
        </p:txBody>
      </p:sp>
      <p:sp>
        <p:nvSpPr>
          <p:cNvPr id="5" name="Subtítulo 8">
            <a:extLst>
              <a:ext uri="{FF2B5EF4-FFF2-40B4-BE49-F238E27FC236}">
                <a16:creationId xmlns:a16="http://schemas.microsoft.com/office/drawing/2014/main" id="{F278F398-649E-47AA-BBC9-06891015407D}"/>
              </a:ext>
            </a:extLst>
          </p:cNvPr>
          <p:cNvSpPr txBox="1">
            <a:spLocks/>
          </p:cNvSpPr>
          <p:nvPr/>
        </p:nvSpPr>
        <p:spPr bwMode="auto">
          <a:xfrm>
            <a:off x="-396552" y="1096268"/>
            <a:ext cx="9144000" cy="3266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altLang="zh-CN" sz="2800" kern="0" dirty="0">
                <a:latin typeface="+mj-lt"/>
                <a:ea typeface="宋体" charset="-122"/>
              </a:rPr>
              <a:t>Apenas o atributo é diferente. </a:t>
            </a:r>
            <a:endParaRPr lang="pt-BR" altLang="zh-CN" sz="1800" kern="0" dirty="0">
              <a:latin typeface="+mj-lt"/>
              <a:ea typeface="宋体" charset="-122"/>
            </a:endParaRPr>
          </a:p>
          <a:p>
            <a:pPr algn="l">
              <a:lnSpc>
                <a:spcPct val="150000"/>
              </a:lnSpc>
            </a:pPr>
            <a:endParaRPr lang="pt-BR" altLang="pt-BR" sz="1600" b="1" kern="0" dirty="0">
              <a:latin typeface="Verdana" pitchFamily="34" charset="0"/>
              <a:ea typeface="宋体" charset="-122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6AB39CE-DD07-40DB-9EBF-BF7FDF58D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86840"/>
            <a:ext cx="9144000" cy="128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132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7"/>
          <p:cNvSpPr>
            <a:spLocks noGrp="1"/>
          </p:cNvSpPr>
          <p:nvPr>
            <p:ph type="ctrTitle"/>
          </p:nvPr>
        </p:nvSpPr>
        <p:spPr>
          <a:xfrm>
            <a:off x="467544" y="245715"/>
            <a:ext cx="7773987" cy="720725"/>
          </a:xfrm>
        </p:spPr>
        <p:txBody>
          <a:bodyPr/>
          <a:lstStyle/>
          <a:p>
            <a:r>
              <a:rPr lang="pt-BR" altLang="pt-BR" sz="3600" kern="1200" dirty="0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Design </a:t>
            </a:r>
            <a:r>
              <a:rPr lang="pt-BR" altLang="pt-BR" sz="3600" kern="1200" dirty="0" err="1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Jframe</a:t>
            </a:r>
            <a:endParaRPr lang="pt-BR" altLang="pt-BR" sz="3600" kern="1200" dirty="0">
              <a:solidFill>
                <a:srgbClr val="004588"/>
              </a:solidFill>
              <a:latin typeface="Arial Rounded MT Bold" panose="020F0704030504030204" pitchFamily="34" charset="0"/>
              <a:ea typeface="+mn-ea"/>
              <a:cs typeface="+mn-cs"/>
            </a:endParaRPr>
          </a:p>
        </p:txBody>
      </p:sp>
      <p:sp>
        <p:nvSpPr>
          <p:cNvPr id="5123" name="Subtítulo 8"/>
          <p:cNvSpPr>
            <a:spLocks noGrp="1"/>
          </p:cNvSpPr>
          <p:nvPr>
            <p:ph type="subTitle" idx="1"/>
          </p:nvPr>
        </p:nvSpPr>
        <p:spPr>
          <a:xfrm>
            <a:off x="791679" y="966440"/>
            <a:ext cx="7560642" cy="3240088"/>
          </a:xfrm>
        </p:spPr>
        <p:txBody>
          <a:bodyPr/>
          <a:lstStyle/>
          <a:p>
            <a:pPr lvl="2" algn="l" eaLnBrk="1" hangingPunct="1">
              <a:lnSpc>
                <a:spcPct val="130000"/>
              </a:lnSpc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lphaLcParenR"/>
            </a:pPr>
            <a:endParaRPr lang="pt-BR" altLang="pt-BR" sz="1600" b="1" dirty="0">
              <a:latin typeface="Verdana" pitchFamily="34" charset="0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dirty="0">
              <a:latin typeface="Verdana" pitchFamily="34" charset="0"/>
            </a:endParaRPr>
          </a:p>
        </p:txBody>
      </p:sp>
      <p:sp>
        <p:nvSpPr>
          <p:cNvPr id="5" name="Subtítulo 8">
            <a:extLst>
              <a:ext uri="{FF2B5EF4-FFF2-40B4-BE49-F238E27FC236}">
                <a16:creationId xmlns:a16="http://schemas.microsoft.com/office/drawing/2014/main" id="{F278F398-649E-47AA-BBC9-06891015407D}"/>
              </a:ext>
            </a:extLst>
          </p:cNvPr>
          <p:cNvSpPr txBox="1">
            <a:spLocks/>
          </p:cNvSpPr>
          <p:nvPr/>
        </p:nvSpPr>
        <p:spPr bwMode="auto">
          <a:xfrm>
            <a:off x="-396552" y="1096268"/>
            <a:ext cx="9144000" cy="3266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altLang="zh-CN" sz="2800" kern="0" dirty="0">
                <a:latin typeface="+mj-lt"/>
                <a:ea typeface="宋体" charset="-122"/>
              </a:rPr>
              <a:t>Vamos criar um layout simular um login.</a:t>
            </a: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altLang="zh-CN" sz="2800" kern="0" dirty="0">
                <a:latin typeface="+mj-lt"/>
                <a:ea typeface="宋体" charset="-122"/>
              </a:rPr>
              <a:t>Para adicionar os itens no combo, basta clicar no componente e procurar a propriedade </a:t>
            </a:r>
            <a:r>
              <a:rPr lang="pt-BR" altLang="zh-CN" sz="2800" kern="0" dirty="0" err="1">
                <a:latin typeface="+mj-lt"/>
                <a:ea typeface="宋体" charset="-122"/>
              </a:rPr>
              <a:t>model</a:t>
            </a:r>
            <a:r>
              <a:rPr lang="pt-BR" altLang="zh-CN" sz="2800" kern="0" dirty="0">
                <a:latin typeface="+mj-lt"/>
                <a:ea typeface="宋体" charset="-122"/>
              </a:rPr>
              <a:t>.</a:t>
            </a:r>
            <a:endParaRPr lang="pt-BR" altLang="zh-CN" sz="1800" kern="0" dirty="0">
              <a:latin typeface="+mj-lt"/>
              <a:ea typeface="宋体" charset="-122"/>
            </a:endParaRPr>
          </a:p>
          <a:p>
            <a:pPr algn="l">
              <a:lnSpc>
                <a:spcPct val="150000"/>
              </a:lnSpc>
            </a:pPr>
            <a:endParaRPr lang="pt-BR" altLang="pt-BR" sz="1600" b="1" kern="0" dirty="0">
              <a:latin typeface="Verdana" pitchFamily="34" charset="0"/>
              <a:ea typeface="宋体" charset="-122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F7F655A-65DF-4857-8023-35D37D218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3394522"/>
            <a:ext cx="6580423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466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7"/>
          <p:cNvSpPr>
            <a:spLocks noGrp="1"/>
          </p:cNvSpPr>
          <p:nvPr>
            <p:ph type="ctrTitle"/>
          </p:nvPr>
        </p:nvSpPr>
        <p:spPr>
          <a:xfrm>
            <a:off x="467544" y="245715"/>
            <a:ext cx="7773987" cy="720725"/>
          </a:xfrm>
        </p:spPr>
        <p:txBody>
          <a:bodyPr/>
          <a:lstStyle/>
          <a:p>
            <a:r>
              <a:rPr lang="pt-BR" altLang="pt-BR" sz="3600" kern="1200" dirty="0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Propriedade </a:t>
            </a:r>
            <a:r>
              <a:rPr lang="pt-BR" altLang="pt-BR" sz="3600" kern="1200" dirty="0" err="1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model</a:t>
            </a:r>
            <a:endParaRPr lang="pt-BR" altLang="pt-BR" sz="3600" kern="1200" dirty="0">
              <a:solidFill>
                <a:srgbClr val="004588"/>
              </a:solidFill>
              <a:latin typeface="Arial Rounded MT Bold" panose="020F0704030504030204" pitchFamily="34" charset="0"/>
              <a:ea typeface="+mn-ea"/>
              <a:cs typeface="+mn-cs"/>
            </a:endParaRPr>
          </a:p>
        </p:txBody>
      </p:sp>
      <p:sp>
        <p:nvSpPr>
          <p:cNvPr id="5123" name="Subtítulo 8"/>
          <p:cNvSpPr>
            <a:spLocks noGrp="1"/>
          </p:cNvSpPr>
          <p:nvPr>
            <p:ph type="subTitle" idx="1"/>
          </p:nvPr>
        </p:nvSpPr>
        <p:spPr>
          <a:xfrm>
            <a:off x="791679" y="966440"/>
            <a:ext cx="7560642" cy="3240088"/>
          </a:xfrm>
        </p:spPr>
        <p:txBody>
          <a:bodyPr/>
          <a:lstStyle/>
          <a:p>
            <a:pPr lvl="2" algn="l" eaLnBrk="1" hangingPunct="1">
              <a:lnSpc>
                <a:spcPct val="130000"/>
              </a:lnSpc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lphaLcParenR"/>
            </a:pPr>
            <a:endParaRPr lang="pt-BR" altLang="pt-BR" sz="1600" b="1" dirty="0">
              <a:latin typeface="Verdana" pitchFamily="34" charset="0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dirty="0">
              <a:latin typeface="Verdana" pitchFamily="34" charset="0"/>
            </a:endParaRPr>
          </a:p>
        </p:txBody>
      </p:sp>
      <p:sp>
        <p:nvSpPr>
          <p:cNvPr id="5" name="Subtítulo 8">
            <a:extLst>
              <a:ext uri="{FF2B5EF4-FFF2-40B4-BE49-F238E27FC236}">
                <a16:creationId xmlns:a16="http://schemas.microsoft.com/office/drawing/2014/main" id="{F278F398-649E-47AA-BBC9-06891015407D}"/>
              </a:ext>
            </a:extLst>
          </p:cNvPr>
          <p:cNvSpPr txBox="1">
            <a:spLocks/>
          </p:cNvSpPr>
          <p:nvPr/>
        </p:nvSpPr>
        <p:spPr bwMode="auto">
          <a:xfrm>
            <a:off x="-396552" y="1096268"/>
            <a:ext cx="9144000" cy="3266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altLang="zh-CN" sz="2800" kern="0" dirty="0">
                <a:latin typeface="+mj-lt"/>
                <a:ea typeface="宋体" charset="-122"/>
              </a:rPr>
              <a:t>Geralmente (caso não tenha sido alterado) fica no canto inferior direito; </a:t>
            </a:r>
            <a:endParaRPr lang="pt-BR" altLang="zh-CN" sz="1800" kern="0" dirty="0">
              <a:latin typeface="+mj-lt"/>
              <a:ea typeface="宋体" charset="-122"/>
            </a:endParaRPr>
          </a:p>
          <a:p>
            <a:pPr algn="l">
              <a:lnSpc>
                <a:spcPct val="150000"/>
              </a:lnSpc>
            </a:pPr>
            <a:endParaRPr lang="pt-BR" altLang="pt-BR" sz="1600" b="1" kern="0" dirty="0">
              <a:latin typeface="Verdana" pitchFamily="34" charset="0"/>
              <a:ea typeface="宋体" charset="-122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9D7CE1D-B8B3-410C-9AAA-7B5333098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906" y="1653555"/>
            <a:ext cx="30956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453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7"/>
          <p:cNvSpPr>
            <a:spLocks noGrp="1"/>
          </p:cNvSpPr>
          <p:nvPr>
            <p:ph type="ctrTitle"/>
          </p:nvPr>
        </p:nvSpPr>
        <p:spPr>
          <a:xfrm>
            <a:off x="467544" y="245715"/>
            <a:ext cx="7773987" cy="720725"/>
          </a:xfrm>
        </p:spPr>
        <p:txBody>
          <a:bodyPr/>
          <a:lstStyle/>
          <a:p>
            <a:r>
              <a:rPr lang="pt-BR" altLang="pt-BR" sz="3600" kern="1200" dirty="0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Evento clique</a:t>
            </a:r>
          </a:p>
        </p:txBody>
      </p:sp>
      <p:sp>
        <p:nvSpPr>
          <p:cNvPr id="5123" name="Subtítulo 8"/>
          <p:cNvSpPr>
            <a:spLocks noGrp="1"/>
          </p:cNvSpPr>
          <p:nvPr>
            <p:ph type="subTitle" idx="1"/>
          </p:nvPr>
        </p:nvSpPr>
        <p:spPr>
          <a:xfrm>
            <a:off x="791679" y="966440"/>
            <a:ext cx="7560642" cy="3240088"/>
          </a:xfrm>
        </p:spPr>
        <p:txBody>
          <a:bodyPr/>
          <a:lstStyle/>
          <a:p>
            <a:pPr lvl="2" algn="l" eaLnBrk="1" hangingPunct="1">
              <a:lnSpc>
                <a:spcPct val="130000"/>
              </a:lnSpc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lphaLcParenR"/>
            </a:pPr>
            <a:endParaRPr lang="pt-BR" altLang="pt-BR" sz="1600" b="1" dirty="0">
              <a:latin typeface="Verdana" pitchFamily="34" charset="0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dirty="0">
              <a:latin typeface="Verdana" pitchFamily="34" charset="0"/>
            </a:endParaRPr>
          </a:p>
        </p:txBody>
      </p:sp>
      <p:sp>
        <p:nvSpPr>
          <p:cNvPr id="5" name="Subtítulo 8">
            <a:extLst>
              <a:ext uri="{FF2B5EF4-FFF2-40B4-BE49-F238E27FC236}">
                <a16:creationId xmlns:a16="http://schemas.microsoft.com/office/drawing/2014/main" id="{F278F398-649E-47AA-BBC9-06891015407D}"/>
              </a:ext>
            </a:extLst>
          </p:cNvPr>
          <p:cNvSpPr txBox="1">
            <a:spLocks/>
          </p:cNvSpPr>
          <p:nvPr/>
        </p:nvSpPr>
        <p:spPr bwMode="auto">
          <a:xfrm>
            <a:off x="-396552" y="1096268"/>
            <a:ext cx="9144000" cy="3266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altLang="zh-CN" sz="2800" kern="0" dirty="0">
                <a:latin typeface="+mj-lt"/>
                <a:ea typeface="宋体" charset="-122"/>
              </a:rPr>
              <a:t>Vamos criar o evento clique para efetuar o login; </a:t>
            </a: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altLang="zh-CN" sz="2800" kern="0" dirty="0">
                <a:latin typeface="+mj-lt"/>
                <a:ea typeface="宋体" charset="-122"/>
              </a:rPr>
              <a:t>Botão direito no </a:t>
            </a:r>
            <a:r>
              <a:rPr lang="pt-BR" altLang="zh-CN" sz="2800" kern="0" dirty="0" err="1">
                <a:latin typeface="+mj-lt"/>
                <a:ea typeface="宋体" charset="-122"/>
              </a:rPr>
              <a:t>btnLogin</a:t>
            </a:r>
            <a:r>
              <a:rPr lang="pt-BR" altLang="zh-CN" sz="2800" kern="0" dirty="0">
                <a:latin typeface="+mj-lt"/>
                <a:ea typeface="宋体" charset="-122"/>
              </a:rPr>
              <a:t> &gt; Eventos &gt; </a:t>
            </a:r>
            <a:r>
              <a:rPr lang="pt-BR" altLang="zh-CN" sz="2800" kern="0" dirty="0" err="1">
                <a:latin typeface="+mj-lt"/>
                <a:ea typeface="宋体" charset="-122"/>
              </a:rPr>
              <a:t>Action</a:t>
            </a:r>
            <a:r>
              <a:rPr lang="pt-BR" altLang="zh-CN" sz="2800" kern="0" dirty="0">
                <a:latin typeface="+mj-lt"/>
                <a:ea typeface="宋体" charset="-122"/>
              </a:rPr>
              <a:t> &gt; </a:t>
            </a:r>
            <a:r>
              <a:rPr lang="pt-BR" altLang="zh-CN" sz="2800" kern="0" dirty="0" err="1">
                <a:latin typeface="+mj-lt"/>
                <a:ea typeface="宋体" charset="-122"/>
              </a:rPr>
              <a:t>ActionPerformed</a:t>
            </a:r>
            <a:endParaRPr lang="pt-BR" altLang="zh-CN" sz="1800" kern="0" dirty="0">
              <a:latin typeface="+mj-lt"/>
              <a:ea typeface="宋体" charset="-122"/>
            </a:endParaRPr>
          </a:p>
          <a:p>
            <a:pPr algn="l">
              <a:lnSpc>
                <a:spcPct val="150000"/>
              </a:lnSpc>
            </a:pPr>
            <a:endParaRPr lang="pt-BR" altLang="pt-BR" sz="1600" b="1" kern="0" dirty="0">
              <a:latin typeface="Verdana" pitchFamily="34" charset="0"/>
              <a:ea typeface="宋体" charset="-122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EDE503A-D759-41E2-B2B9-DB35F06C9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49634"/>
            <a:ext cx="9144000" cy="71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04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7"/>
          <p:cNvSpPr>
            <a:spLocks noGrp="1"/>
          </p:cNvSpPr>
          <p:nvPr>
            <p:ph type="ctrTitle"/>
          </p:nvPr>
        </p:nvSpPr>
        <p:spPr>
          <a:xfrm>
            <a:off x="467544" y="245715"/>
            <a:ext cx="7773987" cy="720725"/>
          </a:xfrm>
        </p:spPr>
        <p:txBody>
          <a:bodyPr/>
          <a:lstStyle/>
          <a:p>
            <a:r>
              <a:rPr lang="pt-BR" altLang="pt-BR" sz="3600" kern="1200" dirty="0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Evento </a:t>
            </a:r>
            <a:r>
              <a:rPr lang="pt-BR" altLang="pt-BR" sz="3600" kern="1200" dirty="0" err="1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btnLoginActionPerformed</a:t>
            </a:r>
            <a:endParaRPr lang="pt-BR" altLang="pt-BR" sz="3600" kern="1200" dirty="0">
              <a:solidFill>
                <a:srgbClr val="004588"/>
              </a:solidFill>
              <a:latin typeface="Arial Rounded MT Bold" panose="020F0704030504030204" pitchFamily="34" charset="0"/>
              <a:ea typeface="+mn-ea"/>
              <a:cs typeface="+mn-cs"/>
            </a:endParaRPr>
          </a:p>
        </p:txBody>
      </p:sp>
      <p:sp>
        <p:nvSpPr>
          <p:cNvPr id="5123" name="Subtítulo 8"/>
          <p:cNvSpPr>
            <a:spLocks noGrp="1"/>
          </p:cNvSpPr>
          <p:nvPr>
            <p:ph type="subTitle" idx="1"/>
          </p:nvPr>
        </p:nvSpPr>
        <p:spPr>
          <a:xfrm>
            <a:off x="791679" y="966440"/>
            <a:ext cx="7560642" cy="3240088"/>
          </a:xfrm>
        </p:spPr>
        <p:txBody>
          <a:bodyPr/>
          <a:lstStyle/>
          <a:p>
            <a:pPr lvl="2" algn="l" eaLnBrk="1" hangingPunct="1">
              <a:lnSpc>
                <a:spcPct val="130000"/>
              </a:lnSpc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lphaLcParenR"/>
            </a:pPr>
            <a:endParaRPr lang="pt-BR" altLang="pt-BR" sz="1600" b="1" dirty="0">
              <a:latin typeface="Verdana" pitchFamily="34" charset="0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dirty="0">
              <a:latin typeface="Verdana" pitchFamily="34" charset="0"/>
            </a:endParaRPr>
          </a:p>
        </p:txBody>
      </p:sp>
      <p:sp>
        <p:nvSpPr>
          <p:cNvPr id="5" name="Subtítulo 8">
            <a:extLst>
              <a:ext uri="{FF2B5EF4-FFF2-40B4-BE49-F238E27FC236}">
                <a16:creationId xmlns:a16="http://schemas.microsoft.com/office/drawing/2014/main" id="{F278F398-649E-47AA-BBC9-06891015407D}"/>
              </a:ext>
            </a:extLst>
          </p:cNvPr>
          <p:cNvSpPr txBox="1">
            <a:spLocks/>
          </p:cNvSpPr>
          <p:nvPr/>
        </p:nvSpPr>
        <p:spPr bwMode="auto">
          <a:xfrm>
            <a:off x="467544" y="1687164"/>
            <a:ext cx="7955769" cy="361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l">
              <a:lnSpc>
                <a:spcPct val="150000"/>
              </a:lnSpc>
            </a:pPr>
            <a:endParaRPr lang="pt-BR" altLang="pt-BR" sz="1600" b="1" kern="0" dirty="0">
              <a:latin typeface="Verdana" pitchFamily="34" charset="0"/>
              <a:ea typeface="宋体" charset="-122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02626B5-EC61-4982-8BCC-80B1C6F66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63776"/>
            <a:ext cx="9144000" cy="392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425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7"/>
          <p:cNvSpPr>
            <a:spLocks noGrp="1"/>
          </p:cNvSpPr>
          <p:nvPr>
            <p:ph type="ctrTitle"/>
          </p:nvPr>
        </p:nvSpPr>
        <p:spPr>
          <a:xfrm>
            <a:off x="467544" y="245715"/>
            <a:ext cx="7773987" cy="720725"/>
          </a:xfrm>
        </p:spPr>
        <p:txBody>
          <a:bodyPr/>
          <a:lstStyle/>
          <a:p>
            <a:r>
              <a:rPr lang="pt-BR" altLang="pt-BR" sz="3600" kern="1200" dirty="0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Colocando a mão na massa</a:t>
            </a:r>
          </a:p>
        </p:txBody>
      </p:sp>
      <p:sp>
        <p:nvSpPr>
          <p:cNvPr id="5123" name="Subtítulo 8"/>
          <p:cNvSpPr>
            <a:spLocks noGrp="1"/>
          </p:cNvSpPr>
          <p:nvPr>
            <p:ph type="subTitle" idx="1"/>
          </p:nvPr>
        </p:nvSpPr>
        <p:spPr>
          <a:xfrm>
            <a:off x="791679" y="966440"/>
            <a:ext cx="7560642" cy="3240088"/>
          </a:xfrm>
        </p:spPr>
        <p:txBody>
          <a:bodyPr/>
          <a:lstStyle/>
          <a:p>
            <a:pPr lvl="2" algn="l" eaLnBrk="1" hangingPunct="1">
              <a:lnSpc>
                <a:spcPct val="130000"/>
              </a:lnSpc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lphaLcParenR"/>
            </a:pPr>
            <a:endParaRPr lang="pt-BR" altLang="pt-BR" sz="1600" b="1" dirty="0">
              <a:latin typeface="Verdana" pitchFamily="34" charset="0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dirty="0">
              <a:latin typeface="Verdana" pitchFamily="34" charset="0"/>
            </a:endParaRPr>
          </a:p>
        </p:txBody>
      </p:sp>
      <p:sp>
        <p:nvSpPr>
          <p:cNvPr id="6" name="Subtítulo 8">
            <a:extLst>
              <a:ext uri="{FF2B5EF4-FFF2-40B4-BE49-F238E27FC236}">
                <a16:creationId xmlns:a16="http://schemas.microsoft.com/office/drawing/2014/main" id="{E574C2CC-C5B6-434A-BCE5-0E500F291D0B}"/>
              </a:ext>
            </a:extLst>
          </p:cNvPr>
          <p:cNvSpPr txBox="1">
            <a:spLocks/>
          </p:cNvSpPr>
          <p:nvPr/>
        </p:nvSpPr>
        <p:spPr bwMode="auto">
          <a:xfrm>
            <a:off x="-396552" y="1096268"/>
            <a:ext cx="9144000" cy="3266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altLang="zh-CN" sz="2800" kern="0" dirty="0">
                <a:latin typeface="+mj-lt"/>
                <a:ea typeface="宋体" charset="-122"/>
              </a:rPr>
              <a:t>Continue o código do slide anterior, crie a instância da classe caixa e utilize o método autenticar. </a:t>
            </a:r>
            <a:endParaRPr lang="pt-BR" altLang="zh-CN" sz="1800" kern="0" dirty="0">
              <a:latin typeface="+mj-lt"/>
              <a:ea typeface="宋体" charset="-122"/>
            </a:endParaRPr>
          </a:p>
          <a:p>
            <a:pPr algn="l">
              <a:lnSpc>
                <a:spcPct val="150000"/>
              </a:lnSpc>
            </a:pPr>
            <a:endParaRPr lang="pt-BR" altLang="pt-BR" sz="1600" b="1" kern="0" dirty="0">
              <a:latin typeface="Verdana" pitchFamily="34" charset="0"/>
              <a:ea typeface="宋体" charset="-122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AC1E04E-5A14-4665-B8B8-B301F1B32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2732260"/>
            <a:ext cx="3521274" cy="352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273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7"/>
          <p:cNvSpPr>
            <a:spLocks noGrp="1"/>
          </p:cNvSpPr>
          <p:nvPr>
            <p:ph type="ctrTitle"/>
          </p:nvPr>
        </p:nvSpPr>
        <p:spPr>
          <a:xfrm>
            <a:off x="467544" y="234675"/>
            <a:ext cx="7773987" cy="720725"/>
          </a:xfrm>
        </p:spPr>
        <p:txBody>
          <a:bodyPr/>
          <a:lstStyle/>
          <a:p>
            <a:r>
              <a:rPr lang="pt-BR" altLang="pt-BR" sz="3600" kern="1200" dirty="0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Exercício</a:t>
            </a:r>
          </a:p>
        </p:txBody>
      </p:sp>
      <p:sp>
        <p:nvSpPr>
          <p:cNvPr id="5123" name="Subtítulo 8"/>
          <p:cNvSpPr>
            <a:spLocks noGrp="1"/>
          </p:cNvSpPr>
          <p:nvPr>
            <p:ph type="subTitle" idx="1"/>
          </p:nvPr>
        </p:nvSpPr>
        <p:spPr>
          <a:xfrm>
            <a:off x="467544" y="1124744"/>
            <a:ext cx="7560642" cy="3240088"/>
          </a:xfrm>
        </p:spPr>
        <p:txBody>
          <a:bodyPr/>
          <a:lstStyle/>
          <a:p>
            <a:pPr lvl="2" algn="l" eaLnBrk="1" hangingPunct="1">
              <a:lnSpc>
                <a:spcPct val="130000"/>
              </a:lnSpc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lphaLcParenR"/>
            </a:pPr>
            <a:endParaRPr lang="pt-BR" altLang="pt-BR" sz="1600" b="1" dirty="0">
              <a:latin typeface="Verdana" pitchFamily="34" charset="0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dirty="0">
              <a:latin typeface="Verdana" pitchFamily="34" charset="0"/>
            </a:endParaRPr>
          </a:p>
        </p:txBody>
      </p:sp>
      <p:sp>
        <p:nvSpPr>
          <p:cNvPr id="4" name="Subtítulo 8">
            <a:extLst>
              <a:ext uri="{FF2B5EF4-FFF2-40B4-BE49-F238E27FC236}">
                <a16:creationId xmlns:a16="http://schemas.microsoft.com/office/drawing/2014/main" id="{97E820CB-C752-4C3A-8A20-D927D7303D0B}"/>
              </a:ext>
            </a:extLst>
          </p:cNvPr>
          <p:cNvSpPr txBox="1">
            <a:spLocks/>
          </p:cNvSpPr>
          <p:nvPr/>
        </p:nvSpPr>
        <p:spPr bwMode="auto">
          <a:xfrm>
            <a:off x="325988" y="1556791"/>
            <a:ext cx="8422475" cy="4897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914400" lvl="1" indent="-457200" algn="l">
              <a:lnSpc>
                <a:spcPct val="150000"/>
              </a:lnSpc>
              <a:buFont typeface="+mj-lt"/>
              <a:buAutoNum type="arabicPeriod"/>
            </a:pPr>
            <a:r>
              <a:rPr lang="pt-BR" altLang="pt-BR" sz="2400" kern="0" dirty="0">
                <a:latin typeface="+mj-lt"/>
              </a:rPr>
              <a:t>Implemente os diagramas de classe abaixo: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2400" kern="0" dirty="0">
              <a:latin typeface="+mj-lt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2400" kern="0" dirty="0">
              <a:latin typeface="+mj-l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48C3302-1A50-48C3-8A42-AD7825BA8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686" y="2259682"/>
            <a:ext cx="6672338" cy="347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254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7"/>
          <p:cNvSpPr>
            <a:spLocks noGrp="1"/>
          </p:cNvSpPr>
          <p:nvPr>
            <p:ph type="ctrTitle"/>
          </p:nvPr>
        </p:nvSpPr>
        <p:spPr>
          <a:xfrm>
            <a:off x="685005" y="404664"/>
            <a:ext cx="7773987" cy="720725"/>
          </a:xfrm>
        </p:spPr>
        <p:txBody>
          <a:bodyPr/>
          <a:lstStyle/>
          <a:p>
            <a:r>
              <a:rPr lang="pt-BR" dirty="0"/>
              <a:t>Conceito de orientação a objetos</a:t>
            </a:r>
          </a:p>
        </p:txBody>
      </p:sp>
      <p:sp>
        <p:nvSpPr>
          <p:cNvPr id="5123" name="Subtítulo 8"/>
          <p:cNvSpPr>
            <a:spLocks noGrp="1"/>
          </p:cNvSpPr>
          <p:nvPr>
            <p:ph type="subTitle" idx="1"/>
          </p:nvPr>
        </p:nvSpPr>
        <p:spPr>
          <a:xfrm>
            <a:off x="539750" y="1484313"/>
            <a:ext cx="8064500" cy="3168650"/>
          </a:xfrm>
        </p:spPr>
        <p:txBody>
          <a:bodyPr/>
          <a:lstStyle/>
          <a:p>
            <a:pPr algn="l" eaLnBrk="1" hangingPunct="1">
              <a:lnSpc>
                <a:spcPct val="130000"/>
              </a:lnSpc>
            </a:pPr>
            <a:r>
              <a:rPr lang="pt-BR" altLang="pt-BR" sz="2000" b="1" dirty="0">
                <a:solidFill>
                  <a:srgbClr val="FF0000"/>
                </a:solidFill>
                <a:latin typeface="Verdana" pitchFamily="34" charset="0"/>
              </a:rPr>
              <a:t>		</a:t>
            </a:r>
          </a:p>
          <a:p>
            <a:pPr algn="l" eaLnBrk="1" hangingPunct="1">
              <a:lnSpc>
                <a:spcPct val="130000"/>
              </a:lnSpc>
            </a:pPr>
            <a:r>
              <a:rPr lang="pt-BR" altLang="pt-BR" sz="2000" b="1" dirty="0">
                <a:solidFill>
                  <a:srgbClr val="FF0000"/>
                </a:solidFill>
                <a:latin typeface="Verdana" pitchFamily="34" charset="0"/>
              </a:rPr>
              <a:t>	</a:t>
            </a:r>
            <a:br>
              <a:rPr lang="pt-BR" altLang="pt-BR" sz="2000" dirty="0"/>
            </a:br>
            <a:r>
              <a:rPr lang="pt-BR" altLang="pt-BR" sz="2000" dirty="0"/>
              <a:t>	</a:t>
            </a:r>
            <a:endParaRPr lang="pt-BR" altLang="pt-BR" sz="1600" dirty="0">
              <a:latin typeface="Verdana" pitchFamily="34" charset="0"/>
            </a:endParaRPr>
          </a:p>
        </p:txBody>
      </p:sp>
      <p:sp>
        <p:nvSpPr>
          <p:cNvPr id="6" name="Subtítulo 8">
            <a:extLst>
              <a:ext uri="{FF2B5EF4-FFF2-40B4-BE49-F238E27FC236}">
                <a16:creationId xmlns:a16="http://schemas.microsoft.com/office/drawing/2014/main" id="{BE5E1A80-D395-40A2-A148-6D13562F95A1}"/>
              </a:ext>
            </a:extLst>
          </p:cNvPr>
          <p:cNvSpPr txBox="1">
            <a:spLocks/>
          </p:cNvSpPr>
          <p:nvPr/>
        </p:nvSpPr>
        <p:spPr bwMode="auto">
          <a:xfrm>
            <a:off x="685005" y="2492896"/>
            <a:ext cx="7560642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altLang="zh-CN" sz="2800" kern="0">
                <a:latin typeface="+mj-lt"/>
                <a:ea typeface="宋体" charset="-122"/>
              </a:rPr>
              <a:t>Herança</a:t>
            </a:r>
            <a:endParaRPr lang="pt-BR" altLang="zh-CN" sz="2800" kern="0" dirty="0">
              <a:latin typeface="+mj-lt"/>
              <a:ea typeface="宋体" charset="-122"/>
            </a:endParaRP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1800" kern="0" dirty="0">
              <a:latin typeface="+mj-lt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kern="0" dirty="0">
              <a:latin typeface="Verdana" pitchFamily="34" charset="0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kern="0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219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7"/>
          <p:cNvSpPr>
            <a:spLocks noGrp="1"/>
          </p:cNvSpPr>
          <p:nvPr>
            <p:ph type="ctrTitle"/>
          </p:nvPr>
        </p:nvSpPr>
        <p:spPr>
          <a:xfrm>
            <a:off x="685005" y="404664"/>
            <a:ext cx="7773987" cy="720725"/>
          </a:xfrm>
        </p:spPr>
        <p:txBody>
          <a:bodyPr/>
          <a:lstStyle/>
          <a:p>
            <a:r>
              <a:rPr lang="pt-BR" dirty="0"/>
              <a:t>Pilares da orientação a objetos</a:t>
            </a:r>
          </a:p>
        </p:txBody>
      </p:sp>
      <p:sp>
        <p:nvSpPr>
          <p:cNvPr id="5123" name="Subtítulo 8"/>
          <p:cNvSpPr>
            <a:spLocks noGrp="1"/>
          </p:cNvSpPr>
          <p:nvPr>
            <p:ph type="subTitle" idx="1"/>
          </p:nvPr>
        </p:nvSpPr>
        <p:spPr>
          <a:xfrm>
            <a:off x="539750" y="1484313"/>
            <a:ext cx="8064500" cy="3168650"/>
          </a:xfrm>
        </p:spPr>
        <p:txBody>
          <a:bodyPr/>
          <a:lstStyle/>
          <a:p>
            <a:pPr algn="l" eaLnBrk="1" hangingPunct="1">
              <a:lnSpc>
                <a:spcPct val="130000"/>
              </a:lnSpc>
            </a:pPr>
            <a:r>
              <a:rPr lang="pt-BR" altLang="pt-BR" sz="2000" b="1" dirty="0">
                <a:solidFill>
                  <a:srgbClr val="FF0000"/>
                </a:solidFill>
                <a:latin typeface="Verdana" pitchFamily="34" charset="0"/>
              </a:rPr>
              <a:t>		</a:t>
            </a:r>
          </a:p>
          <a:p>
            <a:pPr algn="l" eaLnBrk="1" hangingPunct="1">
              <a:lnSpc>
                <a:spcPct val="130000"/>
              </a:lnSpc>
            </a:pPr>
            <a:r>
              <a:rPr lang="pt-BR" altLang="pt-BR" sz="2000" b="1" dirty="0">
                <a:solidFill>
                  <a:srgbClr val="FF0000"/>
                </a:solidFill>
                <a:latin typeface="Verdana" pitchFamily="34" charset="0"/>
              </a:rPr>
              <a:t>	</a:t>
            </a:r>
            <a:br>
              <a:rPr lang="pt-BR" altLang="pt-BR" sz="2000" dirty="0"/>
            </a:br>
            <a:r>
              <a:rPr lang="pt-BR" altLang="pt-BR" sz="2000" dirty="0"/>
              <a:t>	</a:t>
            </a:r>
            <a:endParaRPr lang="pt-BR" altLang="pt-BR" sz="1600" dirty="0">
              <a:latin typeface="Verdana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B01DB81-26D3-4702-943F-1FB9FE77F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297113"/>
            <a:ext cx="2962275" cy="154305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22ACB05-19C1-4991-AD9F-AFB129EF8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578" y="2780928"/>
            <a:ext cx="2667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493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7"/>
          <p:cNvSpPr>
            <a:spLocks noGrp="1"/>
          </p:cNvSpPr>
          <p:nvPr>
            <p:ph type="ctrTitle"/>
          </p:nvPr>
        </p:nvSpPr>
        <p:spPr>
          <a:xfrm>
            <a:off x="467544" y="234675"/>
            <a:ext cx="7773987" cy="720725"/>
          </a:xfrm>
        </p:spPr>
        <p:txBody>
          <a:bodyPr/>
          <a:lstStyle/>
          <a:p>
            <a:r>
              <a:rPr lang="pt-BR" altLang="pt-BR" sz="3600" kern="1200" dirty="0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Herança</a:t>
            </a:r>
          </a:p>
        </p:txBody>
      </p:sp>
      <p:sp>
        <p:nvSpPr>
          <p:cNvPr id="5123" name="Subtítulo 8"/>
          <p:cNvSpPr>
            <a:spLocks noGrp="1"/>
          </p:cNvSpPr>
          <p:nvPr>
            <p:ph type="subTitle" idx="1"/>
          </p:nvPr>
        </p:nvSpPr>
        <p:spPr>
          <a:xfrm>
            <a:off x="-28912" y="1124744"/>
            <a:ext cx="7560642" cy="3240088"/>
          </a:xfrm>
        </p:spPr>
        <p:txBody>
          <a:bodyPr/>
          <a:lstStyle/>
          <a:p>
            <a:pPr lvl="2" algn="l" eaLnBrk="1" hangingPunct="1">
              <a:lnSpc>
                <a:spcPct val="130000"/>
              </a:lnSpc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lphaLcParenR"/>
            </a:pPr>
            <a:endParaRPr lang="pt-BR" altLang="pt-BR" sz="1600" b="1" dirty="0">
              <a:latin typeface="Verdana" pitchFamily="34" charset="0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dirty="0">
              <a:latin typeface="Verdana" pitchFamily="34" charset="0"/>
            </a:endParaRPr>
          </a:p>
        </p:txBody>
      </p:sp>
      <p:sp>
        <p:nvSpPr>
          <p:cNvPr id="6" name="Subtítulo 8">
            <a:extLst>
              <a:ext uri="{FF2B5EF4-FFF2-40B4-BE49-F238E27FC236}">
                <a16:creationId xmlns:a16="http://schemas.microsoft.com/office/drawing/2014/main" id="{513CA4EF-E80E-494C-BD9F-BE9DB7A27268}"/>
              </a:ext>
            </a:extLst>
          </p:cNvPr>
          <p:cNvSpPr txBox="1">
            <a:spLocks/>
          </p:cNvSpPr>
          <p:nvPr/>
        </p:nvSpPr>
        <p:spPr bwMode="auto">
          <a:xfrm>
            <a:off x="251520" y="1294088"/>
            <a:ext cx="7560642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altLang="zh-CN" sz="2800" kern="0" dirty="0">
                <a:latin typeface="+mj-lt"/>
                <a:ea typeface="宋体" charset="-122"/>
              </a:rPr>
              <a:t>Herança é quando uma classe possui as mesmas características e comportamentos de outra classe; </a:t>
            </a: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altLang="zh-CN" sz="2800" kern="0" dirty="0">
                <a:latin typeface="+mj-lt"/>
                <a:ea typeface="宋体" charset="-122"/>
              </a:rPr>
              <a:t>Possibilita que as classes compartilhem métodos e atributos. </a:t>
            </a: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1800" kern="0" dirty="0">
              <a:latin typeface="+mj-lt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kern="0" dirty="0">
              <a:latin typeface="Verdana" pitchFamily="34" charset="0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kern="0" dirty="0">
              <a:latin typeface="Verdana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36AF3CC-B013-4CF0-9E1E-73D4B7D91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265" y="4692374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883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7"/>
          <p:cNvSpPr>
            <a:spLocks noGrp="1"/>
          </p:cNvSpPr>
          <p:nvPr>
            <p:ph type="ctrTitle"/>
          </p:nvPr>
        </p:nvSpPr>
        <p:spPr>
          <a:xfrm>
            <a:off x="467544" y="80169"/>
            <a:ext cx="7773987" cy="720725"/>
          </a:xfrm>
        </p:spPr>
        <p:txBody>
          <a:bodyPr/>
          <a:lstStyle/>
          <a:p>
            <a:r>
              <a:rPr lang="pt-BR" altLang="pt-BR" sz="3600" kern="1200" dirty="0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Tipos de classe</a:t>
            </a:r>
          </a:p>
        </p:txBody>
      </p:sp>
      <p:sp>
        <p:nvSpPr>
          <p:cNvPr id="5123" name="Subtítulo 8"/>
          <p:cNvSpPr>
            <a:spLocks noGrp="1"/>
          </p:cNvSpPr>
          <p:nvPr>
            <p:ph type="subTitle" idx="1"/>
          </p:nvPr>
        </p:nvSpPr>
        <p:spPr>
          <a:xfrm>
            <a:off x="-28912" y="1124744"/>
            <a:ext cx="7560642" cy="3240088"/>
          </a:xfrm>
        </p:spPr>
        <p:txBody>
          <a:bodyPr/>
          <a:lstStyle/>
          <a:p>
            <a:pPr lvl="2" algn="l" eaLnBrk="1" hangingPunct="1">
              <a:lnSpc>
                <a:spcPct val="130000"/>
              </a:lnSpc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lphaLcParenR"/>
            </a:pPr>
            <a:endParaRPr lang="pt-BR" altLang="pt-BR" sz="1600" b="1" dirty="0">
              <a:latin typeface="Verdana" pitchFamily="34" charset="0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dirty="0">
              <a:latin typeface="Verdana" pitchFamily="34" charset="0"/>
            </a:endParaRPr>
          </a:p>
        </p:txBody>
      </p:sp>
      <p:sp>
        <p:nvSpPr>
          <p:cNvPr id="6" name="Subtítulo 8">
            <a:extLst>
              <a:ext uri="{FF2B5EF4-FFF2-40B4-BE49-F238E27FC236}">
                <a16:creationId xmlns:a16="http://schemas.microsoft.com/office/drawing/2014/main" id="{513CA4EF-E80E-494C-BD9F-BE9DB7A27268}"/>
              </a:ext>
            </a:extLst>
          </p:cNvPr>
          <p:cNvSpPr txBox="1">
            <a:spLocks/>
          </p:cNvSpPr>
          <p:nvPr/>
        </p:nvSpPr>
        <p:spPr bwMode="auto">
          <a:xfrm>
            <a:off x="0" y="1098031"/>
            <a:ext cx="7560642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altLang="zh-CN" sz="2800" kern="0" dirty="0">
                <a:latin typeface="+mj-lt"/>
                <a:ea typeface="宋体" charset="-122"/>
              </a:rPr>
              <a:t>Na herança temos dois tipos principais de classe: </a:t>
            </a:r>
          </a:p>
          <a:p>
            <a:pPr marL="1714500" lvl="3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altLang="zh-CN" sz="2400" b="1" kern="0" dirty="0">
                <a:latin typeface="+mj-lt"/>
                <a:ea typeface="宋体" charset="-122"/>
              </a:rPr>
              <a:t>Classe base: </a:t>
            </a:r>
            <a:r>
              <a:rPr lang="pt-BR" altLang="zh-CN" sz="2400" kern="0" dirty="0">
                <a:latin typeface="+mj-lt"/>
                <a:ea typeface="宋体" charset="-122"/>
              </a:rPr>
              <a:t>a classe que concede as características a uma outra classe; </a:t>
            </a:r>
          </a:p>
          <a:p>
            <a:pPr marL="1714500" lvl="3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altLang="zh-CN" sz="2400" b="1" kern="0" dirty="0">
                <a:latin typeface="+mj-lt"/>
                <a:ea typeface="宋体" charset="-122"/>
              </a:rPr>
              <a:t>Classe derivada: </a:t>
            </a:r>
            <a:r>
              <a:rPr lang="pt-BR" altLang="zh-CN" sz="2400" kern="0" dirty="0">
                <a:latin typeface="+mj-lt"/>
                <a:ea typeface="宋体" charset="-122"/>
              </a:rPr>
              <a:t>classe que herda as características da classe base. </a:t>
            </a: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1800" kern="0" dirty="0">
              <a:latin typeface="+mj-lt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kern="0" dirty="0">
              <a:latin typeface="Verdana" pitchFamily="34" charset="0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kern="0" dirty="0">
              <a:latin typeface="Verdana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B317052-40A3-4D97-8F3E-9651DB4A2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986" y="4445518"/>
            <a:ext cx="5295981" cy="200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89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7"/>
          <p:cNvSpPr>
            <a:spLocks noGrp="1"/>
          </p:cNvSpPr>
          <p:nvPr>
            <p:ph type="ctrTitle"/>
          </p:nvPr>
        </p:nvSpPr>
        <p:spPr>
          <a:xfrm>
            <a:off x="467544" y="80169"/>
            <a:ext cx="7773987" cy="720725"/>
          </a:xfrm>
        </p:spPr>
        <p:txBody>
          <a:bodyPr/>
          <a:lstStyle/>
          <a:p>
            <a:r>
              <a:rPr lang="pt-BR" altLang="pt-BR" sz="3600" kern="1200" dirty="0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Vantagens da herança</a:t>
            </a:r>
          </a:p>
        </p:txBody>
      </p:sp>
      <p:sp>
        <p:nvSpPr>
          <p:cNvPr id="5123" name="Subtítulo 8"/>
          <p:cNvSpPr>
            <a:spLocks noGrp="1"/>
          </p:cNvSpPr>
          <p:nvPr>
            <p:ph type="subTitle" idx="1"/>
          </p:nvPr>
        </p:nvSpPr>
        <p:spPr>
          <a:xfrm>
            <a:off x="-28912" y="1124744"/>
            <a:ext cx="7560642" cy="3240088"/>
          </a:xfrm>
        </p:spPr>
        <p:txBody>
          <a:bodyPr/>
          <a:lstStyle/>
          <a:p>
            <a:pPr lvl="2" algn="l" eaLnBrk="1" hangingPunct="1">
              <a:lnSpc>
                <a:spcPct val="130000"/>
              </a:lnSpc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lphaLcParenR"/>
            </a:pPr>
            <a:endParaRPr lang="pt-BR" altLang="pt-BR" sz="1600" b="1" dirty="0">
              <a:latin typeface="Verdana" pitchFamily="34" charset="0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dirty="0">
              <a:latin typeface="Verdana" pitchFamily="34" charset="0"/>
            </a:endParaRPr>
          </a:p>
        </p:txBody>
      </p:sp>
      <p:sp>
        <p:nvSpPr>
          <p:cNvPr id="6" name="Subtítulo 8">
            <a:extLst>
              <a:ext uri="{FF2B5EF4-FFF2-40B4-BE49-F238E27FC236}">
                <a16:creationId xmlns:a16="http://schemas.microsoft.com/office/drawing/2014/main" id="{513CA4EF-E80E-494C-BD9F-BE9DB7A27268}"/>
              </a:ext>
            </a:extLst>
          </p:cNvPr>
          <p:cNvSpPr txBox="1">
            <a:spLocks/>
          </p:cNvSpPr>
          <p:nvPr/>
        </p:nvSpPr>
        <p:spPr bwMode="auto">
          <a:xfrm>
            <a:off x="0" y="1098031"/>
            <a:ext cx="7560642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altLang="zh-CN" sz="2800" kern="0" dirty="0">
                <a:latin typeface="+mj-lt"/>
                <a:ea typeface="宋体" charset="-122"/>
              </a:rPr>
              <a:t>Reaproveitamento de código; </a:t>
            </a: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altLang="zh-CN" sz="2800" kern="0" dirty="0">
                <a:latin typeface="+mj-lt"/>
                <a:ea typeface="宋体" charset="-122"/>
              </a:rPr>
              <a:t>Centralização; </a:t>
            </a: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altLang="zh-CN" sz="2800" kern="0" dirty="0">
                <a:latin typeface="+mj-lt"/>
                <a:ea typeface="宋体" charset="-122"/>
              </a:rPr>
              <a:t>Facilidade de manutenção</a:t>
            </a:r>
            <a:endParaRPr lang="pt-BR" altLang="zh-CN" sz="2400" kern="0" dirty="0">
              <a:latin typeface="+mj-lt"/>
              <a:ea typeface="宋体" charset="-122"/>
            </a:endParaRP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1800" kern="0" dirty="0">
              <a:latin typeface="+mj-lt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kern="0" dirty="0">
              <a:latin typeface="Verdana" pitchFamily="34" charset="0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kern="0" dirty="0">
              <a:latin typeface="Verdana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C12DCA8-1473-4A98-A457-51039F9ED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3091294"/>
            <a:ext cx="5947110" cy="308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879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7"/>
          <p:cNvSpPr>
            <a:spLocks noGrp="1"/>
          </p:cNvSpPr>
          <p:nvPr>
            <p:ph type="ctrTitle"/>
          </p:nvPr>
        </p:nvSpPr>
        <p:spPr>
          <a:xfrm>
            <a:off x="467544" y="80169"/>
            <a:ext cx="7773987" cy="720725"/>
          </a:xfrm>
        </p:spPr>
        <p:txBody>
          <a:bodyPr/>
          <a:lstStyle/>
          <a:p>
            <a:r>
              <a:rPr lang="pt-BR" altLang="pt-BR" sz="3600" kern="1200" dirty="0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Exemplo de herança</a:t>
            </a:r>
          </a:p>
        </p:txBody>
      </p:sp>
      <p:sp>
        <p:nvSpPr>
          <p:cNvPr id="5123" name="Subtítulo 8"/>
          <p:cNvSpPr>
            <a:spLocks noGrp="1"/>
          </p:cNvSpPr>
          <p:nvPr>
            <p:ph type="subTitle" idx="1"/>
          </p:nvPr>
        </p:nvSpPr>
        <p:spPr>
          <a:xfrm>
            <a:off x="-28912" y="1124744"/>
            <a:ext cx="7560642" cy="3240088"/>
          </a:xfrm>
        </p:spPr>
        <p:txBody>
          <a:bodyPr/>
          <a:lstStyle/>
          <a:p>
            <a:pPr lvl="2" algn="l" eaLnBrk="1" hangingPunct="1">
              <a:lnSpc>
                <a:spcPct val="130000"/>
              </a:lnSpc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lphaLcParenR"/>
            </a:pPr>
            <a:endParaRPr lang="pt-BR" altLang="pt-BR" sz="1600" b="1" dirty="0">
              <a:latin typeface="Verdana" pitchFamily="34" charset="0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dirty="0">
              <a:latin typeface="Verdana" pitchFamily="34" charset="0"/>
            </a:endParaRPr>
          </a:p>
        </p:txBody>
      </p:sp>
      <p:sp>
        <p:nvSpPr>
          <p:cNvPr id="6" name="Subtítulo 8">
            <a:extLst>
              <a:ext uri="{FF2B5EF4-FFF2-40B4-BE49-F238E27FC236}">
                <a16:creationId xmlns:a16="http://schemas.microsoft.com/office/drawing/2014/main" id="{513CA4EF-E80E-494C-BD9F-BE9DB7A27268}"/>
              </a:ext>
            </a:extLst>
          </p:cNvPr>
          <p:cNvSpPr txBox="1">
            <a:spLocks/>
          </p:cNvSpPr>
          <p:nvPr/>
        </p:nvSpPr>
        <p:spPr bwMode="auto">
          <a:xfrm>
            <a:off x="0" y="1098030"/>
            <a:ext cx="9144000" cy="3266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altLang="zh-CN" sz="2800" kern="0" dirty="0">
                <a:latin typeface="+mj-lt"/>
                <a:ea typeface="宋体" charset="-122"/>
              </a:rPr>
              <a:t>Como toda empresa, um banco possui funcionários. Faremos a modelagem de dois funcionários apenas, gerente e caixa. </a:t>
            </a:r>
            <a:endParaRPr lang="pt-BR" altLang="zh-CN" sz="2400" kern="0" dirty="0">
              <a:latin typeface="+mj-lt"/>
              <a:ea typeface="宋体" charset="-122"/>
            </a:endParaRP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1800" kern="0" dirty="0">
              <a:latin typeface="+mj-lt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kern="0" dirty="0">
              <a:latin typeface="Verdana" pitchFamily="34" charset="0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kern="0" dirty="0">
              <a:latin typeface="Verdana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ADDCA60-611D-44E7-A0C3-EE5402702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822" y="3318853"/>
            <a:ext cx="5600303" cy="268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236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7"/>
          <p:cNvSpPr>
            <a:spLocks noGrp="1"/>
          </p:cNvSpPr>
          <p:nvPr>
            <p:ph type="ctrTitle"/>
          </p:nvPr>
        </p:nvSpPr>
        <p:spPr>
          <a:xfrm>
            <a:off x="467544" y="245715"/>
            <a:ext cx="7773987" cy="720725"/>
          </a:xfrm>
        </p:spPr>
        <p:txBody>
          <a:bodyPr/>
          <a:lstStyle/>
          <a:p>
            <a:r>
              <a:rPr lang="pt-BR" altLang="pt-BR" sz="3600" kern="1200" dirty="0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O que há em comum entre essas classes?</a:t>
            </a:r>
          </a:p>
        </p:txBody>
      </p:sp>
      <p:sp>
        <p:nvSpPr>
          <p:cNvPr id="5123" name="Subtítulo 8"/>
          <p:cNvSpPr>
            <a:spLocks noGrp="1"/>
          </p:cNvSpPr>
          <p:nvPr>
            <p:ph type="subTitle" idx="1"/>
          </p:nvPr>
        </p:nvSpPr>
        <p:spPr>
          <a:xfrm>
            <a:off x="-28912" y="1124744"/>
            <a:ext cx="7560642" cy="3240088"/>
          </a:xfrm>
        </p:spPr>
        <p:txBody>
          <a:bodyPr/>
          <a:lstStyle/>
          <a:p>
            <a:pPr lvl="2" algn="l" eaLnBrk="1" hangingPunct="1">
              <a:lnSpc>
                <a:spcPct val="130000"/>
              </a:lnSpc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lphaLcParenR"/>
            </a:pPr>
            <a:endParaRPr lang="pt-BR" altLang="pt-BR" sz="1600" b="1" dirty="0">
              <a:latin typeface="Verdana" pitchFamily="34" charset="0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dirty="0">
              <a:latin typeface="Verdana" pitchFamily="34" charset="0"/>
            </a:endParaRPr>
          </a:p>
        </p:txBody>
      </p:sp>
      <p:sp>
        <p:nvSpPr>
          <p:cNvPr id="6" name="Subtítulo 8">
            <a:extLst>
              <a:ext uri="{FF2B5EF4-FFF2-40B4-BE49-F238E27FC236}">
                <a16:creationId xmlns:a16="http://schemas.microsoft.com/office/drawing/2014/main" id="{513CA4EF-E80E-494C-BD9F-BE9DB7A27268}"/>
              </a:ext>
            </a:extLst>
          </p:cNvPr>
          <p:cNvSpPr txBox="1">
            <a:spLocks/>
          </p:cNvSpPr>
          <p:nvPr/>
        </p:nvSpPr>
        <p:spPr bwMode="auto">
          <a:xfrm>
            <a:off x="-396552" y="4099855"/>
            <a:ext cx="9144000" cy="3266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altLang="zh-CN" sz="2800" kern="0" dirty="0">
                <a:latin typeface="+mj-lt"/>
                <a:ea typeface="宋体" charset="-122"/>
              </a:rPr>
              <a:t>Os atributos nome e salário, e o método autenticar se repetem, sendo assim, podemos criar uma </a:t>
            </a:r>
            <a:r>
              <a:rPr lang="pt-BR" altLang="zh-CN" sz="2800" kern="0" dirty="0" err="1">
                <a:latin typeface="+mj-lt"/>
                <a:ea typeface="宋体" charset="-122"/>
              </a:rPr>
              <a:t>super</a:t>
            </a:r>
            <a:r>
              <a:rPr lang="pt-BR" altLang="zh-CN" sz="2800" kern="0" dirty="0">
                <a:latin typeface="+mj-lt"/>
                <a:ea typeface="宋体" charset="-122"/>
              </a:rPr>
              <a:t> classe e fazer com que elas </a:t>
            </a:r>
            <a:r>
              <a:rPr lang="pt-BR" altLang="zh-CN" sz="2800" b="1" kern="0" dirty="0">
                <a:latin typeface="+mj-lt"/>
                <a:ea typeface="宋体" charset="-122"/>
              </a:rPr>
              <a:t>herdem.</a:t>
            </a:r>
            <a:endParaRPr lang="pt-BR" altLang="zh-CN" sz="1800" b="1" kern="0" dirty="0">
              <a:latin typeface="+mj-lt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kern="0" dirty="0">
              <a:latin typeface="Verdana" pitchFamily="34" charset="0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kern="0" dirty="0">
              <a:latin typeface="Verdana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ADDCA60-611D-44E7-A0C3-EE5402702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385" y="1254580"/>
            <a:ext cx="5600303" cy="268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730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7"/>
          <p:cNvSpPr>
            <a:spLocks noGrp="1"/>
          </p:cNvSpPr>
          <p:nvPr>
            <p:ph type="ctrTitle"/>
          </p:nvPr>
        </p:nvSpPr>
        <p:spPr>
          <a:xfrm>
            <a:off x="467544" y="245715"/>
            <a:ext cx="7773987" cy="720725"/>
          </a:xfrm>
        </p:spPr>
        <p:txBody>
          <a:bodyPr/>
          <a:lstStyle/>
          <a:p>
            <a:r>
              <a:rPr lang="pt-BR" altLang="pt-BR" sz="3600" kern="1200" dirty="0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Exemplo corrigido</a:t>
            </a:r>
          </a:p>
        </p:txBody>
      </p:sp>
      <p:sp>
        <p:nvSpPr>
          <p:cNvPr id="5123" name="Subtítulo 8"/>
          <p:cNvSpPr>
            <a:spLocks noGrp="1"/>
          </p:cNvSpPr>
          <p:nvPr>
            <p:ph type="subTitle" idx="1"/>
          </p:nvPr>
        </p:nvSpPr>
        <p:spPr>
          <a:xfrm>
            <a:off x="-28912" y="1124744"/>
            <a:ext cx="7560642" cy="3240088"/>
          </a:xfrm>
        </p:spPr>
        <p:txBody>
          <a:bodyPr/>
          <a:lstStyle/>
          <a:p>
            <a:pPr lvl="2" algn="l" eaLnBrk="1" hangingPunct="1">
              <a:lnSpc>
                <a:spcPct val="130000"/>
              </a:lnSpc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lphaLcParenR"/>
            </a:pPr>
            <a:endParaRPr lang="pt-BR" altLang="pt-BR" sz="1600" b="1" dirty="0">
              <a:latin typeface="Verdana" pitchFamily="34" charset="0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dirty="0">
              <a:latin typeface="Verdana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85CB950-457F-4928-9A4F-92ED0D2AA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68" y="1772816"/>
            <a:ext cx="7617017" cy="433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151610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8303</TotalTime>
  <Words>307</Words>
  <Application>Microsoft Office PowerPoint</Application>
  <PresentationFormat>Apresentação na tela (4:3)</PresentationFormat>
  <Paragraphs>79</Paragraphs>
  <Slides>18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Arial Rounded MT Bold</vt:lpstr>
      <vt:lpstr>Calibri</vt:lpstr>
      <vt:lpstr>Verdana</vt:lpstr>
      <vt:lpstr>Design padrão</vt:lpstr>
      <vt:lpstr>Apresentação</vt:lpstr>
      <vt:lpstr>Conceito de orientação a objetos</vt:lpstr>
      <vt:lpstr>Pilares da orientação a objetos</vt:lpstr>
      <vt:lpstr>Herança</vt:lpstr>
      <vt:lpstr>Tipos de classe</vt:lpstr>
      <vt:lpstr>Vantagens da herança</vt:lpstr>
      <vt:lpstr>Exemplo de herança</vt:lpstr>
      <vt:lpstr>O que há em comum entre essas classes?</vt:lpstr>
      <vt:lpstr>Exemplo corrigido</vt:lpstr>
      <vt:lpstr>Vamos praticar!</vt:lpstr>
      <vt:lpstr>Criar a classe Gerente</vt:lpstr>
      <vt:lpstr>Criar a classe Gerente</vt:lpstr>
      <vt:lpstr>Design Jframe</vt:lpstr>
      <vt:lpstr>Propriedade model</vt:lpstr>
      <vt:lpstr>Evento clique</vt:lpstr>
      <vt:lpstr>Evento btnLoginActionPerformed</vt:lpstr>
      <vt:lpstr>Colocando a mão na massa</vt:lpstr>
      <vt:lpstr>Exercício</vt:lpstr>
    </vt:vector>
  </TitlesOfParts>
  <Company>SESI-SENAI 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SESI-SENAI SP</dc:creator>
  <cp:lastModifiedBy>Thiago Souza Xavier</cp:lastModifiedBy>
  <cp:revision>445</cp:revision>
  <cp:lastPrinted>2014-09-08T15:19:57Z</cp:lastPrinted>
  <dcterms:created xsi:type="dcterms:W3CDTF">2009-09-10T17:53:45Z</dcterms:created>
  <dcterms:modified xsi:type="dcterms:W3CDTF">2019-09-18T22:35:24Z</dcterms:modified>
</cp:coreProperties>
</file>