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0"/>
  </p:notesMasterIdLst>
  <p:sldIdLst>
    <p:sldId id="466" r:id="rId2"/>
    <p:sldId id="508" r:id="rId3"/>
    <p:sldId id="465" r:id="rId4"/>
    <p:sldId id="509" r:id="rId5"/>
    <p:sldId id="510" r:id="rId6"/>
    <p:sldId id="491" r:id="rId7"/>
    <p:sldId id="492" r:id="rId8"/>
    <p:sldId id="486" r:id="rId9"/>
    <p:sldId id="487" r:id="rId10"/>
    <p:sldId id="488" r:id="rId11"/>
    <p:sldId id="489" r:id="rId12"/>
    <p:sldId id="490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480" r:id="rId21"/>
    <p:sldId id="495" r:id="rId22"/>
    <p:sldId id="512" r:id="rId23"/>
    <p:sldId id="511" r:id="rId24"/>
    <p:sldId id="504" r:id="rId25"/>
    <p:sldId id="505" r:id="rId26"/>
    <p:sldId id="506" r:id="rId27"/>
    <p:sldId id="507" r:id="rId28"/>
    <p:sldId id="4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578" autoAdjust="0"/>
  </p:normalViewPr>
  <p:slideViewPr>
    <p:cSldViewPr snapToGrid="0">
      <p:cViewPr varScale="1">
        <p:scale>
          <a:sx n="86" d="100"/>
          <a:sy n="86" d="100"/>
        </p:scale>
        <p:origin x="57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Nonvirus-Linear</c:v>
                </c:pt>
                <c:pt idx="1">
                  <c:v>Nonvirus-CNN </c:v>
                </c:pt>
                <c:pt idx="2">
                  <c:v>fulldata-CNN</c:v>
                </c:pt>
                <c:pt idx="3">
                  <c:v>Nonvirus-CNN-Adv</c:v>
                </c:pt>
                <c:pt idx="4">
                  <c:v>DeepVirFinder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0.71699999999999997</c:v>
                </c:pt>
                <c:pt idx="1">
                  <c:v>0.90300000000000002</c:v>
                </c:pt>
                <c:pt idx="2">
                  <c:v>0.87</c:v>
                </c:pt>
                <c:pt idx="3">
                  <c:v>0.93530000000000002</c:v>
                </c:pt>
                <c:pt idx="4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E-4991-95DF-E2D609C75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Nonvirus-Linear</c:v>
                </c:pt>
                <c:pt idx="1">
                  <c:v>Nonvirus-CNN </c:v>
                </c:pt>
                <c:pt idx="2">
                  <c:v>fulldata-CNN</c:v>
                </c:pt>
                <c:pt idx="3">
                  <c:v>Nonvirus-CNN-Adv</c:v>
                </c:pt>
                <c:pt idx="4">
                  <c:v>DeepVirFinder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 formatCode="0%">
                  <c:v>0.65900000000000003</c:v>
                </c:pt>
                <c:pt idx="1">
                  <c:v>0.80900000000000005</c:v>
                </c:pt>
                <c:pt idx="2">
                  <c:v>0.77700000000000002</c:v>
                </c:pt>
                <c:pt idx="3">
                  <c:v>0.86599999999999999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DE-4991-95DF-E2D609C75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273344"/>
        <c:axId val="992014096"/>
      </c:barChart>
      <c:catAx>
        <c:axId val="98327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2014096"/>
        <c:crosses val="autoZero"/>
        <c:auto val="1"/>
        <c:lblAlgn val="ctr"/>
        <c:lblOffset val="100"/>
        <c:noMultiLvlLbl val="0"/>
      </c:catAx>
      <c:valAx>
        <c:axId val="992014096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327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1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  <p:extLst>
      <p:ext uri="{BB962C8B-B14F-4D97-AF65-F5344CB8AC3E}">
        <p14:creationId xmlns:p14="http://schemas.microsoft.com/office/powerpoint/2010/main" val="225931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D6F824-9D36-4115-9F0E-3CA675D3B6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A60C0-BC63-411F-9264-9B1D0F400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7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D178E1-20D9-4347-8E64-736957F6B5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92580E-08EF-4E8E-8996-DD7E86AC83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1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09D0F-F47A-46AC-9860-0B63FEACE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264ADC-7196-4F49-8DB2-99B143B55B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4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2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0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  <p:sldLayoutId id="2147483649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64" r:id="rId21"/>
    <p:sldLayoutId id="2147483666" r:id="rId22"/>
    <p:sldLayoutId id="214748366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orch.org/docs/stable/generated/torch.nn.LeakyReLU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rxiv.org/pdf/1802.0595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ml.cmu.edu/2022/01/21/why-spectral-normalization-stabilizes-gans-analysis-and-improvemen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DD82-3C73-4048-BA84-C93ED643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VirFormer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6560B-EA34-494E-B176-7A7D46E42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Identify Virus as an Anomaly</a:t>
            </a:r>
          </a:p>
          <a:p>
            <a:r>
              <a:rPr lang="en-US" altLang="zh-CN" dirty="0"/>
              <a:t>Modeling for virus nucleotide sequence prediction</a:t>
            </a:r>
          </a:p>
          <a:p>
            <a:r>
              <a:rPr lang="en-US" altLang="zh-CN" dirty="0"/>
              <a:t> by Qingcheng Zhao, </a:t>
            </a:r>
            <a:r>
              <a:rPr lang="en-US" altLang="zh-CN" dirty="0" err="1"/>
              <a:t>Linshu</a:t>
            </a:r>
            <a:r>
              <a:rPr lang="en-US" altLang="zh-CN" dirty="0"/>
              <a:t> Yang, </a:t>
            </a:r>
            <a:r>
              <a:rPr lang="en-US" altLang="zh-CN" dirty="0" err="1"/>
              <a:t>Pengyu</a:t>
            </a:r>
            <a:r>
              <a:rPr lang="en-US" altLang="zh-CN" dirty="0"/>
              <a:t>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435E8-7231-4121-8671-33792D6D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trials: various training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0EE82-0399-CBAB-A383-C452C832A097}"/>
              </a:ext>
            </a:extLst>
          </p:cNvPr>
          <p:cNvSpPr txBox="1"/>
          <p:nvPr/>
        </p:nvSpPr>
        <p:spPr>
          <a:xfrm flipH="1">
            <a:off x="10974491" y="2828835"/>
            <a:ext cx="121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</a:t>
            </a:r>
          </a:p>
          <a:p>
            <a:r>
              <a:rPr lang="en-US" altLang="zh-CN" dirty="0"/>
              <a:t>non-virus</a:t>
            </a:r>
          </a:p>
          <a:p>
            <a:r>
              <a:rPr lang="en-US" altLang="zh-CN" dirty="0"/>
              <a:t>prokaryote</a:t>
            </a:r>
          </a:p>
          <a:p>
            <a:r>
              <a:rPr lang="en-US" altLang="zh-CN" dirty="0"/>
              <a:t>virus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32A578-EE66-7413-DE24-748CF34F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783"/>
            <a:ext cx="3995418" cy="34394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E17F7E-B93B-6F16-101D-A68A2A3B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31" y="1484324"/>
            <a:ext cx="6968188" cy="33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8C9BC-FA30-B7C7-240A-D8FB0D19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autoencoder on full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7E294-30BA-7E21-9211-4EE2D689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Learning latent space from data including virus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latent space learn the potential difference between virus and other organism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Using mixed data of virus and non-virus DNA sequence with a proportion 1:9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A naïve thought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5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24C6-CC05-E21B-A6F8-27E7D415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512"/>
            <a:ext cx="10515600" cy="1325563"/>
          </a:xfrm>
        </p:spPr>
        <p:txBody>
          <a:bodyPr/>
          <a:lstStyle/>
          <a:p>
            <a:r>
              <a:rPr lang="en-US" altLang="zh-CN" dirty="0"/>
              <a:t>Training autoencoder on non-virus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79E02-57BE-BABA-D6DA-2E8AD6B2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Learning latent space from data expect virus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latent space learn pattern of DNA sequence of non-virus organism and consider the task of discriminating virus DNA as Anomaly Detection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Using non-virus DNA sequence, including prokaryote, human ,etc., whose amount is far more higher than virus.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An advanced thought</a:t>
            </a:r>
          </a:p>
        </p:txBody>
      </p:sp>
    </p:spTree>
    <p:extLst>
      <p:ext uri="{BB962C8B-B14F-4D97-AF65-F5344CB8AC3E}">
        <p14:creationId xmlns:p14="http://schemas.microsoft.com/office/powerpoint/2010/main" val="351897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BC954-51DC-4FAB-AB0D-73A81578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2D692-51E7-44A3-BB13-71CA068B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linear layer is not as effective as expected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A29058-31EF-48D5-85F5-91356108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75" y="2772621"/>
            <a:ext cx="8035250" cy="34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1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67353-8B8E-4847-B9A5-8E1AA8C4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ECBD5-2CF7-4338-8CAC-4086E8FE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 can work!</a:t>
            </a:r>
          </a:p>
          <a:p>
            <a:pPr lvl="1"/>
            <a:r>
              <a:rPr lang="en-US" altLang="zh-CN" dirty="0"/>
              <a:t>CNNs are designed to exploit the spatial structure of data, while the latent space is in the shape of sequence length and embedding size.</a:t>
            </a:r>
          </a:p>
          <a:p>
            <a:pPr lvl="1"/>
            <a:r>
              <a:rPr lang="en-US" altLang="zh-CN" dirty="0"/>
              <a:t>CNNs use convolutional layers, which apply a set of filters to the input data in a sliding window fashion. In Image classification task, CNN can extract features such as edges, corners, and textures. In our task, CNN can extract motifs.</a:t>
            </a:r>
          </a:p>
          <a:p>
            <a:pPr lvl="1"/>
            <a:r>
              <a:rPr lang="en-US" altLang="zh-CN" dirty="0"/>
              <a:t>Because convolutional layers share their weights across all spatial positions, CNNs have fewer parameters than DNNs, which makes them more efficient and easier to train.</a:t>
            </a:r>
          </a:p>
        </p:txBody>
      </p:sp>
    </p:spTree>
    <p:extLst>
      <p:ext uri="{BB962C8B-B14F-4D97-AF65-F5344CB8AC3E}">
        <p14:creationId xmlns:p14="http://schemas.microsoft.com/office/powerpoint/2010/main" val="256692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EECE-79D8-451A-9CC0-DCD56A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C969-6A2D-4A0D-BAA4-A9EEDDAB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7689B-C128-4D8E-BFD8-C6FAE957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34" y="2362192"/>
            <a:ext cx="3395687" cy="2133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990062-CB29-4453-B650-2207D7A1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29" y="2362192"/>
            <a:ext cx="3348062" cy="21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2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EECE-79D8-451A-9CC0-DCD56A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C969-6A2D-4A0D-BAA4-A9EEDDAB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pPr lvl="1"/>
            <a:r>
              <a:rPr lang="en-US" altLang="zh-CN" dirty="0"/>
              <a:t>Much better than linear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7270D-51D1-474A-BC1D-6FB5AA1D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6083" y="2971777"/>
            <a:ext cx="3962429" cy="3181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AFF81B-EBEF-40E0-B698-AC7E2E3C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1626" y="2971777"/>
            <a:ext cx="3800503" cy="32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EECE-79D8-451A-9CC0-DCD56A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Exploration: Anomaly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C969-6A2D-4A0D-BAA4-A9EEDDAB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Full data is slightly better than non-virus data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0BE9B4-8390-41E4-95F6-2CA6A2535C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9899" y="2651968"/>
            <a:ext cx="3810028" cy="3171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005CC-E37E-4774-9C18-45E6992B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943" y="2651968"/>
            <a:ext cx="3833841" cy="3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EECE-79D8-451A-9CC0-DCD56A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Exploration: Trick or treat?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C969-6A2D-4A0D-BAA4-A9EEDDAB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test some simpler CNN:</a:t>
            </a:r>
          </a:p>
          <a:p>
            <a:pPr lvl="1"/>
            <a:r>
              <a:rPr lang="en-US" altLang="zh-CN" dirty="0"/>
              <a:t>Maybe we can improve the architecture of CNN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527B76-2BD1-488B-9257-0D2B65AE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0154" y="2967015"/>
            <a:ext cx="3905279" cy="32099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BF6B2E-6951-4F40-B6FD-988361DB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6F7"/>
              </a:clrFrom>
              <a:clrTo>
                <a:srgbClr val="F5F6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319" y="2967015"/>
            <a:ext cx="3852891" cy="31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EECE-79D8-451A-9CC0-DCD56A1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Exploration: Trick or treat?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BC969-6A2D-4A0D-BAA4-A9EEDDAB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test some advanced CNN</a:t>
            </a:r>
          </a:p>
          <a:p>
            <a:endParaRPr lang="en-US" altLang="zh-CN" dirty="0"/>
          </a:p>
          <a:p>
            <a:pPr lvl="1"/>
            <a:r>
              <a:rPr lang="en-US" altLang="zh-CN" dirty="0" err="1"/>
              <a:t>LeakyReLU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Spectral norm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Bottleneck shaped</a:t>
            </a:r>
          </a:p>
        </p:txBody>
      </p:sp>
    </p:spTree>
    <p:extLst>
      <p:ext uri="{BB962C8B-B14F-4D97-AF65-F5344CB8AC3E}">
        <p14:creationId xmlns:p14="http://schemas.microsoft.com/office/powerpoint/2010/main" val="29576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EA6B-29F2-5F6D-5345-B957D1A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A3EE2-30C3-34C4-CF2B-CAA845E6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B5A951-2FBB-CED2-B4A5-09790BC0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2" y="2319534"/>
            <a:ext cx="4057028" cy="3130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C1CBFE-3056-B24F-9F11-8B9F7354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02" y="3143666"/>
            <a:ext cx="6839698" cy="22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2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8A3A-B6FF-FF6C-E76C-C41AD381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Leaky </a:t>
            </a:r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2892-33F7-73A9-007E-5E73ABC3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0348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Variant of </a:t>
            </a:r>
            <a:r>
              <a:rPr lang="en-US" altLang="zh-CN" dirty="0" err="1"/>
              <a:t>ReLU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Prevent gradient from dying out</a:t>
            </a:r>
          </a:p>
          <a:p>
            <a:endParaRPr lang="en-US" altLang="zh-CN" dirty="0"/>
          </a:p>
          <a:p>
            <a:r>
              <a:rPr lang="en-US" altLang="zh-CN" dirty="0"/>
              <a:t>Used in the advanced CNN experiment</a:t>
            </a:r>
          </a:p>
          <a:p>
            <a:endParaRPr lang="en-US" altLang="zh-CN" dirty="0"/>
          </a:p>
          <a:p>
            <a:r>
              <a:rPr lang="en-US" altLang="zh-CN" dirty="0"/>
              <a:t>KL Loss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624CC4-56E1-C9EF-7160-218D9EA4A01D}"/>
              </a:ext>
            </a:extLst>
          </p:cNvPr>
          <p:cNvSpPr txBox="1"/>
          <p:nvPr/>
        </p:nvSpPr>
        <p:spPr>
          <a:xfrm>
            <a:off x="6726973" y="59211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2"/>
              </a:rPr>
              <a:t>LeakyReLU</a:t>
            </a:r>
            <a:r>
              <a:rPr lang="en-US" altLang="zh-CN" dirty="0">
                <a:hlinkClick r:id="rId2"/>
              </a:rPr>
              <a:t> —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1.13 documentation</a:t>
            </a:r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650258-CF34-8DC4-739A-7333A5DDF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t="4827" r="8408" b="1587"/>
          <a:stretch/>
        </p:blipFill>
        <p:spPr bwMode="auto">
          <a:xfrm>
            <a:off x="6023975" y="1689875"/>
            <a:ext cx="5329825" cy="42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0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A013B-C9DD-B4CA-9304-DA71ABF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Normalization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6F8EA-6638-A143-03B5-DC0C60ED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trick from the training of GAN</a:t>
            </a:r>
          </a:p>
          <a:p>
            <a:r>
              <a:rPr lang="en-US" altLang="zh-CN" dirty="0"/>
              <a:t>Help our Classifier to stabilize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64D1D-4DD0-15C7-86D7-5D7CF5D1959C}"/>
              </a:ext>
            </a:extLst>
          </p:cNvPr>
          <p:cNvSpPr txBox="1"/>
          <p:nvPr/>
        </p:nvSpPr>
        <p:spPr>
          <a:xfrm>
            <a:off x="5718717" y="1844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1802.05957.pdf (arxiv.org)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FB415C-4015-93D9-C8E8-769C94377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 b="6032"/>
          <a:stretch/>
        </p:blipFill>
        <p:spPr bwMode="auto">
          <a:xfrm>
            <a:off x="1857375" y="2933849"/>
            <a:ext cx="8477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AF252A-1502-2CA8-CC21-618BF667F8B1}"/>
              </a:ext>
            </a:extLst>
          </p:cNvPr>
          <p:cNvSpPr txBox="1"/>
          <p:nvPr/>
        </p:nvSpPr>
        <p:spPr>
          <a:xfrm>
            <a:off x="3429000" y="56103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Why Spectral Normalization Stabilizes GANs: Analysis and Improvements – Machine Learning Blog | ML@CMU | Carnegie Mellon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5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5A07-5154-7155-DF1D-7CD724AD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KL 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C471F6-4679-1619-7CDB-1301831E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05" y="1690688"/>
            <a:ext cx="5079395" cy="31996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F85BC6-AB41-5571-E949-C4F7453B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95" y="1616181"/>
            <a:ext cx="4708866" cy="32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8AA3D-EDCF-41CA-8F14-9039D6F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5AAB6DB-7692-4219-B42D-BDC8593CDF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E7A30-A106-4C2B-99C2-7BC1EA9D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Nonvirusdata</a:t>
            </a:r>
            <a:r>
              <a:rPr lang="en-US" altLang="zh-CN" dirty="0"/>
              <a:t> linear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E1E20-1BC5-4793-8C60-C7BB0FD8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D28D6-8190-4966-804D-60BBD16C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74" y="2619369"/>
            <a:ext cx="5357852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7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E7A30-A106-4C2B-99C2-7BC1EA9D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Nonvirusdata</a:t>
            </a:r>
            <a:r>
              <a:rPr lang="en-US" altLang="zh-CN" dirty="0"/>
              <a:t> </a:t>
            </a:r>
            <a:r>
              <a:rPr lang="en-US" altLang="zh-CN" dirty="0" err="1"/>
              <a:t>clf_simp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E1E20-1BC5-4793-8C60-C7BB0FD8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D99D6-746E-4EFA-8004-88297820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9" y="2541666"/>
            <a:ext cx="8262998" cy="16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48162-48A3-4025-A49E-024FE54A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Nonvirusdata</a:t>
            </a:r>
            <a:r>
              <a:rPr lang="en-US" altLang="zh-CN" dirty="0"/>
              <a:t> </a:t>
            </a:r>
            <a:r>
              <a:rPr lang="en-US" altLang="zh-CN" dirty="0" err="1"/>
              <a:t>clf_new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7CAE80E-3943-4BB8-A59A-EE86BB77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B93BE9-7B0B-43D0-BE29-39EB9788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37" y="2702713"/>
            <a:ext cx="6772325" cy="14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5C0C7-514D-4386-AF43-85AB750F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fulldata</a:t>
            </a:r>
            <a:r>
              <a:rPr lang="en-US" altLang="zh-CN" dirty="0"/>
              <a:t> </a:t>
            </a:r>
            <a:r>
              <a:rPr lang="en-US" altLang="zh-CN" dirty="0" err="1"/>
              <a:t>clf_simp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BE084E-C25B-4377-989D-BD47AD33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428" y="3215476"/>
            <a:ext cx="4329144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70A9A-C138-84C1-8AA8-0D78AEB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6C8BC-239D-F1C1-78F7-3BD62E34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on different sequence length</a:t>
            </a:r>
          </a:p>
          <a:p>
            <a:r>
              <a:rPr lang="en-US" altLang="zh-CN" dirty="0"/>
              <a:t>Longer sequence and linear attention</a:t>
            </a:r>
          </a:p>
          <a:p>
            <a:r>
              <a:rPr lang="en-US" altLang="zh-CN" dirty="0"/>
              <a:t>K-</a:t>
            </a:r>
            <a:r>
              <a:rPr lang="en-US" altLang="zh-CN" dirty="0" err="1"/>
              <a:t>mer</a:t>
            </a:r>
            <a:r>
              <a:rPr lang="en-US" altLang="zh-CN" dirty="0"/>
              <a:t> encode rather than one-hot vector</a:t>
            </a:r>
          </a:p>
          <a:p>
            <a:r>
              <a:rPr lang="en-US" altLang="zh-CN" dirty="0"/>
              <a:t>More domain knowledge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D9A5AD-BE95-47E5-A8BE-76B8CCE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3DBA0-E7BD-42AF-98F3-4D11D0EE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VirFinder</a:t>
            </a:r>
            <a:r>
              <a:rPr lang="en-US" altLang="zh-CN" dirty="0"/>
              <a:t>: a novel k-</a:t>
            </a:r>
            <a:r>
              <a:rPr lang="en-US" altLang="zh-CN" dirty="0" err="1"/>
              <a:t>mer</a:t>
            </a:r>
            <a:r>
              <a:rPr lang="en-US" altLang="zh-CN" dirty="0"/>
              <a:t> based tool for identifying viral sequences from assembled metagenomic data</a:t>
            </a:r>
          </a:p>
          <a:p>
            <a:r>
              <a:rPr lang="en-US" altLang="zh-CN" b="1" dirty="0"/>
              <a:t>Deep </a:t>
            </a:r>
            <a:r>
              <a:rPr lang="en-US" altLang="zh-CN" b="1" dirty="0" err="1"/>
              <a:t>Virfinder</a:t>
            </a:r>
            <a:r>
              <a:rPr lang="en-US" altLang="zh-CN" dirty="0"/>
              <a:t>: Identifying viruses from metagenomic data using deep learning</a:t>
            </a:r>
          </a:p>
          <a:p>
            <a:r>
              <a:rPr lang="en-US" altLang="zh-CN" b="1" dirty="0"/>
              <a:t>VirSorter2</a:t>
            </a:r>
            <a:r>
              <a:rPr lang="en-US" altLang="zh-CN" dirty="0"/>
              <a:t>: a multi-classifier, expert-guided approach to detect diverse DNA and RNA viruses</a:t>
            </a:r>
          </a:p>
          <a:p>
            <a:r>
              <a:rPr lang="en-US" altLang="zh-CN" b="1" dirty="0" err="1"/>
              <a:t>Virtifier</a:t>
            </a:r>
            <a:r>
              <a:rPr lang="en-US" altLang="zh-CN" b="1" dirty="0"/>
              <a:t>: </a:t>
            </a:r>
            <a:r>
              <a:rPr lang="en-US" altLang="zh-CN" dirty="0"/>
              <a:t>a deep learning-based identifier for viral sequences from metagenomes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D9A5AD-BE95-47E5-A8BE-76B8CCE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DeepVirFinder</a:t>
            </a:r>
            <a:endParaRPr lang="en-US" altLang="zh-CN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3DBA0-E7BD-42AF-98F3-4D11D0EE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 based motif detector</a:t>
            </a:r>
          </a:p>
          <a:p>
            <a:r>
              <a:rPr lang="en-US" altLang="zh-CN" dirty="0"/>
              <a:t>Binary classification</a:t>
            </a:r>
          </a:p>
          <a:p>
            <a:r>
              <a:rPr lang="en-US" altLang="zh-CN" dirty="0"/>
              <a:t>NCBI </a:t>
            </a:r>
            <a:r>
              <a:rPr lang="en-US" altLang="zh-CN" dirty="0" err="1"/>
              <a:t>RefSeq</a:t>
            </a:r>
            <a:r>
              <a:rPr lang="en-US" altLang="zh-CN" dirty="0"/>
              <a:t> dataset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8A6F57-F09D-4A54-A830-C635E8AA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12" y="4001294"/>
            <a:ext cx="9079576" cy="19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471BD-27AD-0983-CA6D-E1F6400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82D4C-ED70-20BB-2064-8EF8791E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 </a:t>
            </a:r>
            <a:r>
              <a:rPr lang="en-US" altLang="zh-CN" dirty="0" err="1"/>
              <a:t>RefSeq</a:t>
            </a:r>
            <a:r>
              <a:rPr lang="en-US" altLang="zh-CN" dirty="0"/>
              <a:t> dataset</a:t>
            </a:r>
          </a:p>
          <a:p>
            <a:r>
              <a:rPr lang="en-US" altLang="zh-CN" dirty="0"/>
              <a:t>Same data with </a:t>
            </a:r>
            <a:r>
              <a:rPr lang="en-US" altLang="zh-CN" dirty="0" err="1"/>
              <a:t>DeepVirFinder</a:t>
            </a:r>
            <a:endParaRPr lang="en-US" altLang="zh-CN" dirty="0"/>
          </a:p>
          <a:p>
            <a:pPr lvl="1"/>
            <a:r>
              <a:rPr lang="en-US" altLang="zh-CN" dirty="0"/>
              <a:t>Before 2015 May: Training</a:t>
            </a:r>
          </a:p>
          <a:p>
            <a:pPr lvl="1"/>
            <a:r>
              <a:rPr lang="en-US" altLang="zh-CN" dirty="0"/>
              <a:t>After 2015 May: Testing</a:t>
            </a:r>
          </a:p>
          <a:p>
            <a:r>
              <a:rPr lang="en-US" altLang="zh-CN" dirty="0"/>
              <a:t>Extend the dataset from NCBI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68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5B25-FDAD-CE0E-C313-DD54006A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transformer?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345F-10F1-480A-68C2-9651EC7D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Proportion of non-coding DNAs can vary greatly between different organisms.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Coding DNAs may have a higher weight in determining the trait of organisms.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Coding DNAs may distribute discretely in a whole DNA sequence.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Attention is what we need!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53BE-0AA1-BAEE-DC98-CF93641A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autoencoder?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24-AC43-08D8-318C-69902676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Unsupervised learning on big unlabeled data and finetuning on labeled virus data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Enlarging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1643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5762-9BDC-2F76-A56C-023BC82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Autoencoder based on Transformer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997B87-6275-C7BC-722F-405FD9A8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67" y="1690688"/>
            <a:ext cx="5639665" cy="4351338"/>
          </a:xfrm>
        </p:spPr>
      </p:pic>
    </p:spTree>
    <p:extLst>
      <p:ext uri="{BB962C8B-B14F-4D97-AF65-F5344CB8AC3E}">
        <p14:creationId xmlns:p14="http://schemas.microsoft.com/office/powerpoint/2010/main" val="418820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E91B-8B98-A4AF-6270-8D486EFB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trials: various sequence length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D364D8-210A-2B61-2B69-172BAF9F4C1F}"/>
              </a:ext>
            </a:extLst>
          </p:cNvPr>
          <p:cNvSpPr txBox="1"/>
          <p:nvPr/>
        </p:nvSpPr>
        <p:spPr>
          <a:xfrm flipH="1">
            <a:off x="11353798" y="2724819"/>
            <a:ext cx="939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1000bp</a:t>
            </a:r>
          </a:p>
          <a:p>
            <a:r>
              <a:rPr lang="en-US" altLang="zh-CN" dirty="0"/>
              <a:t>400bp</a:t>
            </a:r>
          </a:p>
          <a:p>
            <a:r>
              <a:rPr lang="en-US" altLang="zh-CN" dirty="0"/>
              <a:t>250bp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1F44AA-6DF4-33D2-5AAE-7F4FE66F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023947" cy="3037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C7EC7F-5A3C-E876-D04F-E4DD319B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96" y="1690688"/>
            <a:ext cx="5716693" cy="29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576</Words>
  <Application>Microsoft Office PowerPoint</Application>
  <PresentationFormat>宽屏</PresentationFormat>
  <Paragraphs>111</Paragraphs>
  <Slides>28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Theme</vt:lpstr>
      <vt:lpstr>VirFormer</vt:lpstr>
      <vt:lpstr>Abstract</vt:lpstr>
      <vt:lpstr>Related Works</vt:lpstr>
      <vt:lpstr>DeepVirFinder</vt:lpstr>
      <vt:lpstr>Dataset</vt:lpstr>
      <vt:lpstr>Why transformer?</vt:lpstr>
      <vt:lpstr>Why autoencoder?</vt:lpstr>
      <vt:lpstr>Autoencoder based on Transformer</vt:lpstr>
      <vt:lpstr>Our trials: various sequence length</vt:lpstr>
      <vt:lpstr>Our trials: various training data</vt:lpstr>
      <vt:lpstr>Training autoencoder on full data</vt:lpstr>
      <vt:lpstr>Training autoencoder on non-virus data</vt:lpstr>
      <vt:lpstr>Exploration</vt:lpstr>
      <vt:lpstr>Exploration</vt:lpstr>
      <vt:lpstr>Exploration</vt:lpstr>
      <vt:lpstr>Exploration</vt:lpstr>
      <vt:lpstr>Exploration: Anomaly Detection</vt:lpstr>
      <vt:lpstr>Exploration: Trick or treat?</vt:lpstr>
      <vt:lpstr>Exploration: Trick or treat?</vt:lpstr>
      <vt:lpstr>Leaky ReLU</vt:lpstr>
      <vt:lpstr>Spectral Normalization</vt:lpstr>
      <vt:lpstr>KL loss</vt:lpstr>
      <vt:lpstr>Overall</vt:lpstr>
      <vt:lpstr>Nonvirusdata linear</vt:lpstr>
      <vt:lpstr>Nonvirusdata clf_simp</vt:lpstr>
      <vt:lpstr>Nonvirusdata clf_new_</vt:lpstr>
      <vt:lpstr>fulldata clf_simp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QC Z</cp:lastModifiedBy>
  <cp:revision>109</cp:revision>
  <dcterms:created xsi:type="dcterms:W3CDTF">2019-02-23T16:09:00Z</dcterms:created>
  <dcterms:modified xsi:type="dcterms:W3CDTF">2022-12-14T12:28:47Z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80B76266CAF048D0B180BD7250798C20</vt:lpwstr>
  </property>
</Properties>
</file>