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83" r:id="rId3"/>
    <p:sldId id="266" r:id="rId4"/>
    <p:sldId id="264" r:id="rId5"/>
    <p:sldId id="277" r:id="rId6"/>
    <p:sldId id="278" r:id="rId7"/>
    <p:sldId id="268" r:id="rId8"/>
    <p:sldId id="263" r:id="rId9"/>
    <p:sldId id="258" r:id="rId10"/>
    <p:sldId id="281" r:id="rId11"/>
    <p:sldId id="280" r:id="rId12"/>
    <p:sldId id="282" r:id="rId13"/>
    <p:sldId id="262" r:id="rId14"/>
    <p:sldId id="269" r:id="rId15"/>
    <p:sldId id="259" r:id="rId16"/>
    <p:sldId id="276" r:id="rId17"/>
    <p:sldId id="260" r:id="rId18"/>
    <p:sldId id="271" r:id="rId19"/>
    <p:sldId id="267" r:id="rId20"/>
    <p:sldId id="279" r:id="rId21"/>
    <p:sldId id="273" r:id="rId22"/>
    <p:sldId id="285" r:id="rId23"/>
    <p:sldId id="286" r:id="rId24"/>
    <p:sldId id="287" r:id="rId25"/>
    <p:sldId id="288" r:id="rId26"/>
    <p:sldId id="289" r:id="rId27"/>
    <p:sldId id="284" r:id="rId28"/>
    <p:sldId id="272" r:id="rId29"/>
    <p:sldId id="274" r:id="rId30"/>
    <p:sldId id="275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762"/>
    <a:srgbClr val="FFFF66"/>
    <a:srgbClr val="59CAFD"/>
    <a:srgbClr val="B6F4D2"/>
    <a:srgbClr val="87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2" autoAdjust="0"/>
    <p:restoredTop sz="79753" autoAdjust="0"/>
  </p:normalViewPr>
  <p:slideViewPr>
    <p:cSldViewPr snapToGrid="0">
      <p:cViewPr varScale="1">
        <p:scale>
          <a:sx n="85" d="100"/>
          <a:sy n="85" d="100"/>
        </p:scale>
        <p:origin x="-5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0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870AE-14A6-43E8-96E7-0FE56D79257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AA3B-E511-46C2-896F-D573FA36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API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8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4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of the Unit tests I see flow on and on like a bad sentence</a:t>
            </a:r>
            <a:r>
              <a:rPr lang="en-US" baseline="0" dirty="0" smtClean="0"/>
              <a:t> from an H.P. Lovecraft story.  Try and have three distinct sections.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Tests lack Test</a:t>
            </a:r>
            <a:r>
              <a:rPr lang="en-US" baseline="0" dirty="0" smtClean="0"/>
              <a:t> Setup and Fixture Setup.  Much of the test code is repeated in each case.</a:t>
            </a:r>
          </a:p>
          <a:p>
            <a:r>
              <a:rPr lang="en-US" baseline="0" dirty="0" smtClean="0"/>
              <a:t>In addition, most fixtures lack cleanup methods to “undo” their database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9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my Unit</a:t>
            </a:r>
            <a:r>
              <a:rPr lang="en-US" baseline="0" dirty="0" smtClean="0"/>
              <a:t> test fixture skeleton That I like to see in each test class/fixture.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MS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try and move as</a:t>
            </a:r>
            <a:r>
              <a:rPr lang="en-US" baseline="0" dirty="0" smtClean="0"/>
              <a:t> much as I can out of each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Nilepta recently</a:t>
            </a:r>
            <a:r>
              <a:rPr lang="en-US" baseline="0" dirty="0" smtClean="0"/>
              <a:t> wrote a method to scrape Tracking numbers from a larger number.  If I passed null, I wanted it to throw an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1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11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C:\Users\jbalsley\Repos\BusinessLogic\Tests\Builders\OrderBuilder.cs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C:\Users\jbalsley\Repos\BusinessLogic\Tests\Builders\OrderBuilder.cs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AA3B-E511-46C2-896F-D573FA3621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ms24231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ffybean/BuilderBuild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579826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Unit Testing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418040"/>
            <a:ext cx="8676222" cy="1905000"/>
          </a:xfrm>
        </p:spPr>
        <p:txBody>
          <a:bodyPr/>
          <a:lstStyle/>
          <a:p>
            <a:r>
              <a:rPr lang="en-US" dirty="0" smtClean="0">
                <a:solidFill>
                  <a:srgbClr val="1BB762"/>
                </a:solidFill>
              </a:rPr>
              <a:t>Please download from my GitHub Account:</a:t>
            </a:r>
          </a:p>
          <a:p>
            <a:r>
              <a:rPr lang="en-US" dirty="0" smtClean="0">
                <a:solidFill>
                  <a:srgbClr val="1BB762"/>
                </a:solidFill>
              </a:rPr>
              <a:t>http://www.github.com/proffybean</a:t>
            </a:r>
            <a:endParaRPr lang="en-US" dirty="0">
              <a:solidFill>
                <a:srgbClr val="1BB7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317" y="230739"/>
            <a:ext cx="3949295" cy="654406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Asserting (</a:t>
            </a:r>
            <a:r>
              <a:rPr lang="en-US" sz="3600" cap="none" dirty="0" err="1" smtClean="0">
                <a:solidFill>
                  <a:schemeClr val="accent5">
                    <a:lumMod val="75000"/>
                  </a:schemeClr>
                </a:solidFill>
              </a:rPr>
              <a:t>Cont</a:t>
            </a: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36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829" y="1060890"/>
            <a:ext cx="110166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put comments when using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IsTrue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.IsTrue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"apple", $"The 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{apple}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99" y="1895460"/>
            <a:ext cx="3876826" cy="175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1830" y="4051476"/>
            <a:ext cx="1101669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AreEqual</a:t>
            </a:r>
            <a:r>
              <a:rPr lang="en-US" dirty="0" smtClean="0"/>
              <a:t> in place of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IsTrue</a:t>
            </a:r>
            <a:r>
              <a:rPr lang="en-US" dirty="0" smtClean="0"/>
              <a:t> if appropriate: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.AreEqual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100" dirty="0" smtClean="0"/>
          </a:p>
          <a:p>
            <a:r>
              <a:rPr lang="en-US" sz="1100" dirty="0"/>
              <a:t>https://jimsrulesregardingeverything.com/2017/03/21/finally-proper-exception-assertion-in-mstest/</a:t>
            </a:r>
          </a:p>
          <a:p>
            <a:r>
              <a:rPr lang="en-US" sz="1100" dirty="0"/>
              <a:t>https://msdn.microsoft.com/library/jj159340.aspx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99" y="4766829"/>
            <a:ext cx="5429353" cy="185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8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317" y="230739"/>
            <a:ext cx="3949295" cy="654406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Asserting (</a:t>
            </a:r>
            <a:r>
              <a:rPr lang="en-US" sz="3600" cap="none" dirty="0" err="1" smtClean="0">
                <a:solidFill>
                  <a:schemeClr val="accent5">
                    <a:lumMod val="75000"/>
                  </a:schemeClr>
                </a:solidFill>
              </a:rPr>
              <a:t>Cont</a:t>
            </a: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36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683" y="1419346"/>
            <a:ext cx="110166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Asserting an exception: </a:t>
            </a:r>
          </a:p>
          <a:p>
            <a:endParaRPr lang="en-US" sz="2000" dirty="0" smtClean="0"/>
          </a:p>
          <a:p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.ThrowsException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&lt;object&gt;);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682" y="2497048"/>
            <a:ext cx="110166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.ThrowsException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9CA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&gt;(() =&gt; </a:t>
            </a:r>
            <a:r>
              <a:rPr lang="en-US" sz="2000" dirty="0" err="1" smtClean="0">
                <a:solidFill>
                  <a:srgbClr val="59CA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(-1));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683" y="4097100"/>
            <a:ext cx="100424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Collection </a:t>
            </a:r>
            <a:r>
              <a:rPr lang="en-US" dirty="0" smtClean="0"/>
              <a:t>Asserts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59CA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xmasSkus2018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GetSkusOnSale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CollectionAssert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.AllItemsAreUnique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xmasSkus2018 );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CollectionAssert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.DoesNotContain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xmasSkus2018, 970014 );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CollectionAssert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.IsSubsetOf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xmasSkus2018, All2018SaleSkus 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317" y="230739"/>
            <a:ext cx="3949295" cy="654406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Asserting (</a:t>
            </a:r>
            <a:r>
              <a:rPr lang="en-US" sz="3600" cap="none" dirty="0" err="1" smtClean="0">
                <a:solidFill>
                  <a:schemeClr val="accent5">
                    <a:lumMod val="75000"/>
                  </a:schemeClr>
                </a:solidFill>
              </a:rPr>
              <a:t>Cont</a:t>
            </a: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36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683" y="1250898"/>
            <a:ext cx="1101669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Fluent Assertions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sz="1100" dirty="0" smtClean="0"/>
          </a:p>
          <a:p>
            <a:r>
              <a:rPr lang="en-US" sz="1100" dirty="0"/>
              <a:t>https://jimsrulesregardingeverything.com/2017/03/21/finally-proper-exception-assertion-in-mstest/</a:t>
            </a:r>
          </a:p>
          <a:p>
            <a:r>
              <a:rPr lang="en-US" sz="1100" dirty="0"/>
              <a:t>https://msdn.microsoft.com/library/jj159340.aspx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83" y="2039136"/>
            <a:ext cx="87153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790" y="223425"/>
            <a:ext cx="4995368" cy="661721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4">
                    <a:lumMod val="75000"/>
                  </a:schemeClr>
                </a:solidFill>
              </a:rPr>
              <a:t>Naming conventions</a:t>
            </a:r>
            <a:endParaRPr lang="en-US" sz="3600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4937" y="1592191"/>
            <a:ext cx="1044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i="1" dirty="0" smtClean="0">
                <a:solidFill>
                  <a:srgbClr val="1BB762"/>
                </a:solidFill>
              </a:rPr>
              <a:t>SUT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&gt;_Should&lt;</a:t>
            </a:r>
            <a:r>
              <a:rPr lang="en-US" sz="2400" i="1" dirty="0" smtClean="0">
                <a:solidFill>
                  <a:srgbClr val="1BB762"/>
                </a:solidFill>
              </a:rPr>
              <a:t>do something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&gt;_When&lt;</a:t>
            </a:r>
            <a:r>
              <a:rPr lang="en-US" sz="2400" i="1" dirty="0" smtClean="0">
                <a:solidFill>
                  <a:srgbClr val="1BB762"/>
                </a:solidFill>
              </a:rPr>
              <a:t>something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&gt;    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843" y="2801722"/>
            <a:ext cx="3085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Bad (Actual Tests)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PoTest1()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A0001_DateRangeTest01()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SendEDI_Test_01()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523" y="2801722"/>
            <a:ext cx="74176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Good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PurchaseOrder_ShouldWriteToOrderIdColumn_WhenOrderShips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GetShipDetails_ShouldReturnAnOrder_WhenInsideDateRange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EDI850Ctor_ShouldThrowAnError_WhenEdiStringIdNull()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770" y="177946"/>
            <a:ext cx="3590850" cy="600655"/>
          </a:xfrm>
        </p:spPr>
        <p:txBody>
          <a:bodyPr/>
          <a:lstStyle/>
          <a:p>
            <a:r>
              <a:rPr lang="en-US" cap="none" dirty="0" smtClean="0"/>
              <a:t>Code Snippets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810216" y="923387"/>
            <a:ext cx="6850991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https://msdn.microsoft.com/en-us/library/ms242312.aspx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 ?&gt;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CodeSnippets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="http://schemas.microsoft.com/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VisualStudio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/2005/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CodeSnippet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CodeSnippet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Format="1.0.0"&gt;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&lt;Header&gt;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&lt;Title&gt;foo&lt;/Title&gt;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&lt;Shortcut&gt;foo&lt;/Shortcut&gt;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&lt;Description&gt;Code snippet for foo statement&lt;/Description&gt;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&lt;Author&gt;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Mr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Cheese&lt;/Author&gt;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SnippetTypes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&lt;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SnippetType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&gt;Expansion&lt;/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SnippetType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&lt;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SnippetType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SurroundsWith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SnippetType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&lt;/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SnippetTypes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&lt;/Header&gt;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&lt;Snippet&gt;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&lt;Code Language="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csharp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"&gt;&lt;![CDATA[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100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public </a:t>
            </a:r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100" dirty="0" err="1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SUT_Should_When</a:t>
            </a:r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100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100" dirty="0">
              <a:solidFill>
                <a:srgbClr val="1BB76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// </a:t>
            </a:r>
            <a:r>
              <a:rPr lang="en-US" sz="1100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Arrange</a:t>
            </a:r>
          </a:p>
          <a:p>
            <a:endParaRPr lang="en-US" sz="1100" dirty="0">
              <a:solidFill>
                <a:srgbClr val="1BB76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100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</a:t>
            </a:r>
          </a:p>
          <a:p>
            <a:endParaRPr lang="en-US" sz="1100" dirty="0">
              <a:solidFill>
                <a:srgbClr val="1BB76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100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</a:p>
          <a:p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100" dirty="0" err="1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Assert.AreEqual</a:t>
            </a:r>
            <a:r>
              <a:rPr lang="en-US" sz="1100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}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&lt;/Code&gt;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&lt;/Snippet&gt;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CodeSnippet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CodeSnippets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42" y="2150180"/>
            <a:ext cx="7627537" cy="23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62" y="1537715"/>
            <a:ext cx="7556754" cy="397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71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957" y="112483"/>
            <a:ext cx="7239001" cy="89154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5">
                    <a:lumMod val="75000"/>
                  </a:schemeClr>
                </a:solidFill>
              </a:rPr>
              <a:t>Unit testing private methods</a:t>
            </a:r>
            <a:endParaRPr lang="en-US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0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2" y="2362516"/>
            <a:ext cx="11024100" cy="219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2276" y="1271016"/>
            <a:ext cx="830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If class methods are private, they can’t be unit tested.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   Ex: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739" y="5018440"/>
            <a:ext cx="10759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We can’t call the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SetLowesAddress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method from our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UnitTest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Project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7142" y="3996647"/>
            <a:ext cx="7078894" cy="359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1" y="112483"/>
            <a:ext cx="7735838" cy="89154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5">
                    <a:lumMod val="75000"/>
                  </a:schemeClr>
                </a:solidFill>
              </a:rPr>
              <a:t>Unit testing private methods (</a:t>
            </a:r>
            <a:r>
              <a:rPr lang="en-US" cap="none" dirty="0" err="1" smtClean="0">
                <a:solidFill>
                  <a:schemeClr val="accent5">
                    <a:lumMod val="75000"/>
                  </a:schemeClr>
                </a:solidFill>
              </a:rPr>
              <a:t>cont</a:t>
            </a:r>
            <a:r>
              <a:rPr lang="en-US" cap="none" dirty="0" smtClean="0">
                <a:solidFill>
                  <a:schemeClr val="accent5">
                    <a:lumMod val="75000"/>
                  </a:schemeClr>
                </a:solidFill>
              </a:rPr>
              <a:t>…)</a:t>
            </a:r>
            <a:endParaRPr lang="en-US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1" name="Picture 3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8" y="2544435"/>
            <a:ext cx="10566723" cy="375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99227" y="1214536"/>
            <a:ext cx="5028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Solution: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Declare a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PrivateObject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object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9061" y="3914454"/>
            <a:ext cx="5291191" cy="2465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8670" y="4602822"/>
            <a:ext cx="1695236" cy="2054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79" y="296575"/>
            <a:ext cx="7239001" cy="89154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Data Driven Tests (Test parameters)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3980" y="2080260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39245" y="1861632"/>
            <a:ext cx="7430793" cy="18165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81725" y="4379974"/>
            <a:ext cx="6056100" cy="2144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7517" y="1492301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MSTest</a:t>
            </a:r>
            <a:r>
              <a:rPr lang="en-US" dirty="0" smtClean="0"/>
              <a:t> V2 via </a:t>
            </a:r>
            <a:r>
              <a:rPr lang="en-US" dirty="0" err="1" smtClean="0"/>
              <a:t>Nuget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4837" y="3891686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the </a:t>
            </a:r>
            <a:r>
              <a:rPr lang="en-US" dirty="0" err="1" smtClean="0"/>
              <a:t>UnitTestFramework</a:t>
            </a:r>
            <a:r>
              <a:rPr lang="en-US" dirty="0" smtClean="0"/>
              <a:t>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79" y="260000"/>
            <a:ext cx="7239001" cy="89154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Data Driven Tests (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cont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…)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8687" y="1559589"/>
            <a:ext cx="9105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Use the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DataTestMethod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attribute to decorate a Data Driven Test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10" y="2358544"/>
            <a:ext cx="6282813" cy="384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65798" y="2358544"/>
            <a:ext cx="1253447" cy="8058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46715" y="3534310"/>
            <a:ext cx="595901" cy="2568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79" y="203572"/>
            <a:ext cx="7239001" cy="694509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Test Data Setup: The Builder Pattern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1224" y="1558707"/>
            <a:ext cx="87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set up your data explicitly: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55" y="2265769"/>
            <a:ext cx="5832998" cy="416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0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>
          <a:xfrm>
            <a:off x="1888617" y="5600700"/>
            <a:ext cx="8306515" cy="783014"/>
          </a:xfrm>
          <a:prstGeom prst="trapezoid">
            <a:avLst>
              <a:gd name="adj" fmla="val 622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SQL Unit Tests (</a:t>
            </a:r>
            <a:r>
              <a:rPr lang="en-US" sz="2400" b="1" dirty="0" err="1" smtClean="0">
                <a:solidFill>
                  <a:schemeClr val="bg1"/>
                </a:solidFill>
              </a:rPr>
              <a:t>tSQLt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>
            <a:off x="2844228" y="4634348"/>
            <a:ext cx="6729105" cy="772267"/>
          </a:xfrm>
          <a:prstGeom prst="trapezoid">
            <a:avLst>
              <a:gd name="adj" fmla="val 6567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sz="2400" b="1" dirty="0" smtClean="0">
                <a:solidFill>
                  <a:schemeClr val="bg1"/>
                </a:solidFill>
              </a:rPr>
              <a:t>Integration Tests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3751117" y="2685680"/>
            <a:ext cx="4540827" cy="795271"/>
          </a:xfrm>
          <a:prstGeom prst="trapezoid">
            <a:avLst>
              <a:gd name="adj" fmla="val 6228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JavaScript Unit Tests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rapezoid 7"/>
          <p:cNvSpPr/>
          <p:nvPr/>
        </p:nvSpPr>
        <p:spPr>
          <a:xfrm>
            <a:off x="4384964" y="1660806"/>
            <a:ext cx="3252354" cy="833012"/>
          </a:xfrm>
          <a:prstGeom prst="trapezoid">
            <a:avLst>
              <a:gd name="adj" fmla="val 6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Selenium UI Tests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2545774" y="4634348"/>
            <a:ext cx="3526730" cy="772266"/>
          </a:xfrm>
          <a:prstGeom prst="parallelogram">
            <a:avLst>
              <a:gd name="adj" fmla="val 6398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Unit Tests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5039592" y="663409"/>
            <a:ext cx="1922318" cy="864055"/>
          </a:xfrm>
          <a:prstGeom prst="trapezoid">
            <a:avLst>
              <a:gd name="adj" fmla="val 6144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Manual Tests?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0210" y="381729"/>
            <a:ext cx="2980663" cy="1797448"/>
          </a:xfrm>
        </p:spPr>
        <p:txBody>
          <a:bodyPr>
            <a:noAutofit/>
          </a:bodyPr>
          <a:lstStyle/>
          <a:p>
            <a:r>
              <a:rPr lang="en-US" sz="4800" cap="none" dirty="0" smtClean="0">
                <a:solidFill>
                  <a:schemeClr val="accent5">
                    <a:lumMod val="75000"/>
                  </a:schemeClr>
                </a:solidFill>
              </a:rPr>
              <a:t>    Test Pyramid</a:t>
            </a:r>
            <a:endParaRPr lang="en-US" sz="66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3138054" y="3647208"/>
            <a:ext cx="5787737" cy="795271"/>
          </a:xfrm>
          <a:prstGeom prst="trapezoid">
            <a:avLst>
              <a:gd name="adj" fmla="val 6228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REST API </a:t>
            </a:r>
            <a:r>
              <a:rPr lang="en-US" sz="1600" b="1" dirty="0" smtClean="0">
                <a:solidFill>
                  <a:schemeClr val="bg1"/>
                </a:solidFill>
              </a:rPr>
              <a:t>(Business Logic)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1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711" y="203572"/>
            <a:ext cx="8691470" cy="694509"/>
          </a:xfrm>
        </p:spPr>
        <p:txBody>
          <a:bodyPr>
            <a:normAutofit fontScale="90000"/>
          </a:bodyPr>
          <a:lstStyle/>
          <a:p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TestData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 Setup: The Builder Pattern (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Cont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…)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3980" y="1273102"/>
            <a:ext cx="594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Instead, use the Builder Pattern: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51" y="2194524"/>
            <a:ext cx="7391894" cy="18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10" y="1736867"/>
            <a:ext cx="6973776" cy="412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3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4" y="203572"/>
            <a:ext cx="8205106" cy="694509"/>
          </a:xfrm>
        </p:spPr>
        <p:txBody>
          <a:bodyPr>
            <a:normAutofit fontScale="90000"/>
          </a:bodyPr>
          <a:lstStyle/>
          <a:p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TestData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 Setup: The Builder Pattern (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cont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…)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3980" y="1155297"/>
            <a:ext cx="910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Builder Objects Programmatically:</a:t>
            </a:r>
          </a:p>
          <a:p>
            <a:r>
              <a:rPr lang="en-US" dirty="0" smtClean="0">
                <a:hlinkClick r:id="rId2"/>
              </a:rPr>
              <a:t>https://github.com/proffybean/BuilderBuilder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7527" y="3290206"/>
            <a:ext cx="241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Demo…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3980" y="4071447"/>
            <a:ext cx="598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BusinessLogic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Repo</a:t>
            </a:r>
          </a:p>
          <a:p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LookupLiveInventoryTests.cs</a:t>
            </a:r>
            <a:endParaRPr lang="en-US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4" y="203572"/>
            <a:ext cx="8205106" cy="694509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External Dependencies on 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App.config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 file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5777" y="1126433"/>
            <a:ext cx="7281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Often, much of our code directly access the </a:t>
            </a:r>
            <a:r>
              <a:rPr lang="en-US" sz="2400" dirty="0" err="1" smtClean="0"/>
              <a:t>app.config</a:t>
            </a:r>
            <a:r>
              <a:rPr lang="en-US" sz="2400" dirty="0" smtClean="0"/>
              <a:t> file</a:t>
            </a:r>
          </a:p>
          <a:p>
            <a:endParaRPr lang="en-US" sz="2400" dirty="0"/>
          </a:p>
          <a:p>
            <a:r>
              <a:rPr lang="en-US" sz="2400" dirty="0" smtClean="0"/>
              <a:t>In order to test these parameters, such as </a:t>
            </a:r>
            <a:r>
              <a:rPr lang="en-US" sz="2400" b="1" dirty="0" err="1" smtClean="0"/>
              <a:t>ToEmail</a:t>
            </a:r>
            <a:r>
              <a:rPr lang="en-US" sz="2400" b="1" dirty="0" smtClean="0"/>
              <a:t> </a:t>
            </a:r>
            <a:r>
              <a:rPr lang="en-US" sz="2400" dirty="0" smtClean="0"/>
              <a:t>we have the edit the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 and recompile.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08" y="1840705"/>
            <a:ext cx="8603822" cy="49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4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22" y="203572"/>
            <a:ext cx="8801928" cy="694509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Abstract out the 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config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 file with Interface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8" y="870119"/>
            <a:ext cx="6233668" cy="58447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54017" y="1676400"/>
            <a:ext cx="4061792" cy="298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7149" y="5307496"/>
            <a:ext cx="4061792" cy="298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3897" y="4505745"/>
            <a:ext cx="4061792" cy="298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56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21" y="203572"/>
            <a:ext cx="10422835" cy="694509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Abstract out the 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config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 file with Interface (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cont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…)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7" y="2067339"/>
            <a:ext cx="11536595" cy="28359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3600" y="2266122"/>
            <a:ext cx="2213113" cy="371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73888" y="3637719"/>
            <a:ext cx="8448268" cy="371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21" y="203572"/>
            <a:ext cx="10422835" cy="694509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Abstract out the 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config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 file with Interface (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cont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…)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3" y="2146852"/>
            <a:ext cx="11876589" cy="2557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9357" y="3697357"/>
            <a:ext cx="9806608" cy="3776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48870" y="2438400"/>
            <a:ext cx="2319130" cy="344557"/>
          </a:xfrm>
          <a:prstGeom prst="rect">
            <a:avLst/>
          </a:prstGeom>
          <a:noFill/>
          <a:ln>
            <a:solidFill>
              <a:srgbClr val="1BB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96136" y="4181059"/>
            <a:ext cx="2319130" cy="344557"/>
          </a:xfrm>
          <a:prstGeom prst="rect">
            <a:avLst/>
          </a:prstGeom>
          <a:noFill/>
          <a:ln>
            <a:solidFill>
              <a:srgbClr val="1BB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217" y="276458"/>
            <a:ext cx="7288696" cy="694509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Testing the 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config</a:t>
            </a:r>
            <a:r>
              <a:rPr lang="en-US" cap="none" dirty="0" smtClean="0">
                <a:solidFill>
                  <a:schemeClr val="accent4">
                    <a:lumMod val="75000"/>
                  </a:schemeClr>
                </a:solidFill>
              </a:rPr>
              <a:t> file with </a:t>
            </a:r>
            <a:r>
              <a:rPr lang="en-US" cap="none" dirty="0" err="1" smtClean="0">
                <a:solidFill>
                  <a:schemeClr val="accent4">
                    <a:lumMod val="75000"/>
                  </a:schemeClr>
                </a:solidFill>
              </a:rPr>
              <a:t>Moq</a:t>
            </a:r>
            <a:endParaRPr lang="en-US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5" y="1345098"/>
            <a:ext cx="10461331" cy="43299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8105" y="3617844"/>
            <a:ext cx="9197008" cy="1033669"/>
          </a:xfrm>
          <a:prstGeom prst="rect">
            <a:avLst/>
          </a:prstGeom>
          <a:noFill/>
          <a:ln>
            <a:solidFill>
              <a:srgbClr val="1BB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270" y="1463282"/>
            <a:ext cx="8119457" cy="1529300"/>
          </a:xfrm>
        </p:spPr>
        <p:txBody>
          <a:bodyPr>
            <a:noAutofit/>
          </a:bodyPr>
          <a:lstStyle/>
          <a:p>
            <a:r>
              <a:rPr lang="en-US" sz="8000" cap="none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Dos   &amp;   Don’t</a:t>
            </a:r>
            <a:endParaRPr lang="en-US" sz="8000" cap="none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79" y="89276"/>
            <a:ext cx="7239001" cy="891540"/>
          </a:xfrm>
        </p:spPr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chemeClr val="accent4">
                    <a:lumMod val="75000"/>
                  </a:schemeClr>
                </a:solidFill>
              </a:rPr>
              <a:t>Dos &amp; Don’t (Examples)</a:t>
            </a:r>
            <a:endParaRPr lang="en-US" sz="4000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3980" y="1116908"/>
            <a:ext cx="9105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Code Duplication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dirty="0"/>
              <a:t>From </a:t>
            </a:r>
            <a:r>
              <a:rPr lang="en-US" sz="1600" dirty="0" err="1"/>
              <a:t>FreightService</a:t>
            </a:r>
            <a:r>
              <a:rPr lang="en-US" sz="1600" dirty="0"/>
              <a:t>, the </a:t>
            </a:r>
            <a:r>
              <a:rPr lang="en-US" sz="1600" dirty="0" err="1" smtClean="0"/>
              <a:t>ServiceTests.cs</a:t>
            </a:r>
            <a:endParaRPr lang="en-US" sz="1600" dirty="0" smtClean="0"/>
          </a:p>
          <a:p>
            <a:r>
              <a:rPr lang="en-US" sz="1600" dirty="0"/>
              <a:t>ValidateFreightDataCartonTest1</a:t>
            </a:r>
            <a:r>
              <a:rPr lang="en-US" sz="1600" dirty="0" smtClean="0"/>
              <a:t>()    ValidateFreightDataCartonTest2</a:t>
            </a:r>
            <a:r>
              <a:rPr lang="en-US" sz="1600" dirty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74" y="955544"/>
            <a:ext cx="9017149" cy="560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42508" y="1345915"/>
            <a:ext cx="3113070" cy="2774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2364" y="5599416"/>
            <a:ext cx="1387011" cy="2363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74" y="955544"/>
            <a:ext cx="9271136" cy="560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92494" y="1345915"/>
            <a:ext cx="2434976" cy="13972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8360" y="2979506"/>
            <a:ext cx="1530849" cy="32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55869" y="5003515"/>
            <a:ext cx="2799709" cy="421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07" y="89276"/>
            <a:ext cx="7239001" cy="891540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4">
                    <a:lumMod val="75000"/>
                  </a:schemeClr>
                </a:solidFill>
              </a:rPr>
              <a:t>Dos &amp; Don’t (Examples </a:t>
            </a:r>
            <a:r>
              <a:rPr lang="en-US" sz="3600" cap="none" dirty="0" err="1" smtClean="0">
                <a:solidFill>
                  <a:schemeClr val="accent4">
                    <a:lumMod val="75000"/>
                  </a:schemeClr>
                </a:solidFill>
              </a:rPr>
              <a:t>cont</a:t>
            </a:r>
            <a:r>
              <a:rPr lang="en-US" sz="3600" cap="none" dirty="0" smtClean="0">
                <a:solidFill>
                  <a:schemeClr val="accent4">
                    <a:lumMod val="75000"/>
                  </a:schemeClr>
                </a:solidFill>
              </a:rPr>
              <a:t>…)</a:t>
            </a:r>
            <a:endParaRPr lang="en-US" sz="3600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3980" y="1116908"/>
            <a:ext cx="91059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Asserting: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99" y="1116908"/>
            <a:ext cx="4274842" cy="313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82" y="4574897"/>
            <a:ext cx="10475568" cy="8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1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60" y="325672"/>
            <a:ext cx="7054085" cy="891540"/>
          </a:xfrm>
        </p:spPr>
        <p:txBody>
          <a:bodyPr>
            <a:normAutofit fontScale="90000"/>
          </a:bodyPr>
          <a:lstStyle/>
          <a:p>
            <a:r>
              <a:rPr lang="en-US" sz="4000" cap="none" dirty="0" smtClean="0">
                <a:solidFill>
                  <a:schemeClr val="accent5">
                    <a:lumMod val="75000"/>
                  </a:schemeClr>
                </a:solidFill>
              </a:rPr>
              <a:t>Why Review Unit Testing Now?</a:t>
            </a:r>
            <a:endParaRPr lang="en-US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532" y="1619794"/>
            <a:ext cx="92223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1BB762"/>
                </a:solidFill>
              </a:rPr>
              <a:t>Un-Readable Unit Tests.  I can’t tell </a:t>
            </a:r>
            <a:r>
              <a:rPr lang="en-US" sz="2800" i="1" dirty="0" smtClean="0">
                <a:solidFill>
                  <a:srgbClr val="1BB762"/>
                </a:solidFill>
              </a:rPr>
              <a:t>what</a:t>
            </a:r>
            <a:r>
              <a:rPr lang="en-US" sz="2800" dirty="0" smtClean="0">
                <a:solidFill>
                  <a:srgbClr val="1BB762"/>
                </a:solidFill>
              </a:rPr>
              <a:t> the test is testing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rgbClr val="1BB762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1BB762"/>
                </a:solidFill>
              </a:rPr>
              <a:t>Tests are too long (often code fails to fit on one screen)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rgbClr val="1BB762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1BB762"/>
                </a:solidFill>
              </a:rPr>
              <a:t>Fail to test for specific issues, they simply catch any error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rgbClr val="1BB762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1BB762"/>
                </a:solidFill>
              </a:rPr>
              <a:t>Unit tests are often disorganized</a:t>
            </a:r>
            <a:endParaRPr lang="en-US" sz="2800" dirty="0">
              <a:solidFill>
                <a:srgbClr val="1BB7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275" y="89276"/>
            <a:ext cx="7239001" cy="891540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4">
                    <a:lumMod val="75000"/>
                  </a:schemeClr>
                </a:solidFill>
              </a:rPr>
              <a:t>Dos &amp; Don’t (Examples </a:t>
            </a:r>
            <a:r>
              <a:rPr lang="en-US" sz="3600" cap="none" dirty="0" err="1" smtClean="0">
                <a:solidFill>
                  <a:schemeClr val="accent4">
                    <a:lumMod val="75000"/>
                  </a:schemeClr>
                </a:solidFill>
              </a:rPr>
              <a:t>cont</a:t>
            </a:r>
            <a:r>
              <a:rPr lang="en-US" sz="3600" cap="none" dirty="0" smtClean="0">
                <a:solidFill>
                  <a:schemeClr val="accent4">
                    <a:lumMod val="75000"/>
                  </a:schemeClr>
                </a:solidFill>
              </a:rPr>
              <a:t>…)</a:t>
            </a:r>
            <a:endParaRPr lang="en-US" sz="3600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3980" y="1116908"/>
            <a:ext cx="91059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setup scripts 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79" y="1795462"/>
            <a:ext cx="8321545" cy="342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2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627" y="55180"/>
            <a:ext cx="8229600" cy="891540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4">
                    <a:lumMod val="75000"/>
                  </a:schemeClr>
                </a:solidFill>
              </a:rPr>
              <a:t>Dos &amp; Don’t: Don’t: Use Try Catch</a:t>
            </a:r>
            <a:endParaRPr lang="en-US" sz="3600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0361" y="2080259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94" y="1214569"/>
            <a:ext cx="10685353" cy="294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6" y="1214569"/>
            <a:ext cx="11175447" cy="33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6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88" y="1639200"/>
            <a:ext cx="7825154" cy="891540"/>
          </a:xfrm>
        </p:spPr>
        <p:txBody>
          <a:bodyPr>
            <a:noAutofit/>
          </a:bodyPr>
          <a:lstStyle/>
          <a:p>
            <a:r>
              <a:rPr lang="en-US" sz="6600" cap="none" dirty="0" smtClean="0">
                <a:solidFill>
                  <a:schemeClr val="accent5">
                    <a:lumMod val="75000"/>
                  </a:schemeClr>
                </a:solidFill>
              </a:rPr>
              <a:t>Test Organization</a:t>
            </a:r>
            <a:endParaRPr lang="en-US" sz="66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61" y="325672"/>
            <a:ext cx="6311348" cy="89154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5">
                    <a:lumMod val="75000"/>
                  </a:schemeClr>
                </a:solidFill>
              </a:rPr>
              <a:t>Triple -A  Pattern (or test flow) </a:t>
            </a:r>
            <a:endParaRPr lang="en-US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7744" y="1678500"/>
            <a:ext cx="3204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BB762"/>
                </a:solidFill>
              </a:rPr>
              <a:t>// Arrange</a:t>
            </a:r>
          </a:p>
          <a:p>
            <a:endParaRPr lang="en-US" sz="2400" b="1" dirty="0" smtClean="0">
              <a:solidFill>
                <a:srgbClr val="1BB762"/>
              </a:solidFill>
            </a:endParaRPr>
          </a:p>
          <a:p>
            <a:endParaRPr lang="en-US" sz="2400" b="1" dirty="0" smtClean="0">
              <a:solidFill>
                <a:srgbClr val="1BB762"/>
              </a:solidFill>
            </a:endParaRPr>
          </a:p>
          <a:p>
            <a:endParaRPr lang="en-US" sz="2400" b="1" dirty="0">
              <a:solidFill>
                <a:srgbClr val="1BB762"/>
              </a:solidFill>
            </a:endParaRPr>
          </a:p>
          <a:p>
            <a:r>
              <a:rPr lang="en-US" sz="2400" b="1" dirty="0" smtClean="0">
                <a:solidFill>
                  <a:srgbClr val="1BB762"/>
                </a:solidFill>
              </a:rPr>
              <a:t>// Act</a:t>
            </a:r>
            <a:endParaRPr lang="en-US" sz="2400" b="1" dirty="0">
              <a:solidFill>
                <a:srgbClr val="1BB762"/>
              </a:solidFill>
            </a:endParaRPr>
          </a:p>
          <a:p>
            <a:endParaRPr lang="en-US" sz="2400" b="1" dirty="0" smtClean="0">
              <a:solidFill>
                <a:srgbClr val="1BB762"/>
              </a:solidFill>
            </a:endParaRPr>
          </a:p>
          <a:p>
            <a:endParaRPr lang="en-US" sz="2400" b="1" dirty="0">
              <a:solidFill>
                <a:srgbClr val="1BB762"/>
              </a:solidFill>
            </a:endParaRPr>
          </a:p>
          <a:p>
            <a:endParaRPr lang="en-US" sz="2400" b="1" dirty="0" smtClean="0">
              <a:solidFill>
                <a:srgbClr val="1BB762"/>
              </a:solidFill>
            </a:endParaRPr>
          </a:p>
          <a:p>
            <a:r>
              <a:rPr lang="en-US" sz="2400" b="1" dirty="0" smtClean="0">
                <a:solidFill>
                  <a:srgbClr val="1BB762"/>
                </a:solidFill>
              </a:rPr>
              <a:t>// Assert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11666" y="1618866"/>
            <a:ext cx="2176670" cy="7565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Setup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1666" y="2904326"/>
            <a:ext cx="2176670" cy="703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Perform Test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1666" y="4166597"/>
            <a:ext cx="2176670" cy="65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Verify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1666" y="5346039"/>
            <a:ext cx="2176670" cy="6870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Cleanup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  <a:endCxn id="5" idx="0"/>
          </p:cNvCxnSpPr>
          <p:nvPr/>
        </p:nvCxnSpPr>
        <p:spPr>
          <a:xfrm>
            <a:off x="2800001" y="2375453"/>
            <a:ext cx="0" cy="528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2800001" y="3607904"/>
            <a:ext cx="0" cy="5586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800001" y="4820480"/>
            <a:ext cx="0" cy="5255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695" y="126890"/>
            <a:ext cx="6569242" cy="891540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Attributes </a:t>
            </a:r>
            <a:r>
              <a:rPr lang="en-US" sz="3600" cap="non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b="1" cap="none" dirty="0" err="1" smtClean="0">
                <a:solidFill>
                  <a:schemeClr val="accent5">
                    <a:lumMod val="75000"/>
                  </a:schemeClr>
                </a:solidFill>
              </a:rPr>
              <a:t>MSTest</a:t>
            </a: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 vs. </a:t>
            </a:r>
            <a:r>
              <a:rPr lang="en-US" sz="3600" b="1" cap="none" dirty="0" err="1" smtClean="0">
                <a:solidFill>
                  <a:schemeClr val="accent5">
                    <a:lumMod val="75000"/>
                  </a:schemeClr>
                </a:solidFill>
              </a:rPr>
              <a:t>NUnit</a:t>
            </a:r>
            <a:endParaRPr lang="en-US" sz="3600" b="1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52324"/>
              </p:ext>
            </p:extLst>
          </p:nvPr>
        </p:nvGraphicFramePr>
        <p:xfrm>
          <a:off x="842211" y="1271400"/>
          <a:ext cx="10190747" cy="36271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126937"/>
                <a:gridCol w="6063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1BB762"/>
                          </a:solidFill>
                        </a:rPr>
                        <a:t>MSTest</a:t>
                      </a:r>
                      <a:endParaRPr lang="en-US" sz="2400" dirty="0">
                        <a:solidFill>
                          <a:srgbClr val="1BB7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NUnit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B6F4D2"/>
                          </a:solidFill>
                        </a:rPr>
                        <a:t>AssemblyInitialize</a:t>
                      </a:r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rgbClr val="B6F4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SetupFixture</a:t>
                      </a:r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B6F4D2"/>
                          </a:solidFill>
                        </a:rPr>
                        <a:t>ClassInitialize</a:t>
                      </a:r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rgbClr val="B6F4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TestFixtureSetup</a:t>
                      </a:r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] 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(renamed to </a:t>
                      </a:r>
                      <a:r>
                        <a:rPr lang="en-US" sz="16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OneTimeSetup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B6F4D2"/>
                          </a:solidFill>
                        </a:rPr>
                        <a:t>TestClass</a:t>
                      </a:r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rgbClr val="B6F4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TestFixture</a:t>
                      </a:r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[Test Initialize]</a:t>
                      </a:r>
                      <a:endParaRPr lang="en-US" sz="2000" dirty="0">
                        <a:solidFill>
                          <a:srgbClr val="B6F4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[Setup]</a:t>
                      </a:r>
                      <a:endParaRPr lang="en-US" sz="20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B6F4D2"/>
                          </a:solidFill>
                        </a:rPr>
                        <a:t>TestMethod</a:t>
                      </a:r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rgbClr val="B6F4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[Test]</a:t>
                      </a:r>
                      <a:endParaRPr lang="en-US" sz="20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B6F4D2"/>
                          </a:solidFill>
                        </a:rPr>
                        <a:t>TestCleanup</a:t>
                      </a:r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rgbClr val="B6F4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TearDown</a:t>
                      </a:r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B6F4D2"/>
                          </a:solidFill>
                        </a:rPr>
                        <a:t>ClassCleanup</a:t>
                      </a:r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rgbClr val="B6F4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TestFixtureTearDown</a:t>
                      </a:r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] 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(renamed </a:t>
                      </a:r>
                      <a:r>
                        <a:rPr lang="en-US" sz="16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OneTimeTearDown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B6F4D2"/>
                          </a:solidFill>
                        </a:rPr>
                        <a:t>AssemblyCleanup</a:t>
                      </a:r>
                      <a:r>
                        <a:rPr lang="en-US" sz="2000" dirty="0" smtClean="0">
                          <a:solidFill>
                            <a:srgbClr val="B6F4D2"/>
                          </a:solidFill>
                        </a:rPr>
                        <a:t>]</a:t>
                      </a:r>
                      <a:endParaRPr lang="en-US" sz="2000" dirty="0">
                        <a:solidFill>
                          <a:srgbClr val="B6F4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(?)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45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297" y="151033"/>
            <a:ext cx="4531409" cy="891540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Test Organization</a:t>
            </a:r>
            <a:endParaRPr lang="en-US" sz="36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2782" y="1166853"/>
            <a:ext cx="357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10" y="1042573"/>
            <a:ext cx="10536248" cy="51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1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00" y="223418"/>
            <a:ext cx="5639106" cy="891540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Test Setup &amp; Cleanup</a:t>
            </a:r>
            <a:endParaRPr lang="en-US" sz="36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7480" y="1224382"/>
            <a:ext cx="1017209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ClassInitialize</a:t>
            </a:r>
            <a:r>
              <a:rPr lang="en-US" sz="2000" b="1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Data Creation for entire test class(ADO.net, execute </a:t>
            </a:r>
            <a:r>
              <a:rPr lang="en-US" sz="2000" dirty="0" err="1" smtClean="0"/>
              <a:t>sprocs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Settings (Column mapping, </a:t>
            </a:r>
            <a:r>
              <a:rPr lang="en-US" sz="2000" dirty="0" err="1" smtClean="0"/>
              <a:t>etc</a:t>
            </a:r>
            <a:r>
              <a:rPr lang="en-US" sz="2000" dirty="0" smtClean="0"/>
              <a:t>…)</a:t>
            </a:r>
            <a:endParaRPr lang="en-US" sz="2000" dirty="0"/>
          </a:p>
          <a:p>
            <a:endParaRPr lang="en-US" dirty="0"/>
          </a:p>
          <a:p>
            <a:r>
              <a:rPr lang="en-US" sz="2000" b="1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TestInitialize</a:t>
            </a:r>
            <a:r>
              <a:rPr lang="en-US" sz="2000" b="1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objects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Resetting variables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TestCleanup</a:t>
            </a:r>
            <a:r>
              <a:rPr lang="en-US" sz="2000" b="1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Reset objects back to null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Resetting SQL connections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ClassCleanup</a:t>
            </a:r>
            <a:r>
              <a:rPr lang="en-US" sz="2000" b="1" dirty="0" smtClean="0">
                <a:solidFill>
                  <a:srgbClr val="1BB7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000" b="1" dirty="0">
              <a:solidFill>
                <a:srgbClr val="1BB76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Cleanup all data and settings created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Remove records added to database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Rollback any settings that were changed</a:t>
            </a:r>
          </a:p>
        </p:txBody>
      </p:sp>
    </p:spTree>
    <p:extLst>
      <p:ext uri="{BB962C8B-B14F-4D97-AF65-F5344CB8AC3E}">
        <p14:creationId xmlns:p14="http://schemas.microsoft.com/office/powerpoint/2010/main" val="23094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317" y="230739"/>
            <a:ext cx="3949295" cy="654406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</a:rPr>
              <a:t>Asserting</a:t>
            </a:r>
            <a:endParaRPr lang="en-US" sz="36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682" y="1165791"/>
            <a:ext cx="1101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see too much misuse of the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IsTrue</a:t>
            </a:r>
            <a:r>
              <a:rPr lang="en-US" dirty="0" smtClean="0"/>
              <a:t> method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US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.IsTrue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681" y="2851092"/>
            <a:ext cx="110166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leads to ambiguous errors:</a:t>
            </a:r>
          </a:p>
          <a:p>
            <a:endParaRPr lang="en-US" dirty="0" smtClean="0"/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23" y="3527894"/>
            <a:ext cx="5227128" cy="137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2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40971</TotalTime>
  <Words>784</Words>
  <Application>Microsoft Office PowerPoint</Application>
  <PresentationFormat>Custom</PresentationFormat>
  <Paragraphs>258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Mesh</vt:lpstr>
      <vt:lpstr>Unit Testing</vt:lpstr>
      <vt:lpstr>    Test Pyramid</vt:lpstr>
      <vt:lpstr>Why Review Unit Testing Now?</vt:lpstr>
      <vt:lpstr>Test Organization</vt:lpstr>
      <vt:lpstr>Triple -A  Pattern (or test flow) </vt:lpstr>
      <vt:lpstr>Attributes   MSTest vs. NUnit</vt:lpstr>
      <vt:lpstr>Test Organization</vt:lpstr>
      <vt:lpstr>Test Setup &amp; Cleanup</vt:lpstr>
      <vt:lpstr>Asserting</vt:lpstr>
      <vt:lpstr>Asserting (Cont)</vt:lpstr>
      <vt:lpstr>Asserting (Cont)</vt:lpstr>
      <vt:lpstr>Asserting (Cont)</vt:lpstr>
      <vt:lpstr>Naming conventions</vt:lpstr>
      <vt:lpstr>Code Snippets</vt:lpstr>
      <vt:lpstr>Unit testing private methods</vt:lpstr>
      <vt:lpstr>Unit testing private methods (cont…)</vt:lpstr>
      <vt:lpstr>Data Driven Tests (Test parameters)</vt:lpstr>
      <vt:lpstr>Data Driven Tests (cont…)</vt:lpstr>
      <vt:lpstr>Test Data Setup: The Builder Pattern</vt:lpstr>
      <vt:lpstr>TestData Setup: The Builder Pattern (Cont…)</vt:lpstr>
      <vt:lpstr>TestData Setup: The Builder Pattern (cont…)</vt:lpstr>
      <vt:lpstr>External Dependencies on App.config file</vt:lpstr>
      <vt:lpstr>Abstract out the config file with Interface</vt:lpstr>
      <vt:lpstr>Abstract out the config file with Interface (cont…)</vt:lpstr>
      <vt:lpstr>Abstract out the config file with Interface (cont…)</vt:lpstr>
      <vt:lpstr>Testing the config file with Moq</vt:lpstr>
      <vt:lpstr>Dos   &amp;   Don’t</vt:lpstr>
      <vt:lpstr>Dos &amp; Don’t (Examples)</vt:lpstr>
      <vt:lpstr>Dos &amp; Don’t (Examples cont…)</vt:lpstr>
      <vt:lpstr>Dos &amp; Don’t (Examples cont…)</vt:lpstr>
      <vt:lpstr>Dos &amp; Don’t: Don’t: Use Try Catch</vt:lpstr>
    </vt:vector>
  </TitlesOfParts>
  <Company>Lowe's Companies,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Balsley, Jeffery - Jeffery</dc:creator>
  <cp:lastModifiedBy>Jeff Balsley</cp:lastModifiedBy>
  <cp:revision>99</cp:revision>
  <dcterms:created xsi:type="dcterms:W3CDTF">2017-10-11T18:42:13Z</dcterms:created>
  <dcterms:modified xsi:type="dcterms:W3CDTF">2018-03-02T20:13:01Z</dcterms:modified>
</cp:coreProperties>
</file>