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andeyh@edgehill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Curvy_road.mp4" TargetMode="External"/><Relationship Id="rId3" Type="http://schemas.openxmlformats.org/officeDocument/2006/relationships/image" Target="../media/image2.png"/><Relationship Id="rId7" Type="http://schemas.openxmlformats.org/officeDocument/2006/relationships/hyperlink" Target="C_200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urve_50.mp4" TargetMode="External"/><Relationship Id="rId5" Type="http://schemas.openxmlformats.org/officeDocument/2006/relationships/hyperlink" Target="Table-2.pdf" TargetMode="External"/><Relationship Id="rId4" Type="http://schemas.openxmlformats.org/officeDocument/2006/relationships/hyperlink" Target="Table-1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A Comprehensive Classification of Deep Learning Libraries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7391400" cy="1752600"/>
          </a:xfrm>
        </p:spPr>
        <p:txBody>
          <a:bodyPr>
            <a:normAutofit/>
          </a:bodyPr>
          <a:lstStyle/>
          <a:p>
            <a:pPr hangingPunct="0"/>
            <a:r>
              <a:rPr lang="en-US" sz="2200" b="1" dirty="0">
                <a:solidFill>
                  <a:schemeClr val="tx1"/>
                </a:solidFill>
              </a:rPr>
              <a:t>Hari Mohan Pandey</a:t>
            </a:r>
          </a:p>
          <a:p>
            <a:pPr hangingPunct="0"/>
            <a:r>
              <a:rPr lang="en-US" sz="2200" dirty="0">
                <a:solidFill>
                  <a:schemeClr val="tx1"/>
                </a:solidFill>
              </a:rPr>
              <a:t>Department of Computer Science</a:t>
            </a:r>
            <a:endParaRPr lang="en-IN" sz="2200" dirty="0">
              <a:solidFill>
                <a:schemeClr val="tx1"/>
              </a:solidFill>
            </a:endParaRPr>
          </a:p>
          <a:p>
            <a:pPr hangingPunct="0"/>
            <a:r>
              <a:rPr lang="en-US" sz="2200" dirty="0">
                <a:solidFill>
                  <a:schemeClr val="tx1"/>
                </a:solidFill>
              </a:rPr>
              <a:t>Edge Hill University</a:t>
            </a:r>
          </a:p>
          <a:p>
            <a:pPr hangingPunct="0"/>
            <a:r>
              <a:rPr lang="en-US" sz="2200" dirty="0">
                <a:solidFill>
                  <a:schemeClr val="tx1"/>
                </a:solidFill>
                <a:hlinkClick r:id="rId2"/>
              </a:rPr>
              <a:t>Pandeyh@edgehill.ac.uk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sp>
        <p:nvSpPr>
          <p:cNvPr id="1030" name="AutoShape 6" descr="Image result for Middlesex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Image result for Middlesex Uni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24" y="73026"/>
            <a:ext cx="2438400" cy="990600"/>
          </a:xfrm>
          <a:prstGeom prst="rect">
            <a:avLst/>
          </a:prstGeom>
          <a:noFill/>
        </p:spPr>
      </p:pic>
      <p:sp>
        <p:nvSpPr>
          <p:cNvPr id="1034" name="AutoShape 10" descr="http://www.dreams4cars.eu/themes/dreams4carstheme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Outline of the Presentation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15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 descr="Image result for Middlesex Uni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Introduction to Deep Learning</a:t>
            </a:r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 descr="Image result for Deep learn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328204"/>
            <a:ext cx="5334000" cy="2971800"/>
          </a:xfrm>
          <a:prstGeom prst="rect">
            <a:avLst/>
          </a:prstGeom>
          <a:noFill/>
        </p:spPr>
      </p:pic>
      <p:pic>
        <p:nvPicPr>
          <p:cNvPr id="18436" name="Picture 4" descr="Image result for Deep learn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745548"/>
            <a:ext cx="2743200" cy="164592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5334000"/>
            <a:ext cx="9144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Deep Learning (DL) networks are composed of multiple processing layers that learn data representations with multiple levels of abstraction.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Rational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4191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/>
              <a:t>Creation of a standard Neural Network (NN)</a:t>
            </a:r>
          </a:p>
          <a:p>
            <a:pPr lvl="1" algn="just"/>
            <a:r>
              <a:rPr lang="en-IN" sz="1800" dirty="0"/>
              <a:t>requires neurons producing real valued activations in relation to inputs which are trained by adjusting connection weights until the network as a whole shows the desired behaviour.</a:t>
            </a:r>
          </a:p>
          <a:p>
            <a:r>
              <a:rPr lang="en-IN" sz="2000" b="1" dirty="0"/>
              <a:t>Layered Wise Greedy Learning (LWGL) (</a:t>
            </a:r>
            <a:r>
              <a:rPr lang="en-IN" sz="2000" b="1" u="sng" dirty="0"/>
              <a:t>Hinton et al. 2006</a:t>
            </a:r>
            <a:r>
              <a:rPr lang="en-IN" sz="2000" b="1" dirty="0"/>
              <a:t>)</a:t>
            </a:r>
          </a:p>
          <a:p>
            <a:pPr lvl="1" algn="just"/>
            <a:r>
              <a:rPr lang="en-IN" sz="1800" dirty="0"/>
              <a:t>LWGL overcome difficulties associated with back-propagation learning of &gt;3 layer networks, thereby marking the birth of DL networks.</a:t>
            </a:r>
          </a:p>
          <a:p>
            <a:pPr algn="just"/>
            <a:r>
              <a:rPr lang="en-IN" sz="2000" b="1" dirty="0"/>
              <a:t>Why to use Deep Learning</a:t>
            </a:r>
          </a:p>
          <a:p>
            <a:pPr lvl="1"/>
            <a:r>
              <a:rPr lang="en-IN" sz="1800" i="1" dirty="0"/>
              <a:t>better handling of data over fitting and better guarantees of convergence (</a:t>
            </a:r>
            <a:r>
              <a:rPr lang="en-IN" sz="1800" b="1" u="sng" dirty="0"/>
              <a:t>Erhan et al. 2010</a:t>
            </a:r>
            <a:r>
              <a:rPr lang="en-IN" sz="1800" dirty="0"/>
              <a:t>)</a:t>
            </a:r>
          </a:p>
          <a:p>
            <a:pPr lvl="1"/>
            <a:r>
              <a:rPr lang="en-IN" sz="1800" dirty="0"/>
              <a:t>Wide range of applications </a:t>
            </a:r>
          </a:p>
          <a:p>
            <a:pPr lvl="2"/>
            <a:r>
              <a:rPr lang="en-IN" sz="1800" dirty="0"/>
              <a:t>Natural Language Processing, Image processing, Data Mining, Big data Analytics, Robotics, Symbolic Reasoning and others.</a:t>
            </a:r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762000"/>
          </a:xfrm>
        </p:spPr>
        <p:txBody>
          <a:bodyPr>
            <a:normAutofit/>
          </a:bodyPr>
          <a:lstStyle/>
          <a:p>
            <a:r>
              <a:rPr lang="en-IN" sz="3200" b="1" dirty="0"/>
              <a:t>Rational and Motivation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86800" cy="4191000"/>
          </a:xfrm>
        </p:spPr>
        <p:txBody>
          <a:bodyPr>
            <a:normAutofit/>
          </a:bodyPr>
          <a:lstStyle/>
          <a:p>
            <a:r>
              <a:rPr lang="en-IN" sz="2400" b="1" dirty="0"/>
              <a:t>Exploring the Deep Learning software libraries</a:t>
            </a:r>
          </a:p>
          <a:p>
            <a:pPr lvl="1" algn="just"/>
            <a:r>
              <a:rPr lang="en-IN" sz="1600" dirty="0"/>
              <a:t>to create awareness among researchers, especially beginners, regarding the various languages and interfaces that are available to implement deep learning, and to provide a simplified ontological basis for selecting between them.</a:t>
            </a:r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Deep Learning Layered structure</a:t>
            </a:r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514600"/>
            <a:ext cx="6705599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dirty="0"/>
              <a:t>Deep Learning Software Libraries Classification</a:t>
            </a:r>
            <a:endParaRPr lang="en-IN" sz="3200" dirty="0"/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209800"/>
          <a:ext cx="8382000" cy="377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Factors</a:t>
                      </a:r>
                      <a:r>
                        <a:rPr lang="en-IN" sz="1800" b="1" baseline="0" dirty="0">
                          <a:solidFill>
                            <a:schemeClr val="tx1"/>
                          </a:solidFill>
                        </a:rPr>
                        <a:t> Used in classification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72">
                <a:tc rowSpan="2"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Total factors used = 11 (represented A1....A11)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hlinkClick r:id="rId4" action="ppaction://hlinkfile"/>
                        </a:rPr>
                        <a:t>Table-1.pdf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80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Interface, Platform (A1), Open Source (A2), Pre-Trained Model (A3), Recurrent nets (A4), Convolution nets (A5), Restricted Boltzmann Machine (A6), Deep Belief Network (A7), OpenMP (A8), OpenCL (A9), CUDA (A10), Parallel Execution (A11).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IN" sz="1800" b="1" baseline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Classification</a:t>
                      </a:r>
                      <a:r>
                        <a:rPr lang="en-IN" sz="1800" b="0" baseline="0" dirty="0">
                          <a:solidFill>
                            <a:schemeClr val="tx1"/>
                          </a:solidFill>
                        </a:rPr>
                        <a:t> according to the features 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hlinkClick r:id="rId5" action="ppaction://hlinkfile"/>
                        </a:rPr>
                        <a:t>Table-2.pdf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Track identifications (in </a:t>
                      </a:r>
                      <a:r>
                        <a:rPr lang="en-IN" sz="1800" b="1" u="sng" dirty="0">
                          <a:solidFill>
                            <a:schemeClr val="tx1"/>
                          </a:solidFill>
                        </a:rPr>
                        <a:t>DREAM4CAR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 project)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hlinkClick r:id="rId6" action="ppaction://hlinkfile"/>
                        </a:rPr>
                        <a:t>Curve_50.mp4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hlinkClick r:id="rId7" action="ppaction://hlinkfile"/>
                        </a:rPr>
                        <a:t>C_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hlinkClick r:id="rId7" action="ppaction://hlinkfile"/>
                        </a:rPr>
                        <a:t>200.mp4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hlinkClick r:id="rId8" action="ppaction://hlinkfile"/>
                        </a:rPr>
                        <a:t>Curvy_road.mp4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914400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Conclusions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IN" sz="2000" dirty="0"/>
              <a:t>Introduction of DL</a:t>
            </a:r>
          </a:p>
          <a:p>
            <a:r>
              <a:rPr lang="en-IN" sz="2000" dirty="0"/>
              <a:t>Illustrated layered structure </a:t>
            </a:r>
          </a:p>
          <a:p>
            <a:r>
              <a:rPr lang="en-IN" sz="2000" dirty="0"/>
              <a:t>Classification of DL libraries. </a:t>
            </a:r>
          </a:p>
          <a:p>
            <a:pPr>
              <a:buNone/>
            </a:pPr>
            <a:endParaRPr lang="en-IN" sz="2000" dirty="0"/>
          </a:p>
          <a:p>
            <a:pPr algn="just">
              <a:buFont typeface="Wingdings" pitchFamily="2" charset="2"/>
              <a:buChar char="Ø"/>
            </a:pPr>
            <a:r>
              <a:rPr lang="en-IN" sz="2000" dirty="0"/>
              <a:t>Plan to utilize DL methods for symbolic reasoning.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/>
              <a:t>Utilize meta-heuristic algorithms to tune the weights of DL network.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/>
              <a:t>Explore the possibilities of hybrid approach (heuristic  + DL ) for symbolic reasoning  and extraction of rules. </a:t>
            </a:r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/>
          <a:lstStyle/>
          <a:p>
            <a:r>
              <a:rPr lang="en-IN" dirty="0"/>
              <a:t>Thank you...</a:t>
            </a:r>
          </a:p>
        </p:txBody>
      </p:sp>
      <p:pic>
        <p:nvPicPr>
          <p:cNvPr id="4" name="Picture 8" descr="Image result for Middlesex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" cy="990600"/>
          </a:xfrm>
          <a:prstGeom prst="rect">
            <a:avLst/>
          </a:prstGeom>
          <a:noFill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394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 Comprehensive Classification of Deep Learning Libraries</vt:lpstr>
      <vt:lpstr>Outline of the Presentation</vt:lpstr>
      <vt:lpstr>Introduction to Deep Learning</vt:lpstr>
      <vt:lpstr>Rational and Motivation</vt:lpstr>
      <vt:lpstr>Rational and Motivation</vt:lpstr>
      <vt:lpstr>Deep Learning Layered structure</vt:lpstr>
      <vt:lpstr>Deep Learning Software Libraries Classification</vt:lpstr>
      <vt:lpstr>Conclusions and Future Plans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Classification of Deep Learning Libraries</dc:title>
  <dc:creator>Hari Mohan Pandey</dc:creator>
  <cp:lastModifiedBy>Hari Pandey</cp:lastModifiedBy>
  <cp:revision>31</cp:revision>
  <dcterms:created xsi:type="dcterms:W3CDTF">2006-08-16T00:00:00Z</dcterms:created>
  <dcterms:modified xsi:type="dcterms:W3CDTF">2019-02-16T16:29:43Z</dcterms:modified>
</cp:coreProperties>
</file>