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5" r:id="rId2"/>
    <p:sldId id="268" r:id="rId3"/>
    <p:sldId id="269" r:id="rId4"/>
    <p:sldId id="270" r:id="rId5"/>
    <p:sldId id="277" r:id="rId6"/>
    <p:sldId id="272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 showGuides="1">
      <p:cViewPr varScale="1">
        <p:scale>
          <a:sx n="116" d="100"/>
          <a:sy n="116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87460-3351-43C8-A093-87D75EA8C6E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D13159-42F4-4B3C-BEF9-DD0E1389D613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 UConn MSBAPM</a:t>
          </a:r>
          <a:endParaRPr lang="en-US" dirty="0"/>
        </a:p>
      </dgm:t>
    </dgm:pt>
    <dgm:pt modelId="{934CF58F-2340-472F-8538-F341F03D8F2B}" type="parTrans" cxnId="{B9E56AD7-7944-49A9-9E72-5A6B77F87168}">
      <dgm:prSet/>
      <dgm:spPr/>
      <dgm:t>
        <a:bodyPr/>
        <a:lstStyle/>
        <a:p>
          <a:endParaRPr lang="en-US"/>
        </a:p>
      </dgm:t>
    </dgm:pt>
    <dgm:pt modelId="{90CC871B-33E4-4C8B-BEFC-BBF000580CBC}" type="sibTrans" cxnId="{B9E56AD7-7944-49A9-9E72-5A6B77F87168}">
      <dgm:prSet/>
      <dgm:spPr/>
      <dgm:t>
        <a:bodyPr/>
        <a:lstStyle/>
        <a:p>
          <a:endParaRPr lang="en-US"/>
        </a:p>
      </dgm:t>
    </dgm:pt>
    <dgm:pt modelId="{B75C08BC-BF1F-4B22-B42D-B3D8AFA4A309}">
      <dgm:prSet phldrT="[Text]" phldr="0"/>
      <dgm:spPr/>
      <dgm:t>
        <a:bodyPr/>
        <a:lstStyle/>
        <a:p>
          <a:r>
            <a:rPr lang="en-US" dirty="0"/>
            <a:t>Domestic</a:t>
          </a:r>
        </a:p>
      </dgm:t>
    </dgm:pt>
    <dgm:pt modelId="{424426C6-64F9-4E7C-B144-AD2CD474ADA1}" type="parTrans" cxnId="{3FDA0839-5A11-4EBD-8E8D-6E3B5545B052}">
      <dgm:prSet/>
      <dgm:spPr/>
      <dgm:t>
        <a:bodyPr/>
        <a:lstStyle/>
        <a:p>
          <a:endParaRPr lang="en-US"/>
        </a:p>
      </dgm:t>
    </dgm:pt>
    <dgm:pt modelId="{7C3AA0E2-2590-4D07-BB42-66B9551A245D}" type="sibTrans" cxnId="{3FDA0839-5A11-4EBD-8E8D-6E3B5545B052}">
      <dgm:prSet/>
      <dgm:spPr/>
      <dgm:t>
        <a:bodyPr/>
        <a:lstStyle/>
        <a:p>
          <a:endParaRPr lang="en-US"/>
        </a:p>
      </dgm:t>
    </dgm:pt>
    <dgm:pt modelId="{F83F4590-C768-4343-B4F8-D0F5AAF84F37}">
      <dgm:prSet phldrT="[Text]" phldr="0"/>
      <dgm:spPr/>
      <dgm:t>
        <a:bodyPr/>
        <a:lstStyle/>
        <a:p>
          <a:r>
            <a:rPr lang="en-US" dirty="0"/>
            <a:t>International</a:t>
          </a:r>
        </a:p>
      </dgm:t>
    </dgm:pt>
    <dgm:pt modelId="{639D6B02-E102-4C33-9BFB-ACD9F1918DF7}" type="parTrans" cxnId="{531BE753-B898-4BA8-984B-FD6B7B7A8699}">
      <dgm:prSet/>
      <dgm:spPr/>
      <dgm:t>
        <a:bodyPr/>
        <a:lstStyle/>
        <a:p>
          <a:endParaRPr lang="en-US"/>
        </a:p>
      </dgm:t>
    </dgm:pt>
    <dgm:pt modelId="{8B677D00-A7CB-4772-9E22-A8056ECA292F}" type="sibTrans" cxnId="{531BE753-B898-4BA8-984B-FD6B7B7A8699}">
      <dgm:prSet/>
      <dgm:spPr/>
      <dgm:t>
        <a:bodyPr/>
        <a:lstStyle/>
        <a:p>
          <a:endParaRPr lang="en-US"/>
        </a:p>
      </dgm:t>
    </dgm:pt>
    <dgm:pt modelId="{5A8EB4A4-17C9-4287-9EE1-E5549B61AF4A}" type="pres">
      <dgm:prSet presAssocID="{2C987460-3351-43C8-A093-87D75EA8C6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63976C-EFF6-4802-B478-0E016108841E}" type="pres">
      <dgm:prSet presAssocID="{16D13159-42F4-4B3C-BEF9-DD0E1389D613}" presName="hierRoot1" presStyleCnt="0"/>
      <dgm:spPr/>
    </dgm:pt>
    <dgm:pt modelId="{F43B9191-3461-4069-8C79-64812B9167AC}" type="pres">
      <dgm:prSet presAssocID="{16D13159-42F4-4B3C-BEF9-DD0E1389D613}" presName="composite" presStyleCnt="0"/>
      <dgm:spPr/>
    </dgm:pt>
    <dgm:pt modelId="{4B25E65A-7975-46EB-83F6-FB26C2C01BC5}" type="pres">
      <dgm:prSet presAssocID="{16D13159-42F4-4B3C-BEF9-DD0E1389D613}" presName="background" presStyleLbl="node0" presStyleIdx="0" presStyleCnt="1"/>
      <dgm:spPr/>
    </dgm:pt>
    <dgm:pt modelId="{38B4545F-790C-426C-8220-100B1C3E6B9B}" type="pres">
      <dgm:prSet presAssocID="{16D13159-42F4-4B3C-BEF9-DD0E1389D613}" presName="text" presStyleLbl="fgAcc0" presStyleIdx="0" presStyleCnt="1">
        <dgm:presLayoutVars>
          <dgm:chPref val="3"/>
        </dgm:presLayoutVars>
      </dgm:prSet>
      <dgm:spPr/>
    </dgm:pt>
    <dgm:pt modelId="{85F14F0F-CE79-471C-91EF-9D442543AE2C}" type="pres">
      <dgm:prSet presAssocID="{16D13159-42F4-4B3C-BEF9-DD0E1389D613}" presName="hierChild2" presStyleCnt="0"/>
      <dgm:spPr/>
    </dgm:pt>
    <dgm:pt modelId="{B85C2EA0-2361-4C51-9934-EABD6AC54463}" type="pres">
      <dgm:prSet presAssocID="{424426C6-64F9-4E7C-B144-AD2CD474ADA1}" presName="Name10" presStyleLbl="parChTrans1D2" presStyleIdx="0" presStyleCnt="2"/>
      <dgm:spPr/>
    </dgm:pt>
    <dgm:pt modelId="{2E17FBD9-DD3C-4BB9-903D-12B56D36AE0A}" type="pres">
      <dgm:prSet presAssocID="{B75C08BC-BF1F-4B22-B42D-B3D8AFA4A309}" presName="hierRoot2" presStyleCnt="0"/>
      <dgm:spPr/>
    </dgm:pt>
    <dgm:pt modelId="{40649633-7DFA-4008-9905-B0E6EA8C8EF4}" type="pres">
      <dgm:prSet presAssocID="{B75C08BC-BF1F-4B22-B42D-B3D8AFA4A309}" presName="composite2" presStyleCnt="0"/>
      <dgm:spPr/>
    </dgm:pt>
    <dgm:pt modelId="{4AF80F9D-EE08-4C21-AB1B-30AE943ECE20}" type="pres">
      <dgm:prSet presAssocID="{B75C08BC-BF1F-4B22-B42D-B3D8AFA4A309}" presName="background2" presStyleLbl="node2" presStyleIdx="0" presStyleCnt="2"/>
      <dgm:spPr/>
    </dgm:pt>
    <dgm:pt modelId="{4228179A-BAAA-4F71-A7E6-D5AE46C4FF0B}" type="pres">
      <dgm:prSet presAssocID="{B75C08BC-BF1F-4B22-B42D-B3D8AFA4A309}" presName="text2" presStyleLbl="fgAcc2" presStyleIdx="0" presStyleCnt="2">
        <dgm:presLayoutVars>
          <dgm:chPref val="3"/>
        </dgm:presLayoutVars>
      </dgm:prSet>
      <dgm:spPr/>
    </dgm:pt>
    <dgm:pt modelId="{C4A5B2BF-7F32-46E8-B1CD-A79BA5EFEB06}" type="pres">
      <dgm:prSet presAssocID="{B75C08BC-BF1F-4B22-B42D-B3D8AFA4A309}" presName="hierChild3" presStyleCnt="0"/>
      <dgm:spPr/>
    </dgm:pt>
    <dgm:pt modelId="{F449A479-64AD-499B-8DA5-57788F420E77}" type="pres">
      <dgm:prSet presAssocID="{639D6B02-E102-4C33-9BFB-ACD9F1918DF7}" presName="Name10" presStyleLbl="parChTrans1D2" presStyleIdx="1" presStyleCnt="2"/>
      <dgm:spPr/>
    </dgm:pt>
    <dgm:pt modelId="{C9E284DD-F2E4-49FA-9FB3-71F3CEE6E847}" type="pres">
      <dgm:prSet presAssocID="{F83F4590-C768-4343-B4F8-D0F5AAF84F37}" presName="hierRoot2" presStyleCnt="0"/>
      <dgm:spPr/>
    </dgm:pt>
    <dgm:pt modelId="{1D4947BA-073B-4CC9-8797-76C71ED1A94D}" type="pres">
      <dgm:prSet presAssocID="{F83F4590-C768-4343-B4F8-D0F5AAF84F37}" presName="composite2" presStyleCnt="0"/>
      <dgm:spPr/>
    </dgm:pt>
    <dgm:pt modelId="{3B6790D2-02C8-4C4B-8468-9868B0E98601}" type="pres">
      <dgm:prSet presAssocID="{F83F4590-C768-4343-B4F8-D0F5AAF84F37}" presName="background2" presStyleLbl="node2" presStyleIdx="1" presStyleCnt="2"/>
      <dgm:spPr/>
    </dgm:pt>
    <dgm:pt modelId="{CBA69C57-E8EE-4763-8175-E7C933A1546E}" type="pres">
      <dgm:prSet presAssocID="{F83F4590-C768-4343-B4F8-D0F5AAF84F37}" presName="text2" presStyleLbl="fgAcc2" presStyleIdx="1" presStyleCnt="2">
        <dgm:presLayoutVars>
          <dgm:chPref val="3"/>
        </dgm:presLayoutVars>
      </dgm:prSet>
      <dgm:spPr/>
    </dgm:pt>
    <dgm:pt modelId="{D07A7B40-9E1D-490B-AAA6-E58256C85CAB}" type="pres">
      <dgm:prSet presAssocID="{F83F4590-C768-4343-B4F8-D0F5AAF84F37}" presName="hierChild3" presStyleCnt="0"/>
      <dgm:spPr/>
    </dgm:pt>
  </dgm:ptLst>
  <dgm:cxnLst>
    <dgm:cxn modelId="{7980170F-7FBC-4CB6-A53B-60AFA077633A}" type="presOf" srcId="{639D6B02-E102-4C33-9BFB-ACD9F1918DF7}" destId="{F449A479-64AD-499B-8DA5-57788F420E77}" srcOrd="0" destOrd="0" presId="urn:microsoft.com/office/officeart/2005/8/layout/hierarchy1"/>
    <dgm:cxn modelId="{3FDA0839-5A11-4EBD-8E8D-6E3B5545B052}" srcId="{16D13159-42F4-4B3C-BEF9-DD0E1389D613}" destId="{B75C08BC-BF1F-4B22-B42D-B3D8AFA4A309}" srcOrd="0" destOrd="0" parTransId="{424426C6-64F9-4E7C-B144-AD2CD474ADA1}" sibTransId="{7C3AA0E2-2590-4D07-BB42-66B9551A245D}"/>
    <dgm:cxn modelId="{531BE753-B898-4BA8-984B-FD6B7B7A8699}" srcId="{16D13159-42F4-4B3C-BEF9-DD0E1389D613}" destId="{F83F4590-C768-4343-B4F8-D0F5AAF84F37}" srcOrd="1" destOrd="0" parTransId="{639D6B02-E102-4C33-9BFB-ACD9F1918DF7}" sibTransId="{8B677D00-A7CB-4772-9E22-A8056ECA292F}"/>
    <dgm:cxn modelId="{75E80666-3B93-4434-8399-7817161EB7C2}" type="presOf" srcId="{F83F4590-C768-4343-B4F8-D0F5AAF84F37}" destId="{CBA69C57-E8EE-4763-8175-E7C933A1546E}" srcOrd="0" destOrd="0" presId="urn:microsoft.com/office/officeart/2005/8/layout/hierarchy1"/>
    <dgm:cxn modelId="{88614585-2B4E-413D-940F-26E9CCBA9707}" type="presOf" srcId="{16D13159-42F4-4B3C-BEF9-DD0E1389D613}" destId="{38B4545F-790C-426C-8220-100B1C3E6B9B}" srcOrd="0" destOrd="0" presId="urn:microsoft.com/office/officeart/2005/8/layout/hierarchy1"/>
    <dgm:cxn modelId="{7B1072AE-0820-48E8-AABD-3619C21DD257}" type="presOf" srcId="{424426C6-64F9-4E7C-B144-AD2CD474ADA1}" destId="{B85C2EA0-2361-4C51-9934-EABD6AC54463}" srcOrd="0" destOrd="0" presId="urn:microsoft.com/office/officeart/2005/8/layout/hierarchy1"/>
    <dgm:cxn modelId="{B3E171B4-EBCC-424B-A54B-C9BBEAD74602}" type="presOf" srcId="{B75C08BC-BF1F-4B22-B42D-B3D8AFA4A309}" destId="{4228179A-BAAA-4F71-A7E6-D5AE46C4FF0B}" srcOrd="0" destOrd="0" presId="urn:microsoft.com/office/officeart/2005/8/layout/hierarchy1"/>
    <dgm:cxn modelId="{92A08BB6-C337-4E3A-8DC0-04C0A6C8C48A}" type="presOf" srcId="{2C987460-3351-43C8-A093-87D75EA8C6ED}" destId="{5A8EB4A4-17C9-4287-9EE1-E5549B61AF4A}" srcOrd="0" destOrd="0" presId="urn:microsoft.com/office/officeart/2005/8/layout/hierarchy1"/>
    <dgm:cxn modelId="{B9E56AD7-7944-49A9-9E72-5A6B77F87168}" srcId="{2C987460-3351-43C8-A093-87D75EA8C6ED}" destId="{16D13159-42F4-4B3C-BEF9-DD0E1389D613}" srcOrd="0" destOrd="0" parTransId="{934CF58F-2340-472F-8538-F341F03D8F2B}" sibTransId="{90CC871B-33E4-4C8B-BEFC-BBF000580CBC}"/>
    <dgm:cxn modelId="{87709435-45B8-4A80-AA58-48DC58DB387D}" type="presParOf" srcId="{5A8EB4A4-17C9-4287-9EE1-E5549B61AF4A}" destId="{9A63976C-EFF6-4802-B478-0E016108841E}" srcOrd="0" destOrd="0" presId="urn:microsoft.com/office/officeart/2005/8/layout/hierarchy1"/>
    <dgm:cxn modelId="{B29050A8-A1BC-4726-9223-76D0621AD276}" type="presParOf" srcId="{9A63976C-EFF6-4802-B478-0E016108841E}" destId="{F43B9191-3461-4069-8C79-64812B9167AC}" srcOrd="0" destOrd="0" presId="urn:microsoft.com/office/officeart/2005/8/layout/hierarchy1"/>
    <dgm:cxn modelId="{C33A6905-BFB9-46DB-83CE-DA9A8AEA66D7}" type="presParOf" srcId="{F43B9191-3461-4069-8C79-64812B9167AC}" destId="{4B25E65A-7975-46EB-83F6-FB26C2C01BC5}" srcOrd="0" destOrd="0" presId="urn:microsoft.com/office/officeart/2005/8/layout/hierarchy1"/>
    <dgm:cxn modelId="{D561C7B4-31F2-4FAF-828C-A8B28E0FDE18}" type="presParOf" srcId="{F43B9191-3461-4069-8C79-64812B9167AC}" destId="{38B4545F-790C-426C-8220-100B1C3E6B9B}" srcOrd="1" destOrd="0" presId="urn:microsoft.com/office/officeart/2005/8/layout/hierarchy1"/>
    <dgm:cxn modelId="{CF911A8E-65B0-40C6-95D3-9AA63C7955E0}" type="presParOf" srcId="{9A63976C-EFF6-4802-B478-0E016108841E}" destId="{85F14F0F-CE79-471C-91EF-9D442543AE2C}" srcOrd="1" destOrd="0" presId="urn:microsoft.com/office/officeart/2005/8/layout/hierarchy1"/>
    <dgm:cxn modelId="{AB413E2D-3F7C-4A27-A061-CD3C042B8992}" type="presParOf" srcId="{85F14F0F-CE79-471C-91EF-9D442543AE2C}" destId="{B85C2EA0-2361-4C51-9934-EABD6AC54463}" srcOrd="0" destOrd="0" presId="urn:microsoft.com/office/officeart/2005/8/layout/hierarchy1"/>
    <dgm:cxn modelId="{1A1A7419-C41B-4891-A665-DD1C162F7235}" type="presParOf" srcId="{85F14F0F-CE79-471C-91EF-9D442543AE2C}" destId="{2E17FBD9-DD3C-4BB9-903D-12B56D36AE0A}" srcOrd="1" destOrd="0" presId="urn:microsoft.com/office/officeart/2005/8/layout/hierarchy1"/>
    <dgm:cxn modelId="{C12B6C50-41A6-4318-8483-8C2571252C56}" type="presParOf" srcId="{2E17FBD9-DD3C-4BB9-903D-12B56D36AE0A}" destId="{40649633-7DFA-4008-9905-B0E6EA8C8EF4}" srcOrd="0" destOrd="0" presId="urn:microsoft.com/office/officeart/2005/8/layout/hierarchy1"/>
    <dgm:cxn modelId="{826D086D-0065-41F9-A02A-88A5EDD350A8}" type="presParOf" srcId="{40649633-7DFA-4008-9905-B0E6EA8C8EF4}" destId="{4AF80F9D-EE08-4C21-AB1B-30AE943ECE20}" srcOrd="0" destOrd="0" presId="urn:microsoft.com/office/officeart/2005/8/layout/hierarchy1"/>
    <dgm:cxn modelId="{A112CA58-D405-48DC-B3B4-7BEECFD25A4F}" type="presParOf" srcId="{40649633-7DFA-4008-9905-B0E6EA8C8EF4}" destId="{4228179A-BAAA-4F71-A7E6-D5AE46C4FF0B}" srcOrd="1" destOrd="0" presId="urn:microsoft.com/office/officeart/2005/8/layout/hierarchy1"/>
    <dgm:cxn modelId="{E6F9948A-E50E-4542-AB56-D8BAD3454685}" type="presParOf" srcId="{2E17FBD9-DD3C-4BB9-903D-12B56D36AE0A}" destId="{C4A5B2BF-7F32-46E8-B1CD-A79BA5EFEB06}" srcOrd="1" destOrd="0" presId="urn:microsoft.com/office/officeart/2005/8/layout/hierarchy1"/>
    <dgm:cxn modelId="{54744D19-333E-4F57-B7BF-B04BB95CB9F4}" type="presParOf" srcId="{85F14F0F-CE79-471C-91EF-9D442543AE2C}" destId="{F449A479-64AD-499B-8DA5-57788F420E77}" srcOrd="2" destOrd="0" presId="urn:microsoft.com/office/officeart/2005/8/layout/hierarchy1"/>
    <dgm:cxn modelId="{39E8F511-24D1-4286-9399-535030FACB3F}" type="presParOf" srcId="{85F14F0F-CE79-471C-91EF-9D442543AE2C}" destId="{C9E284DD-F2E4-49FA-9FB3-71F3CEE6E847}" srcOrd="3" destOrd="0" presId="urn:microsoft.com/office/officeart/2005/8/layout/hierarchy1"/>
    <dgm:cxn modelId="{08B1A783-BD55-4599-868C-FF29CF499D0D}" type="presParOf" srcId="{C9E284DD-F2E4-49FA-9FB3-71F3CEE6E847}" destId="{1D4947BA-073B-4CC9-8797-76C71ED1A94D}" srcOrd="0" destOrd="0" presId="urn:microsoft.com/office/officeart/2005/8/layout/hierarchy1"/>
    <dgm:cxn modelId="{AFDB46AF-916B-4AAE-BB55-9C6921D6E27A}" type="presParOf" srcId="{1D4947BA-073B-4CC9-8797-76C71ED1A94D}" destId="{3B6790D2-02C8-4C4B-8468-9868B0E98601}" srcOrd="0" destOrd="0" presId="urn:microsoft.com/office/officeart/2005/8/layout/hierarchy1"/>
    <dgm:cxn modelId="{5A78B198-6B2E-421D-A2FB-CEF5A132553D}" type="presParOf" srcId="{1D4947BA-073B-4CC9-8797-76C71ED1A94D}" destId="{CBA69C57-E8EE-4763-8175-E7C933A1546E}" srcOrd="1" destOrd="0" presId="urn:microsoft.com/office/officeart/2005/8/layout/hierarchy1"/>
    <dgm:cxn modelId="{113EE735-D3B3-401A-B437-AE684A5A0A69}" type="presParOf" srcId="{C9E284DD-F2E4-49FA-9FB3-71F3CEE6E847}" destId="{D07A7B40-9E1D-490B-AAA6-E58256C85C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9A479-64AD-499B-8DA5-57788F420E77}">
      <dsp:nvSpPr>
        <dsp:cNvPr id="0" name=""/>
        <dsp:cNvSpPr/>
      </dsp:nvSpPr>
      <dsp:spPr>
        <a:xfrm>
          <a:off x="1322150" y="940504"/>
          <a:ext cx="726996" cy="34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8"/>
              </a:lnTo>
              <a:lnTo>
                <a:pt x="726996" y="235778"/>
              </a:lnTo>
              <a:lnTo>
                <a:pt x="726996" y="3459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C2EA0-2361-4C51-9934-EABD6AC54463}">
      <dsp:nvSpPr>
        <dsp:cNvPr id="0" name=""/>
        <dsp:cNvSpPr/>
      </dsp:nvSpPr>
      <dsp:spPr>
        <a:xfrm>
          <a:off x="595154" y="940504"/>
          <a:ext cx="726996" cy="345984"/>
        </a:xfrm>
        <a:custGeom>
          <a:avLst/>
          <a:gdLst/>
          <a:ahLst/>
          <a:cxnLst/>
          <a:rect l="0" t="0" r="0" b="0"/>
          <a:pathLst>
            <a:path>
              <a:moveTo>
                <a:pt x="726996" y="0"/>
              </a:moveTo>
              <a:lnTo>
                <a:pt x="726996" y="235778"/>
              </a:lnTo>
              <a:lnTo>
                <a:pt x="0" y="235778"/>
              </a:lnTo>
              <a:lnTo>
                <a:pt x="0" y="3459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5E65A-7975-46EB-83F6-FB26C2C01BC5}">
      <dsp:nvSpPr>
        <dsp:cNvPr id="0" name=""/>
        <dsp:cNvSpPr/>
      </dsp:nvSpPr>
      <dsp:spPr>
        <a:xfrm>
          <a:off x="727335" y="185089"/>
          <a:ext cx="1189630" cy="755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4545F-790C-426C-8220-100B1C3E6B9B}">
      <dsp:nvSpPr>
        <dsp:cNvPr id="0" name=""/>
        <dsp:cNvSpPr/>
      </dsp:nvSpPr>
      <dsp:spPr>
        <a:xfrm>
          <a:off x="859516" y="310661"/>
          <a:ext cx="1189630" cy="755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ptos Display" panose="020F0302020204030204"/>
            </a:rPr>
            <a:t> UConn MSBAPM</a:t>
          </a:r>
          <a:endParaRPr lang="en-US" sz="1400" kern="1200" dirty="0"/>
        </a:p>
      </dsp:txBody>
      <dsp:txXfrm>
        <a:off x="881641" y="332786"/>
        <a:ext cx="1145380" cy="711165"/>
      </dsp:txXfrm>
    </dsp:sp>
    <dsp:sp modelId="{4AF80F9D-EE08-4C21-AB1B-30AE943ECE20}">
      <dsp:nvSpPr>
        <dsp:cNvPr id="0" name=""/>
        <dsp:cNvSpPr/>
      </dsp:nvSpPr>
      <dsp:spPr>
        <a:xfrm>
          <a:off x="338" y="1286489"/>
          <a:ext cx="1189630" cy="755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8179A-BAAA-4F71-A7E6-D5AE46C4FF0B}">
      <dsp:nvSpPr>
        <dsp:cNvPr id="0" name=""/>
        <dsp:cNvSpPr/>
      </dsp:nvSpPr>
      <dsp:spPr>
        <a:xfrm>
          <a:off x="132520" y="1412061"/>
          <a:ext cx="1189630" cy="755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Domestic</a:t>
          </a:r>
        </a:p>
      </dsp:txBody>
      <dsp:txXfrm>
        <a:off x="154645" y="1434186"/>
        <a:ext cx="1145380" cy="711165"/>
      </dsp:txXfrm>
    </dsp:sp>
    <dsp:sp modelId="{3B6790D2-02C8-4C4B-8468-9868B0E98601}">
      <dsp:nvSpPr>
        <dsp:cNvPr id="0" name=""/>
        <dsp:cNvSpPr/>
      </dsp:nvSpPr>
      <dsp:spPr>
        <a:xfrm>
          <a:off x="1454332" y="1286489"/>
          <a:ext cx="1189630" cy="755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69C57-E8EE-4763-8175-E7C933A1546E}">
      <dsp:nvSpPr>
        <dsp:cNvPr id="0" name=""/>
        <dsp:cNvSpPr/>
      </dsp:nvSpPr>
      <dsp:spPr>
        <a:xfrm>
          <a:off x="1586513" y="1412061"/>
          <a:ext cx="1189630" cy="7554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International</a:t>
          </a:r>
        </a:p>
      </dsp:txBody>
      <dsp:txXfrm>
        <a:off x="1608638" y="1434186"/>
        <a:ext cx="1145380" cy="711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70A-28EE-45E2-8888-7DA1A1D56896}" type="datetimeFigureOut">
              <a:rPr lang="en-IN" smtClean="0"/>
              <a:t>24/01/25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57A25-B222-4D79-84C9-D8257BF9B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0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6475-0794-4D67-AA51-FFCB526B4C24}" type="datetime1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638B-CB0E-466D-962E-79A36BA8C9E0}" type="datetime1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E47-DF1D-4521-AFD6-E3458E1568AE}" type="datetime1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E122-DBDC-42D4-8523-C1A11F19362D}" type="datetime1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8301-A2A3-422C-8455-C38B2127875E}" type="datetime1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27EE-EEC0-4640-9D24-0D9C9E1D7E83}" type="datetime1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8AB5-68EE-4334-906D-5E4B8C9074FB}" type="datetime1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37BB-908E-42AA-AA3B-0E19BDBADEE0}" type="datetime1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0B7C-6316-4332-9FC7-34013B44F1E5}" type="datetime1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C595-61A8-44B1-935C-01B7DB2F5121}" type="datetime1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47E1-5306-4759-9893-AD5310466C34}" type="datetime1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CD610-2738-4E60-8B31-A1E85AAF1F78}" type="datetime1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3093" y="879136"/>
            <a:ext cx="4963614" cy="3351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4000" spc="-100" dirty="0">
                <a:solidFill>
                  <a:srgbClr val="FFFFFF"/>
                </a:solidFill>
                <a:ea typeface="+mn-lt"/>
                <a:cs typeface="+mn-lt"/>
                <a:sym typeface="DM Sans Bold"/>
              </a:rPr>
              <a:t>Optimizing Ad Messaging for UConn’s </a:t>
            </a:r>
            <a:r>
              <a:rPr lang="en-US" sz="4000" spc="-100">
                <a:solidFill>
                  <a:srgbClr val="FFFFFF"/>
                </a:solidFill>
                <a:ea typeface="+mn-lt"/>
                <a:cs typeface="+mn-lt"/>
                <a:sym typeface="DM Sans Bold"/>
              </a:rPr>
              <a:t>MSBAPM Program</a:t>
            </a:r>
            <a:endParaRPr lang="en-US" sz="4000" b="1" spc="-100" dirty="0">
              <a:solidFill>
                <a:srgbClr val="FFFFFF"/>
              </a:solidFill>
              <a:latin typeface="Aptos Display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9E77B-0383-94B5-73B5-E551D81F718E}"/>
              </a:ext>
            </a:extLst>
          </p:cNvPr>
          <p:cNvSpPr txBox="1"/>
          <p:nvPr/>
        </p:nvSpPr>
        <p:spPr>
          <a:xfrm>
            <a:off x="3407918" y="4729262"/>
            <a:ext cx="1913229" cy="4583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marL="1143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</a:rPr>
              <a:t>By  Pratik More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7D1F7EE-3EF2-3A68-5674-31940B7C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The Missing Link in Failing Marketing Campaigns - Think Expand DIGITAL">
            <a:extLst>
              <a:ext uri="{FF2B5EF4-FFF2-40B4-BE49-F238E27FC236}">
                <a16:creationId xmlns:a16="http://schemas.microsoft.com/office/drawing/2014/main" id="{81974A73-671F-0F0E-F11C-675C836C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94" y="-5"/>
            <a:ext cx="658524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3133BE21-3046-FFCC-841B-065332B88E13}"/>
              </a:ext>
            </a:extLst>
          </p:cNvPr>
          <p:cNvSpPr txBox="1"/>
          <p:nvPr/>
        </p:nvSpPr>
        <p:spPr>
          <a:xfrm>
            <a:off x="5605994" y="6519200"/>
            <a:ext cx="5114457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+mn-lt"/>
                <a:cs typeface="+mn-lt"/>
              </a:rPr>
              <a:t>OPIM-5510-Web Analytics-SEC712-1248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DA9407-FCC6-3CBE-C0F0-97BB13EF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2991"/>
            <a:ext cx="9885571" cy="3991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Objective:</a:t>
            </a:r>
          </a:p>
          <a:p>
            <a:pPr marL="0" indent="0">
              <a:buNone/>
            </a:pPr>
            <a:r>
              <a:rPr lang="en-US" sz="1900" dirty="0"/>
              <a:t>Test</a:t>
            </a:r>
            <a:r>
              <a:rPr lang="en-US" sz="1900" dirty="0">
                <a:ea typeface="+mn-lt"/>
                <a:cs typeface="+mn-lt"/>
              </a:rPr>
              <a:t> the impact of ad content focusing on "Project Management" vs. "Analytics" to improve number of clicks among prospective students.</a:t>
            </a:r>
            <a:endParaRPr lang="en-US" sz="1900" dirty="0"/>
          </a:p>
          <a:p>
            <a:pPr marL="0" indent="0">
              <a:buNone/>
            </a:pPr>
            <a:endParaRPr lang="en-US" sz="1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Business Context:</a:t>
            </a:r>
            <a:r>
              <a:rPr lang="en-US" sz="19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UConn’s MSBAPM program seeks to attract both domestic and international students. As demand for analytics professionals grows, optimizing ad content may better engage international students.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CE32-3934-7323-E7E6-E24AD4DAA4A8}"/>
              </a:ext>
            </a:extLst>
          </p:cNvPr>
          <p:cNvSpPr>
            <a:spLocks noGrp="1"/>
          </p:cNvSpPr>
          <p:nvPr/>
        </p:nvSpPr>
        <p:spPr>
          <a:xfrm>
            <a:off x="1066800" y="365125"/>
            <a:ext cx="9571149" cy="98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DDDA60-DD10-4A65-D732-514340EF3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600506"/>
              </p:ext>
            </p:extLst>
          </p:nvPr>
        </p:nvGraphicFramePr>
        <p:xfrm>
          <a:off x="7407461" y="4003784"/>
          <a:ext cx="2776483" cy="235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39876-565D-206B-F834-61E5EBB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3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DA9407-FCC6-3CBE-C0F0-97BB13EF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3050"/>
            <a:ext cx="9885571" cy="26900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Strategy Overview:</a:t>
            </a:r>
            <a:r>
              <a:rPr lang="en-US" sz="19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Leverage Google Search Ads campaign to test two ad versions, targeting domestic and international students.</a:t>
            </a:r>
            <a:endParaRPr lang="en-US" sz="1900" dirty="0"/>
          </a:p>
          <a:p>
            <a:pPr marL="0" indent="0">
              <a:buNone/>
            </a:pPr>
            <a:endParaRPr lang="en-US" sz="19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Hypothesis:</a:t>
            </a:r>
            <a:r>
              <a:rPr lang="en-US" sz="19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latin typeface="Aptos"/>
                <a:ea typeface="+mn-lt"/>
                <a:cs typeface="Times New Roman"/>
              </a:rPr>
              <a:t>Switching the ad focus to "Analytics" will increase clicks from international students, while domestic students will show stable engagement across both ad type.</a:t>
            </a:r>
            <a:endParaRPr lang="en-US" sz="1900" dirty="0"/>
          </a:p>
          <a:p>
            <a:pPr marL="0" indent="0">
              <a:buNone/>
            </a:pPr>
            <a:endParaRPr lang="en-US" sz="1900" dirty="0">
              <a:ea typeface="+mn-lt"/>
              <a:cs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CE32-3934-7323-E7E6-E24AD4DAA4A8}"/>
              </a:ext>
            </a:extLst>
          </p:cNvPr>
          <p:cNvSpPr>
            <a:spLocks noGrp="1"/>
          </p:cNvSpPr>
          <p:nvPr/>
        </p:nvSpPr>
        <p:spPr>
          <a:xfrm>
            <a:off x="1066800" y="365125"/>
            <a:ext cx="9571149" cy="98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</a:rPr>
              <a:t>Strategy</a:t>
            </a:r>
            <a:endParaRPr lang="en-US" dirty="0"/>
          </a:p>
        </p:txBody>
      </p:sp>
      <p:pic>
        <p:nvPicPr>
          <p:cNvPr id="4" name="Picture 3" descr="A close-up of a website&#10;&#10;Description automatically generated">
            <a:extLst>
              <a:ext uri="{FF2B5EF4-FFF2-40B4-BE49-F238E27FC236}">
                <a16:creationId xmlns:a16="http://schemas.microsoft.com/office/drawing/2014/main" id="{0486FAD1-4C7C-61A0-950E-E9BED7B0C5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" y="4238992"/>
            <a:ext cx="5033173" cy="1786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7BAF75-C297-7D38-4F96-D7387865B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79" y="4233052"/>
            <a:ext cx="5033171" cy="178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12FFD-FE53-E076-F8BB-699F15E8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DA9407-FCC6-3CBE-C0F0-97BB13EF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543050"/>
            <a:ext cx="9866521" cy="2568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Test Setup:</a:t>
            </a:r>
            <a:r>
              <a:rPr lang="en-US" sz="1900" dirty="0">
                <a:ea typeface="+mn-lt"/>
                <a:cs typeface="+mn-lt"/>
              </a:rPr>
              <a:t> A/B test on Google Ads with two ad versions:</a:t>
            </a: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Ad Version A:</a:t>
            </a:r>
            <a:r>
              <a:rPr lang="en-US" sz="1900" dirty="0">
                <a:ea typeface="+mn-lt"/>
                <a:cs typeface="+mn-lt"/>
              </a:rPr>
              <a:t> Project Management-focused</a:t>
            </a: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Ad Version B:</a:t>
            </a:r>
            <a:r>
              <a:rPr lang="en-US" sz="1900" dirty="0">
                <a:ea typeface="+mn-lt"/>
                <a:cs typeface="+mn-lt"/>
              </a:rPr>
              <a:t> Analytics-focused</a:t>
            </a:r>
            <a:endParaRPr lang="en-US" sz="1900" dirty="0"/>
          </a:p>
          <a:p>
            <a:pPr marL="0" indent="0">
              <a:buNone/>
            </a:pPr>
            <a:endParaRPr lang="en-US" sz="19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Target Audience:</a:t>
            </a:r>
            <a:r>
              <a:rPr lang="en-US" sz="1900" dirty="0">
                <a:ea typeface="+mn-lt"/>
                <a:cs typeface="+mn-lt"/>
              </a:rPr>
              <a:t> Segment A - International students; Segment B - Domestic students.</a:t>
            </a:r>
          </a:p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Data Collection:</a:t>
            </a:r>
            <a:r>
              <a:rPr lang="en-US" sz="1900" dirty="0">
                <a:ea typeface="+mn-lt"/>
                <a:cs typeface="+mn-lt"/>
              </a:rPr>
              <a:t> Tracking Clicks by ad type and audience segment.</a:t>
            </a:r>
            <a:endParaRPr lang="en-US" sz="1900" dirty="0"/>
          </a:p>
          <a:p>
            <a:pPr marL="0" indent="0">
              <a:buNone/>
            </a:pPr>
            <a:endParaRPr lang="en-US" sz="1900" dirty="0">
              <a:ea typeface="+mn-lt"/>
              <a:cs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CE32-3934-7323-E7E6-E24AD4DAA4A8}"/>
              </a:ext>
            </a:extLst>
          </p:cNvPr>
          <p:cNvSpPr>
            <a:spLocks noGrp="1"/>
          </p:cNvSpPr>
          <p:nvPr/>
        </p:nvSpPr>
        <p:spPr>
          <a:xfrm>
            <a:off x="1085849" y="388556"/>
            <a:ext cx="9552099" cy="98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</a:rPr>
              <a:t>Experimental Design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D602C-2E7F-D1E2-B1C0-F77366F8CD04}"/>
              </a:ext>
            </a:extLst>
          </p:cNvPr>
          <p:cNvSpPr txBox="1"/>
          <p:nvPr/>
        </p:nvSpPr>
        <p:spPr>
          <a:xfrm>
            <a:off x="2034818" y="4445669"/>
            <a:ext cx="8249613" cy="3847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9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Clicks = A + B. Student Type + C. Ad Version + D (Student Type* Ad version)</a:t>
            </a:r>
          </a:p>
        </p:txBody>
      </p:sp>
      <p:pic>
        <p:nvPicPr>
          <p:cNvPr id="6" name="Picture 5" descr="A close-up of a math problem&#10;&#10;Description automatically generated">
            <a:extLst>
              <a:ext uri="{FF2B5EF4-FFF2-40B4-BE49-F238E27FC236}">
                <a16:creationId xmlns:a16="http://schemas.microsoft.com/office/drawing/2014/main" id="{B95B4969-8D16-2B41-46B0-E6AFE836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" r="1973"/>
          <a:stretch/>
        </p:blipFill>
        <p:spPr>
          <a:xfrm>
            <a:off x="847724" y="5164266"/>
            <a:ext cx="10506076" cy="657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0D55C-CE88-4618-E388-6F9D479D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B7380-52CA-6886-B4E1-BDA96A0A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6BE8EBB-3E50-1525-E23C-E9C6CEDA3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C889AC-7D97-0751-96A0-28DA4031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543050"/>
            <a:ext cx="10029135" cy="2063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lt"/>
                <a:cs typeface="+mn-lt"/>
              </a:rPr>
              <a:t>Null Hypothesis (H₀):</a:t>
            </a:r>
          </a:p>
          <a:p>
            <a:pPr marL="2286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lt"/>
                <a:cs typeface="+mn-lt"/>
              </a:rPr>
              <a:t>There is no difference in the number of clicks between the "Analytics Focused" and "Project Management Focused" ads for both domestic and international students. 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lt"/>
                <a:cs typeface="+mn-lt"/>
              </a:rPr>
              <a:t>Alternative Hypothesis (H₁):</a:t>
            </a:r>
          </a:p>
          <a:p>
            <a:pPr marL="2286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lt"/>
                <a:cs typeface="+mn-lt"/>
              </a:rPr>
              <a:t>The number of clicks for domestic as well as international students will be higher with the "Analytics Focused" ad than with the "Project Management Focused" 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432462-0C22-47B2-F9E9-CD1EA63AA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57DCB9-975B-300A-AEDD-7198D615D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8A2A0-7AEF-71B4-E975-5A9222A2F439}"/>
              </a:ext>
            </a:extLst>
          </p:cNvPr>
          <p:cNvSpPr>
            <a:spLocks noGrp="1"/>
          </p:cNvSpPr>
          <p:nvPr/>
        </p:nvSpPr>
        <p:spPr>
          <a:xfrm>
            <a:off x="1085850" y="409837"/>
            <a:ext cx="9552099" cy="98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</a:rPr>
              <a:t>Hypothesis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B9023-3195-427B-BA49-5D086F7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DA9407-FCC6-3CBE-C0F0-97BB13EF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96" y="1515466"/>
            <a:ext cx="10506929" cy="1569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Domestic Students:</a:t>
            </a:r>
            <a:r>
              <a:rPr lang="en-US" sz="1900" dirty="0">
                <a:ea typeface="+mn-lt"/>
                <a:cs typeface="+mn-lt"/>
              </a:rPr>
              <a:t> The Analytics ad significantly </a:t>
            </a:r>
            <a:r>
              <a:rPr lang="en-US" sz="1900" b="1" dirty="0">
                <a:ea typeface="+mn-lt"/>
                <a:cs typeface="+mn-lt"/>
              </a:rPr>
              <a:t>increased Clicks by 4.92</a:t>
            </a:r>
            <a:r>
              <a:rPr lang="en-US" sz="1900" dirty="0">
                <a:ea typeface="+mn-lt"/>
                <a:cs typeface="+mn-lt"/>
              </a:rPr>
              <a:t> clicks per unit over the Project Management ad version (p &lt; 0.05).</a:t>
            </a: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International Students:</a:t>
            </a:r>
            <a:r>
              <a:rPr lang="en-US" sz="1900" dirty="0">
                <a:ea typeface="+mn-lt"/>
                <a:cs typeface="+mn-lt"/>
              </a:rPr>
              <a:t> Analytics ad also significantly </a:t>
            </a:r>
            <a:r>
              <a:rPr lang="en-US" sz="1900" b="1" dirty="0">
                <a:ea typeface="+mn-lt"/>
                <a:cs typeface="+mn-lt"/>
              </a:rPr>
              <a:t>increased Click by 6.08 </a:t>
            </a:r>
            <a:r>
              <a:rPr lang="en-US" sz="1900" dirty="0">
                <a:ea typeface="+mn-lt"/>
                <a:cs typeface="+mn-lt"/>
              </a:rPr>
              <a:t>clicks per unit over Project Management. (p &lt; 0.05).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CE32-3934-7323-E7E6-E24AD4DAA4A8}"/>
              </a:ext>
            </a:extLst>
          </p:cNvPr>
          <p:cNvSpPr>
            <a:spLocks noGrp="1"/>
          </p:cNvSpPr>
          <p:nvPr/>
        </p:nvSpPr>
        <p:spPr>
          <a:xfrm>
            <a:off x="1084996" y="495478"/>
            <a:ext cx="9799749" cy="8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</a:rPr>
              <a:t>Results Overview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BFE052-276E-3EF7-F7E6-80087890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7" y="3084718"/>
            <a:ext cx="10418483" cy="3135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7C7B4-B00E-AD67-637E-68AA7045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DA9407-FCC6-3CBE-C0F0-97BB13EF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4" y="1523941"/>
            <a:ext cx="10506075" cy="39918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ea typeface="+mn-lt"/>
                <a:cs typeface="+mn-lt"/>
              </a:rPr>
              <a:t>Emphasize "Analytics" Messaging Across Both Domestic and International Campaigns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Prioritize the </a:t>
            </a:r>
            <a:r>
              <a:rPr lang="en-US" sz="1900" b="1" dirty="0">
                <a:ea typeface="+mn-lt"/>
                <a:cs typeface="+mn-lt"/>
              </a:rPr>
              <a:t>Analytics-focused ad version</a:t>
            </a:r>
            <a:r>
              <a:rPr lang="en-US" sz="1900" dirty="0">
                <a:ea typeface="+mn-lt"/>
                <a:cs typeface="+mn-lt"/>
              </a:rPr>
              <a:t> in both domestic and international campaigns as this messaging is clearly resonating more than the Project Management focus.</a:t>
            </a:r>
          </a:p>
          <a:p>
            <a:pPr marL="0" indent="0">
              <a:buNone/>
            </a:pPr>
            <a:endParaRPr lang="en-US" sz="19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1900" b="1" dirty="0">
                <a:ea typeface="+mn-lt"/>
                <a:cs typeface="+mn-lt"/>
              </a:rPr>
              <a:t>Optimize Landing Page to Reinforce Analytics-Centric Messaging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Ensure that the landing page aligns closely with the Analytics-focused ad by prominently showcasing program strengths in analytics, such as:</a:t>
            </a:r>
            <a:endParaRPr lang="en-US" sz="19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Analytics coursework details.</a:t>
            </a: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Success stories of graduates in analytics roles.</a:t>
            </a: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Partnerships with analytics-driven companies.</a:t>
            </a:r>
            <a:endParaRPr lang="en-US" sz="1900" b="1" dirty="0">
              <a:ea typeface="+mn-lt"/>
              <a:cs typeface="+mn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CE32-3934-7323-E7E6-E24AD4DAA4A8}"/>
              </a:ext>
            </a:extLst>
          </p:cNvPr>
          <p:cNvSpPr>
            <a:spLocks noGrp="1"/>
          </p:cNvSpPr>
          <p:nvPr/>
        </p:nvSpPr>
        <p:spPr>
          <a:xfrm>
            <a:off x="1076325" y="422275"/>
            <a:ext cx="9799749" cy="98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a typeface="+mj-lt"/>
                <a:cs typeface="+mj-lt"/>
              </a:rPr>
              <a:t>Business Recommendations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D7F69-D8A7-83EF-365C-D1574DD0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4CE32-3934-7323-E7E6-E24AD4DAA4A8}"/>
              </a:ext>
            </a:extLst>
          </p:cNvPr>
          <p:cNvSpPr>
            <a:spLocks noGrp="1"/>
          </p:cNvSpPr>
          <p:nvPr/>
        </p:nvSpPr>
        <p:spPr>
          <a:xfrm>
            <a:off x="4035096" y="2449677"/>
            <a:ext cx="5122646" cy="987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ea typeface="+mj-lt"/>
                <a:cs typeface="+mj-lt"/>
              </a:rPr>
              <a:t>Thank you!</a:t>
            </a:r>
            <a:endParaRPr lang="en-US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E48DD-9AF9-2BA9-8E12-02D9DFB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420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More, Pratik</dc:creator>
  <cp:lastModifiedBy>More, Pratik</cp:lastModifiedBy>
  <cp:revision>181</cp:revision>
  <dcterms:created xsi:type="dcterms:W3CDTF">2024-11-09T06:04:08Z</dcterms:created>
  <dcterms:modified xsi:type="dcterms:W3CDTF">2025-01-24T21:38:52Z</dcterms:modified>
</cp:coreProperties>
</file>