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7" r:id="rId1"/>
    <p:sldMasterId id="2147483678" r:id="rId2"/>
  </p:sldMasterIdLst>
  <p:notesMasterIdLst>
    <p:notesMasterId r:id="rId13"/>
  </p:notesMasterIdLst>
  <p:sldIdLst>
    <p:sldId id="256" r:id="rId3"/>
    <p:sldId id="258" r:id="rId4"/>
    <p:sldId id="259" r:id="rId5"/>
    <p:sldId id="260" r:id="rId6"/>
    <p:sldId id="266" r:id="rId7"/>
    <p:sldId id="262" r:id="rId8"/>
    <p:sldId id="296" r:id="rId9"/>
    <p:sldId id="297" r:id="rId10"/>
    <p:sldId id="263" r:id="rId11"/>
    <p:sldId id="265" r:id="rId12"/>
  </p:sldIdLst>
  <p:sldSz cx="9144000" cy="5143500" type="screen16x9"/>
  <p:notesSz cx="6858000" cy="9144000"/>
  <p:embeddedFontLst>
    <p:embeddedFont>
      <p:font typeface="Montserrat" pitchFamily="2" charset="77"/>
      <p:regular r:id="rId14"/>
      <p:bold r:id="rId15"/>
      <p:italic r:id="rId16"/>
      <p:boldItalic r:id="rId17"/>
    </p:embeddedFont>
    <p:embeddedFont>
      <p:font typeface="Montserrat Black" panose="020F0502020204030204" pitchFamily="34" charset="0"/>
      <p:bold r:id="rId18"/>
      <p:italic r:id="rId19"/>
      <p:boldItalic r:id="rId20"/>
    </p:embeddedFont>
    <p:embeddedFont>
      <p:font typeface="Montserrat ExtraBold" pitchFamily="2" charset="77"/>
      <p:bold r:id="rId21"/>
      <p:italic r:id="rId22"/>
      <p:boldItalic r:id="rId23"/>
    </p:embeddedFont>
    <p:embeddedFont>
      <p:font typeface="Montserrat Medium" pitchFamily="2" charset="77"/>
      <p:regular r:id="rId24"/>
      <p:italic r:id="rId25"/>
    </p:embeddedFont>
    <p:embeddedFont>
      <p:font typeface="Montserrat SemiBold"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B4000-F33D-850A-9876-ABA397D735AA}" v="13" dt="2024-02-18T23:12:57.276"/>
    <p1510:client id="{3264F8E7-B44D-7BCC-4713-D6F56150A654}" v="239" dt="2024-02-19T02:49:16.207"/>
    <p1510:client id="{341C54F0-C80F-1F6A-9058-33138E5841AB}" v="2" dt="2024-02-19T06:38:33.435"/>
    <p1510:client id="{4A5E9349-AF69-07C2-BE7C-911AF3BB5F70}" v="71" dt="2024-02-18T23:19:05.607"/>
    <p1510:client id="{51E34302-D883-9648-10A9-D8ACD1DF53DE}" v="838" dt="2024-02-19T05:11:22.018"/>
    <p1510:client id="{5368B8F3-2D59-C3EA-E740-7CBFF1E479AE}" v="8" dt="2024-02-18T23:35:26.252"/>
    <p1510:client id="{5847D467-B69B-1A86-D4E0-ED11D95FD910}" v="883" dt="2024-02-19T05:09:41.984"/>
    <p1510:client id="{8F342D25-EDB5-2070-0DDB-9B4539A2AABF}" v="851" dt="2024-02-19T02:14:16.677"/>
    <p1510:client id="{9AA28A37-DB0D-FC5E-55ED-01ADD61272C0}" v="18" dt="2024-02-19T15:09:40.284"/>
    <p1510:client id="{AAFCA398-2FEB-2023-6DBF-94171B2F429A}" v="254" dt="2024-02-19T03:52:29.252"/>
    <p1510:client id="{BC0FE1D3-3700-1C0A-01C7-A872EA6323F3}" v="122" dt="2024-02-19T05:21:02.030"/>
    <p1510:client id="{C6DE2E2B-63AC-7039-8B59-0F00B44BB916}" v="21" dt="2024-02-19T02:17:49.979"/>
    <p1510:client id="{E8E26E1E-4461-1E05-1CED-68478CEA3D13}" v="11" dt="2024-02-19T03:18:46.711"/>
    <p1510:client id="{F47A20C0-5F04-7806-6798-07F371206485}" v="360" dt="2024-02-19T15:00:11.094"/>
  </p1510:revLst>
</p1510:revInfo>
</file>

<file path=ppt/tableStyles.xml><?xml version="1.0" encoding="utf-8"?>
<a:tblStyleLst xmlns:a="http://schemas.openxmlformats.org/drawingml/2006/main" def="{AF39F4D5-09AA-450B-8B26-3E5675436534}">
  <a:tblStyle styleId="{AF39F4D5-09AA-450B-8B26-3E56754365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49FEF2-E4DE-40E9-A519-9E0DCBD0637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8"/>
  </p:normalViewPr>
  <p:slideViewPr>
    <p:cSldViewPr snapToGrid="0">
      <p:cViewPr varScale="1">
        <p:scale>
          <a:sx n="154" d="100"/>
          <a:sy n="154" d="100"/>
        </p:scale>
        <p:origin x="44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a58dd83e0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Good afternoon everyone.</a:t>
            </a:r>
          </a:p>
          <a:p>
            <a:pPr>
              <a:buNone/>
            </a:pPr>
            <a:endParaRPr lang="en-US" dirty="0"/>
          </a:p>
          <a:p>
            <a:pPr>
              <a:buNone/>
            </a:pPr>
            <a:r>
              <a:rPr lang="en-US" dirty="0"/>
              <a:t>Picture this: you're in a Walmart store and all the aisles and shelves are stocked with everything from fresh apples to the latest electronics.</a:t>
            </a:r>
          </a:p>
          <a:p>
            <a:pPr>
              <a:buNone/>
            </a:pPr>
            <a:r>
              <a:rPr lang="en-US" dirty="0"/>
              <a:t>Now, imagine the challenge of predicting exactly what will fly off these shelves in next quarter. That's our story today: 'Forecasting Walmart's Sales'.</a:t>
            </a:r>
          </a:p>
          <a:p>
            <a:pPr marL="0" indent="0">
              <a:buNone/>
            </a:pPr>
            <a:endParaRPr lang="en-US" dirty="0"/>
          </a:p>
          <a:p>
            <a:pPr marL="0" indent="0">
              <a:buNone/>
            </a:pPr>
            <a:r>
              <a:rPr lang="en-US" dirty="0"/>
              <a:t>We're a Team of 5 people: &lt;team members&gt; and we aim to </a:t>
            </a:r>
          </a:p>
          <a:p>
            <a:pPr marL="0" indent="0">
              <a:buNone/>
            </a:pPr>
            <a:r>
              <a:rPr lang="en-US" dirty="0"/>
              <a:t>1) address this challenge of </a:t>
            </a:r>
            <a:r>
              <a:rPr lang="en-US" dirty="0" err="1"/>
              <a:t>TimeSeries</a:t>
            </a:r>
            <a:r>
              <a:rPr lang="en-US" dirty="0"/>
              <a:t> Forecasting using SAS </a:t>
            </a:r>
            <a:endParaRPr lang="en-US"/>
          </a:p>
          <a:p>
            <a:pPr marL="0" indent="0">
              <a:buNone/>
            </a:pPr>
            <a:r>
              <a:rPr lang="en-US" dirty="0"/>
              <a:t>2) and offer valuable business insights for strategic decision-making</a:t>
            </a:r>
            <a:endParaRPr dirty="0"/>
          </a:p>
        </p:txBody>
      </p:sp>
      <p:sp>
        <p:nvSpPr>
          <p:cNvPr id="167" name="Google Shape;167;g2ba58dd83e0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ba58dd83e0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2ba58dd83e0_1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a58dd83e0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ba58dd83e0_1_4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dirty="0"/>
              <a:t>Walmart faces a complex challenge in forecasting sales, </a:t>
            </a:r>
            <a:endParaRPr lang="en-US"/>
          </a:p>
          <a:p>
            <a:pPr>
              <a:buNone/>
            </a:pPr>
            <a:r>
              <a:rPr lang="en-US" dirty="0"/>
              <a:t>dealing with numerous variables such as historical data, economic indicators, and external factors like weather and fuel prices, the effects of holidays and events on consumer behavior.</a:t>
            </a:r>
          </a:p>
          <a:p>
            <a:pPr>
              <a:buNone/>
            </a:pPr>
            <a:endParaRPr lang="en-US" dirty="0"/>
          </a:p>
          <a:p>
            <a:pPr marL="0" indent="0">
              <a:buNone/>
            </a:pPr>
            <a:r>
              <a:rPr lang="en-US" dirty="0"/>
              <a:t>Traditional forecasting methods have not been fully successful in managing these complexities, leading to inventory and customer satisfaction issues. </a:t>
            </a:r>
          </a:p>
          <a:p>
            <a:pPr marL="0" indent="0">
              <a:buNone/>
            </a:pPr>
            <a:endParaRPr lang="en-US" dirty="0"/>
          </a:p>
          <a:p>
            <a:pPr marL="0" indent="0">
              <a:buNone/>
            </a:pPr>
            <a:r>
              <a:rPr lang="en-US" dirty="0"/>
              <a:t>Therefore, Our aim is to move beyond these methods by using SAS analytics to create a forecasting model </a:t>
            </a:r>
          </a:p>
          <a:p>
            <a:pPr marL="0" indent="0">
              <a:buNone/>
            </a:pPr>
            <a:r>
              <a:rPr lang="en-US" dirty="0"/>
              <a:t>that accounts for these variables, giving Walmart a competitive advantage.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ba58dd83e0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2ba58dd83e0_1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a:t>The significance of our project goes beyond academic research. </a:t>
            </a:r>
            <a:endParaRPr lang="en-US"/>
          </a:p>
          <a:p>
            <a:pPr>
              <a:buNone/>
            </a:pPr>
            <a:r>
              <a:rPr lang="en" dirty="0"/>
              <a:t>For a retail store, accurate forecasting is crucial for transforming operations. </a:t>
            </a:r>
            <a:endParaRPr lang="en-US" dirty="0"/>
          </a:p>
          <a:p>
            <a:pPr>
              <a:buNone/>
            </a:pPr>
            <a:r>
              <a:rPr lang="en"/>
              <a:t>It enables: </a:t>
            </a:r>
            <a:endParaRPr lang="en-US"/>
          </a:p>
          <a:p>
            <a:pPr marL="387350" indent="-228600">
              <a:buFont typeface="Calibri"/>
              <a:buChar char="-"/>
            </a:pPr>
            <a:r>
              <a:rPr lang="en"/>
              <a:t>optimized inventory, </a:t>
            </a:r>
            <a:endParaRPr lang="en-US"/>
          </a:p>
          <a:p>
            <a:pPr marL="387350" indent="-228600">
              <a:buFont typeface="Calibri"/>
              <a:buChar char="-"/>
            </a:pPr>
            <a:r>
              <a:rPr lang="en" dirty="0"/>
              <a:t>efficient staffing, </a:t>
            </a:r>
            <a:endParaRPr lang="en-US" dirty="0"/>
          </a:p>
          <a:p>
            <a:pPr marL="387350" indent="-228600">
              <a:buFont typeface="Calibri"/>
              <a:buChar char="-"/>
            </a:pPr>
            <a:r>
              <a:rPr lang="en" dirty="0"/>
              <a:t>effective marketing, </a:t>
            </a:r>
            <a:endParaRPr lang="en-US" dirty="0"/>
          </a:p>
          <a:p>
            <a:pPr marL="387350" indent="-228600">
              <a:buFont typeface="Calibri"/>
              <a:buChar char="-"/>
            </a:pPr>
            <a:r>
              <a:rPr lang="en"/>
              <a:t>and strategic planning</a:t>
            </a:r>
            <a:endParaRPr lang="en-US"/>
          </a:p>
          <a:p>
            <a:pPr>
              <a:buNone/>
            </a:pPr>
            <a:r>
              <a:rPr lang="en" dirty="0"/>
              <a:t> </a:t>
            </a:r>
          </a:p>
          <a:p>
            <a:pPr>
              <a:buNone/>
            </a:pPr>
            <a:r>
              <a:rPr lang="en" dirty="0"/>
              <a:t>Through accurate forecasting of the sales, we can optimize inventory in different store locations.</a:t>
            </a:r>
          </a:p>
          <a:p>
            <a:pPr>
              <a:buNone/>
            </a:pPr>
            <a:r>
              <a:rPr lang="en" dirty="0"/>
              <a:t> </a:t>
            </a:r>
          </a:p>
          <a:p>
            <a:pPr>
              <a:buNone/>
            </a:pPr>
            <a:r>
              <a:rPr lang="en"/>
              <a:t>Our forecasts can be used to improve operational efficiency and profitability by aligning stock levels with forecasted demand.</a:t>
            </a:r>
          </a:p>
          <a:p>
            <a:pPr>
              <a:buNone/>
            </a:pPr>
            <a:r>
              <a:rPr lang="en" dirty="0"/>
              <a:t> </a:t>
            </a:r>
          </a:p>
          <a:p>
            <a:pPr marL="0" indent="0">
              <a:buNone/>
            </a:pPr>
            <a:r>
              <a:rPr lang="en" dirty="0"/>
              <a:t>Using the forecasts, we can improve staffing schedules </a:t>
            </a:r>
          </a:p>
          <a:p>
            <a:pPr marL="171450" indent="-171450">
              <a:buFont typeface="Calibri"/>
              <a:buChar char="-"/>
            </a:pPr>
            <a:r>
              <a:rPr lang="en" dirty="0"/>
              <a:t>to ensure adequate customer service during peak and off-peak seasons </a:t>
            </a:r>
          </a:p>
          <a:p>
            <a:pPr marL="171450" indent="-171450">
              <a:buFont typeface="Calibri"/>
              <a:buChar char="-"/>
            </a:pPr>
            <a:r>
              <a:rPr lang="en" dirty="0"/>
              <a:t>and make decisions on promotions and pricing strategies based on anticipated sales trends.</a:t>
            </a:r>
          </a:p>
          <a:p>
            <a:pPr marL="171450" indent="-171450">
              <a:buFont typeface="Calibri"/>
              <a:buChar char="-"/>
            </a:pPr>
            <a:endParaRPr lang="en" dirty="0"/>
          </a:p>
          <a:p>
            <a:pPr marL="0" indent="0">
              <a:buNone/>
            </a:pPr>
            <a:r>
              <a:rPr lang="en" dirty="0"/>
              <a:t>Now, let's dig deep into the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ba58dd83e0_1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2ba58dd83e0_1_2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ba58dd83e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2ba58dd83e0_1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As per our initial analysis, we found that all 45 stores exhibited one of the three trends and based on the trend we formed clusters of the stores and then selected the best model for the cluster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ba58dd83e0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ba58dd83e0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ba58dd83e0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ba58dd83e0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0427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ba58dd83e0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ba58dd83e0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410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ba58dd83e0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g2ba58dd83e0_1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2466" y="445025"/>
            <a:ext cx="8192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14"/>
          <p:cNvSpPr txBox="1">
            <a:spLocks noGrp="1"/>
          </p:cNvSpPr>
          <p:nvPr>
            <p:ph type="body" idx="1"/>
          </p:nvPr>
        </p:nvSpPr>
        <p:spPr>
          <a:xfrm>
            <a:off x="597845" y="1152475"/>
            <a:ext cx="81924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r>
              <a:rPr lang="en-US"/>
              <a:t>Page 1</a:t>
            </a:r>
            <a:endParaRPr/>
          </a:p>
        </p:txBody>
      </p:sp>
      <p:sp>
        <p:nvSpPr>
          <p:cNvPr id="58" name="Google Shape;58;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20"/>
        <p:cNvGrpSpPr/>
        <p:nvPr/>
      </p:nvGrpSpPr>
      <p:grpSpPr>
        <a:xfrm>
          <a:off x="0" y="0"/>
          <a:ext cx="0" cy="0"/>
          <a:chOff x="0" y="0"/>
          <a:chExt cx="0" cy="0"/>
        </a:xfrm>
      </p:grpSpPr>
      <p:sp>
        <p:nvSpPr>
          <p:cNvPr id="121" name="Google Shape;121;p23"/>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3"/>
          <p:cNvSpPr txBox="1">
            <a:spLocks noGrp="1"/>
          </p:cNvSpPr>
          <p:nvPr>
            <p:ph type="subTitle" idx="1"/>
          </p:nvPr>
        </p:nvSpPr>
        <p:spPr>
          <a:xfrm>
            <a:off x="2449451" y="3072141"/>
            <a:ext cx="1234500" cy="3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2pPr>
            <a:lvl3pPr lvl="2"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3pPr>
            <a:lvl4pPr lvl="3"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4pPr>
            <a:lvl5pPr lvl="4"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5pPr>
            <a:lvl6pPr lvl="5"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6pPr>
            <a:lvl7pPr lvl="6"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7pPr>
            <a:lvl8pPr lvl="7"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8pPr>
            <a:lvl9pPr lvl="8"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9pPr>
          </a:lstStyle>
          <a:p>
            <a:endParaRPr/>
          </a:p>
        </p:txBody>
      </p:sp>
      <p:sp>
        <p:nvSpPr>
          <p:cNvPr id="123" name="Google Shape;123;p23"/>
          <p:cNvSpPr txBox="1">
            <a:spLocks noGrp="1"/>
          </p:cNvSpPr>
          <p:nvPr>
            <p:ph type="subTitle" idx="2"/>
          </p:nvPr>
        </p:nvSpPr>
        <p:spPr>
          <a:xfrm>
            <a:off x="2449451" y="3511603"/>
            <a:ext cx="18744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24" name="Google Shape;124;p23"/>
          <p:cNvSpPr txBox="1">
            <a:spLocks noGrp="1"/>
          </p:cNvSpPr>
          <p:nvPr>
            <p:ph type="subTitle" idx="3"/>
          </p:nvPr>
        </p:nvSpPr>
        <p:spPr>
          <a:xfrm>
            <a:off x="4577387" y="1062099"/>
            <a:ext cx="1234500" cy="3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25" name="Google Shape;125;p23"/>
          <p:cNvSpPr txBox="1">
            <a:spLocks noGrp="1"/>
          </p:cNvSpPr>
          <p:nvPr>
            <p:ph type="subTitle" idx="4"/>
          </p:nvPr>
        </p:nvSpPr>
        <p:spPr>
          <a:xfrm>
            <a:off x="4577387" y="3511753"/>
            <a:ext cx="1875600" cy="59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26" name="Google Shape;126;p23"/>
          <p:cNvSpPr txBox="1">
            <a:spLocks noGrp="1"/>
          </p:cNvSpPr>
          <p:nvPr>
            <p:ph type="subTitle" idx="5"/>
          </p:nvPr>
        </p:nvSpPr>
        <p:spPr>
          <a:xfrm>
            <a:off x="4577387" y="3070791"/>
            <a:ext cx="1234500" cy="38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27" name="Google Shape;127;p23"/>
          <p:cNvSpPr txBox="1">
            <a:spLocks noGrp="1"/>
          </p:cNvSpPr>
          <p:nvPr>
            <p:ph type="subTitle" idx="6"/>
          </p:nvPr>
        </p:nvSpPr>
        <p:spPr>
          <a:xfrm>
            <a:off x="4577387" y="1518620"/>
            <a:ext cx="18744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28" name="Google Shape;128;p23"/>
          <p:cNvSpPr txBox="1">
            <a:spLocks noGrp="1"/>
          </p:cNvSpPr>
          <p:nvPr>
            <p:ph type="subTitle" idx="7"/>
          </p:nvPr>
        </p:nvSpPr>
        <p:spPr>
          <a:xfrm>
            <a:off x="2449451" y="1062099"/>
            <a:ext cx="1234500" cy="3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29" name="Google Shape;129;p23"/>
          <p:cNvSpPr txBox="1">
            <a:spLocks noGrp="1"/>
          </p:cNvSpPr>
          <p:nvPr>
            <p:ph type="subTitle" idx="8"/>
          </p:nvPr>
        </p:nvSpPr>
        <p:spPr>
          <a:xfrm>
            <a:off x="2449451" y="1518620"/>
            <a:ext cx="18744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30" name="Google Shape;130;p23"/>
          <p:cNvSpPr txBox="1">
            <a:spLocks noGrp="1"/>
          </p:cNvSpPr>
          <p:nvPr>
            <p:ph type="title"/>
          </p:nvPr>
        </p:nvSpPr>
        <p:spPr>
          <a:xfrm>
            <a:off x="618600" y="3485800"/>
            <a:ext cx="15813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131" name="Google Shape;131;p23"/>
          <p:cNvSpPr txBox="1">
            <a:spLocks noGrp="1"/>
          </p:cNvSpPr>
          <p:nvPr>
            <p:ph type="subTitle" idx="9"/>
          </p:nvPr>
        </p:nvSpPr>
        <p:spPr>
          <a:xfrm>
            <a:off x="6705329" y="1062099"/>
            <a:ext cx="1234500" cy="3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32" name="Google Shape;132;p23"/>
          <p:cNvSpPr txBox="1">
            <a:spLocks noGrp="1"/>
          </p:cNvSpPr>
          <p:nvPr>
            <p:ph type="subTitle" idx="13"/>
          </p:nvPr>
        </p:nvSpPr>
        <p:spPr>
          <a:xfrm>
            <a:off x="6705329" y="3511753"/>
            <a:ext cx="1875600" cy="59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33" name="Google Shape;133;p23"/>
          <p:cNvSpPr txBox="1">
            <a:spLocks noGrp="1"/>
          </p:cNvSpPr>
          <p:nvPr>
            <p:ph type="subTitle" idx="14"/>
          </p:nvPr>
        </p:nvSpPr>
        <p:spPr>
          <a:xfrm>
            <a:off x="6705329" y="3070791"/>
            <a:ext cx="1234800" cy="38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34" name="Google Shape;134;p23"/>
          <p:cNvSpPr txBox="1">
            <a:spLocks noGrp="1"/>
          </p:cNvSpPr>
          <p:nvPr>
            <p:ph type="subTitle" idx="15"/>
          </p:nvPr>
        </p:nvSpPr>
        <p:spPr>
          <a:xfrm>
            <a:off x="6705329" y="1518620"/>
            <a:ext cx="18744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35" name="Google Shape;135;p23"/>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36"/>
        <p:cNvGrpSpPr/>
        <p:nvPr/>
      </p:nvGrpSpPr>
      <p:grpSpPr>
        <a:xfrm>
          <a:off x="0" y="0"/>
          <a:ext cx="0" cy="0"/>
          <a:chOff x="0" y="0"/>
          <a:chExt cx="0" cy="0"/>
        </a:xfrm>
      </p:grpSpPr>
      <p:sp>
        <p:nvSpPr>
          <p:cNvPr id="137" name="Google Shape;137;p24"/>
          <p:cNvSpPr txBox="1">
            <a:spLocks noGrp="1"/>
          </p:cNvSpPr>
          <p:nvPr>
            <p:ph type="title" hasCustomPrompt="1"/>
          </p:nvPr>
        </p:nvSpPr>
        <p:spPr>
          <a:xfrm>
            <a:off x="713225" y="1106125"/>
            <a:ext cx="77175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05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8" name="Google Shape;138;p24"/>
          <p:cNvSpPr txBox="1">
            <a:spLocks noGrp="1"/>
          </p:cNvSpPr>
          <p:nvPr>
            <p:ph type="body" idx="1"/>
          </p:nvPr>
        </p:nvSpPr>
        <p:spPr>
          <a:xfrm>
            <a:off x="713250" y="3152225"/>
            <a:ext cx="7717500" cy="5292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b="1">
                <a:solidFill>
                  <a:schemeClr val="lt1"/>
                </a:solidFill>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9"/>
        <p:cNvGrpSpPr/>
        <p:nvPr/>
      </p:nvGrpSpPr>
      <p:grpSpPr>
        <a:xfrm>
          <a:off x="0" y="0"/>
          <a:ext cx="0" cy="0"/>
          <a:chOff x="0" y="0"/>
          <a:chExt cx="0" cy="0"/>
        </a:xfrm>
      </p:grpSpPr>
      <p:sp>
        <p:nvSpPr>
          <p:cNvPr id="140" name="Google Shape;140;p25"/>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5"/>
          <p:cNvSpPr txBox="1">
            <a:spLocks noGrp="1"/>
          </p:cNvSpPr>
          <p:nvPr>
            <p:ph type="title"/>
          </p:nvPr>
        </p:nvSpPr>
        <p:spPr>
          <a:xfrm>
            <a:off x="618600" y="3485800"/>
            <a:ext cx="1581300" cy="1080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142" name="Google Shape;142;p25"/>
          <p:cNvSpPr txBox="1">
            <a:spLocks noGrp="1"/>
          </p:cNvSpPr>
          <p:nvPr>
            <p:ph type="subTitle" idx="1"/>
          </p:nvPr>
        </p:nvSpPr>
        <p:spPr>
          <a:xfrm>
            <a:off x="5785392" y="1651700"/>
            <a:ext cx="2555400" cy="35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ctr">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43" name="Google Shape;143;p25"/>
          <p:cNvSpPr txBox="1">
            <a:spLocks noGrp="1"/>
          </p:cNvSpPr>
          <p:nvPr>
            <p:ph type="subTitle" idx="2"/>
          </p:nvPr>
        </p:nvSpPr>
        <p:spPr>
          <a:xfrm>
            <a:off x="5785392" y="1851250"/>
            <a:ext cx="2990100" cy="23865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8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a:endParaRPr/>
          </a:p>
        </p:txBody>
      </p:sp>
      <p:sp>
        <p:nvSpPr>
          <p:cNvPr id="144" name="Google Shape;144;p25"/>
          <p:cNvSpPr txBox="1">
            <a:spLocks noGrp="1"/>
          </p:cNvSpPr>
          <p:nvPr>
            <p:ph type="subTitle" idx="3"/>
          </p:nvPr>
        </p:nvSpPr>
        <p:spPr>
          <a:xfrm>
            <a:off x="2439475" y="1653800"/>
            <a:ext cx="25512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45" name="Google Shape;145;p25"/>
          <p:cNvSpPr txBox="1">
            <a:spLocks noGrp="1"/>
          </p:cNvSpPr>
          <p:nvPr>
            <p:ph type="subTitle" idx="4"/>
          </p:nvPr>
        </p:nvSpPr>
        <p:spPr>
          <a:xfrm>
            <a:off x="2439475" y="1849750"/>
            <a:ext cx="2992500" cy="23895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8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a:endParaRPr/>
          </a:p>
        </p:txBody>
      </p:sp>
      <p:sp>
        <p:nvSpPr>
          <p:cNvPr id="146" name="Google Shape;146;p25"/>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AND_BODY_1">
    <p:bg>
      <p:bgPr>
        <a:solidFill>
          <a:schemeClr val="lt2"/>
        </a:solidFill>
        <a:effectLst/>
      </p:bgPr>
    </p:bg>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32900" y="542061"/>
            <a:ext cx="2878200" cy="940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4800">
                <a:solidFill>
                  <a:schemeClr val="lt1"/>
                </a:solidFill>
              </a:defRPr>
            </a:lvl1pPr>
            <a:lvl2pPr lvl="1" algn="ctr">
              <a:lnSpc>
                <a:spcPct val="100000"/>
              </a:lnSpc>
              <a:spcBef>
                <a:spcPts val="0"/>
              </a:spcBef>
              <a:spcAft>
                <a:spcPts val="0"/>
              </a:spcAft>
              <a:buSzPts val="2800"/>
              <a:buNone/>
              <a:defRPr sz="4800">
                <a:solidFill>
                  <a:schemeClr val="lt1"/>
                </a:solidFill>
              </a:defRPr>
            </a:lvl2pPr>
            <a:lvl3pPr lvl="2" algn="ctr">
              <a:lnSpc>
                <a:spcPct val="100000"/>
              </a:lnSpc>
              <a:spcBef>
                <a:spcPts val="0"/>
              </a:spcBef>
              <a:spcAft>
                <a:spcPts val="0"/>
              </a:spcAft>
              <a:buSzPts val="2800"/>
              <a:buNone/>
              <a:defRPr sz="4800">
                <a:solidFill>
                  <a:schemeClr val="lt1"/>
                </a:solidFill>
              </a:defRPr>
            </a:lvl3pPr>
            <a:lvl4pPr lvl="3" algn="ctr">
              <a:lnSpc>
                <a:spcPct val="100000"/>
              </a:lnSpc>
              <a:spcBef>
                <a:spcPts val="0"/>
              </a:spcBef>
              <a:spcAft>
                <a:spcPts val="0"/>
              </a:spcAft>
              <a:buSzPts val="2800"/>
              <a:buNone/>
              <a:defRPr sz="4800">
                <a:solidFill>
                  <a:schemeClr val="lt1"/>
                </a:solidFill>
              </a:defRPr>
            </a:lvl4pPr>
            <a:lvl5pPr lvl="4" algn="ctr">
              <a:lnSpc>
                <a:spcPct val="100000"/>
              </a:lnSpc>
              <a:spcBef>
                <a:spcPts val="0"/>
              </a:spcBef>
              <a:spcAft>
                <a:spcPts val="0"/>
              </a:spcAft>
              <a:buSzPts val="2800"/>
              <a:buNone/>
              <a:defRPr sz="4800">
                <a:solidFill>
                  <a:schemeClr val="lt1"/>
                </a:solidFill>
              </a:defRPr>
            </a:lvl5pPr>
            <a:lvl6pPr lvl="5" algn="ctr">
              <a:lnSpc>
                <a:spcPct val="100000"/>
              </a:lnSpc>
              <a:spcBef>
                <a:spcPts val="0"/>
              </a:spcBef>
              <a:spcAft>
                <a:spcPts val="0"/>
              </a:spcAft>
              <a:buSzPts val="2800"/>
              <a:buNone/>
              <a:defRPr sz="4800">
                <a:solidFill>
                  <a:schemeClr val="lt1"/>
                </a:solidFill>
              </a:defRPr>
            </a:lvl6pPr>
            <a:lvl7pPr lvl="6" algn="ctr">
              <a:lnSpc>
                <a:spcPct val="100000"/>
              </a:lnSpc>
              <a:spcBef>
                <a:spcPts val="0"/>
              </a:spcBef>
              <a:spcAft>
                <a:spcPts val="0"/>
              </a:spcAft>
              <a:buSzPts val="2800"/>
              <a:buNone/>
              <a:defRPr sz="4800">
                <a:solidFill>
                  <a:schemeClr val="lt1"/>
                </a:solidFill>
              </a:defRPr>
            </a:lvl7pPr>
            <a:lvl8pPr lvl="7" algn="ctr">
              <a:lnSpc>
                <a:spcPct val="100000"/>
              </a:lnSpc>
              <a:spcBef>
                <a:spcPts val="0"/>
              </a:spcBef>
              <a:spcAft>
                <a:spcPts val="0"/>
              </a:spcAft>
              <a:buSzPts val="2800"/>
              <a:buNone/>
              <a:defRPr sz="4800">
                <a:solidFill>
                  <a:schemeClr val="lt1"/>
                </a:solidFill>
              </a:defRPr>
            </a:lvl8pPr>
            <a:lvl9pPr lvl="8" algn="ctr">
              <a:lnSpc>
                <a:spcPct val="100000"/>
              </a:lnSpc>
              <a:spcBef>
                <a:spcPts val="0"/>
              </a:spcBef>
              <a:spcAft>
                <a:spcPts val="0"/>
              </a:spcAft>
              <a:buSzPts val="2800"/>
              <a:buNone/>
              <a:defRPr sz="4800">
                <a:solidFill>
                  <a:schemeClr val="lt1"/>
                </a:solidFill>
              </a:defRPr>
            </a:lvl9pPr>
          </a:lstStyle>
          <a:p>
            <a:endParaRPr/>
          </a:p>
        </p:txBody>
      </p:sp>
      <p:sp>
        <p:nvSpPr>
          <p:cNvPr id="149" name="Google Shape;149;p26"/>
          <p:cNvSpPr txBox="1">
            <a:spLocks noGrp="1"/>
          </p:cNvSpPr>
          <p:nvPr>
            <p:ph type="subTitle" idx="1"/>
          </p:nvPr>
        </p:nvSpPr>
        <p:spPr>
          <a:xfrm>
            <a:off x="2699400" y="1760936"/>
            <a:ext cx="3745200" cy="38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b="1">
                <a:solidFill>
                  <a:schemeClr val="lt1"/>
                </a:solidFill>
              </a:defRPr>
            </a:lvl1pPr>
            <a:lvl2pPr lvl="1" algn="ctr">
              <a:lnSpc>
                <a:spcPct val="100000"/>
              </a:lnSpc>
              <a:spcBef>
                <a:spcPts val="1600"/>
              </a:spcBef>
              <a:spcAft>
                <a:spcPts val="0"/>
              </a:spcAft>
              <a:buSzPts val="1400"/>
              <a:buNone/>
              <a:defRPr sz="1400" b="1">
                <a:solidFill>
                  <a:schemeClr val="lt1"/>
                </a:solidFill>
              </a:defRPr>
            </a:lvl2pPr>
            <a:lvl3pPr lvl="2" algn="ctr">
              <a:lnSpc>
                <a:spcPct val="100000"/>
              </a:lnSpc>
              <a:spcBef>
                <a:spcPts val="1600"/>
              </a:spcBef>
              <a:spcAft>
                <a:spcPts val="0"/>
              </a:spcAft>
              <a:buSzPts val="1400"/>
              <a:buNone/>
              <a:defRPr sz="1400" b="1">
                <a:solidFill>
                  <a:schemeClr val="lt1"/>
                </a:solidFill>
              </a:defRPr>
            </a:lvl3pPr>
            <a:lvl4pPr lvl="3" algn="ctr">
              <a:lnSpc>
                <a:spcPct val="100000"/>
              </a:lnSpc>
              <a:spcBef>
                <a:spcPts val="1600"/>
              </a:spcBef>
              <a:spcAft>
                <a:spcPts val="0"/>
              </a:spcAft>
              <a:buSzPts val="1400"/>
              <a:buNone/>
              <a:defRPr sz="1400" b="1">
                <a:solidFill>
                  <a:schemeClr val="lt1"/>
                </a:solidFill>
              </a:defRPr>
            </a:lvl4pPr>
            <a:lvl5pPr lvl="4" algn="ctr">
              <a:lnSpc>
                <a:spcPct val="100000"/>
              </a:lnSpc>
              <a:spcBef>
                <a:spcPts val="1600"/>
              </a:spcBef>
              <a:spcAft>
                <a:spcPts val="0"/>
              </a:spcAft>
              <a:buSzPts val="1400"/>
              <a:buNone/>
              <a:defRPr sz="1400" b="1">
                <a:solidFill>
                  <a:schemeClr val="lt1"/>
                </a:solidFill>
              </a:defRPr>
            </a:lvl5pPr>
            <a:lvl6pPr lvl="5" algn="ctr">
              <a:lnSpc>
                <a:spcPct val="100000"/>
              </a:lnSpc>
              <a:spcBef>
                <a:spcPts val="1600"/>
              </a:spcBef>
              <a:spcAft>
                <a:spcPts val="0"/>
              </a:spcAft>
              <a:buSzPts val="1400"/>
              <a:buNone/>
              <a:defRPr sz="1400" b="1">
                <a:solidFill>
                  <a:schemeClr val="lt1"/>
                </a:solidFill>
              </a:defRPr>
            </a:lvl6pPr>
            <a:lvl7pPr lvl="6" algn="ctr">
              <a:lnSpc>
                <a:spcPct val="100000"/>
              </a:lnSpc>
              <a:spcBef>
                <a:spcPts val="1600"/>
              </a:spcBef>
              <a:spcAft>
                <a:spcPts val="0"/>
              </a:spcAft>
              <a:buSzPts val="1400"/>
              <a:buNone/>
              <a:defRPr sz="1400" b="1">
                <a:solidFill>
                  <a:schemeClr val="lt1"/>
                </a:solidFill>
              </a:defRPr>
            </a:lvl7pPr>
            <a:lvl8pPr lvl="7" algn="ctr">
              <a:lnSpc>
                <a:spcPct val="100000"/>
              </a:lnSpc>
              <a:spcBef>
                <a:spcPts val="1600"/>
              </a:spcBef>
              <a:spcAft>
                <a:spcPts val="0"/>
              </a:spcAft>
              <a:buSzPts val="1400"/>
              <a:buNone/>
              <a:defRPr sz="1400" b="1">
                <a:solidFill>
                  <a:schemeClr val="lt1"/>
                </a:solidFill>
              </a:defRPr>
            </a:lvl8pPr>
            <a:lvl9pPr lvl="8" algn="ctr">
              <a:lnSpc>
                <a:spcPct val="100000"/>
              </a:lnSpc>
              <a:spcBef>
                <a:spcPts val="1600"/>
              </a:spcBef>
              <a:spcAft>
                <a:spcPts val="1600"/>
              </a:spcAft>
              <a:buSzPts val="1400"/>
              <a:buNone/>
              <a:defRPr sz="1400" b="1">
                <a:solidFill>
                  <a:schemeClr val="lt1"/>
                </a:solidFill>
              </a:defRPr>
            </a:lvl9pPr>
          </a:lstStyle>
          <a:p>
            <a:endParaRPr/>
          </a:p>
        </p:txBody>
      </p:sp>
      <p:sp>
        <p:nvSpPr>
          <p:cNvPr id="150" name="Google Shape;150;p26"/>
          <p:cNvSpPr/>
          <p:nvPr/>
        </p:nvSpPr>
        <p:spPr>
          <a:xfrm>
            <a:off x="3768900" y="1482761"/>
            <a:ext cx="16062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6"/>
          <p:cNvSpPr txBox="1">
            <a:spLocks noGrp="1"/>
          </p:cNvSpPr>
          <p:nvPr>
            <p:ph type="subTitle" idx="2"/>
          </p:nvPr>
        </p:nvSpPr>
        <p:spPr>
          <a:xfrm>
            <a:off x="2699400" y="2144936"/>
            <a:ext cx="3745200" cy="81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52" name="Google Shape;152;p26"/>
          <p:cNvSpPr txBox="1"/>
          <p:nvPr/>
        </p:nvSpPr>
        <p:spPr>
          <a:xfrm>
            <a:off x="2711400" y="3638741"/>
            <a:ext cx="3721200" cy="67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 sz="1000" b="0" i="0" u="none" strike="noStrike" cap="none">
                <a:solidFill>
                  <a:srgbClr val="EEEEEE"/>
                </a:solidFill>
                <a:latin typeface="Montserrat"/>
                <a:ea typeface="Montserrat"/>
                <a:cs typeface="Montserrat"/>
                <a:sym typeface="Montserrat"/>
              </a:rPr>
              <a:t>CREDITS: This presentation template was created by </a:t>
            </a:r>
            <a:r>
              <a:rPr lang="en" sz="1000" b="1" i="0" u="none" strike="noStrike" cap="none">
                <a:solidFill>
                  <a:schemeClr val="hlink"/>
                </a:solidFill>
                <a:uFill>
                  <a:noFill/>
                </a:uFill>
                <a:latin typeface="Montserrat"/>
                <a:ea typeface="Montserrat"/>
                <a:cs typeface="Montserrat"/>
                <a:sym typeface="Montserrat"/>
                <a:hlinkClick r:id="rId2"/>
              </a:rPr>
              <a:t>Slidesgo</a:t>
            </a:r>
            <a:r>
              <a:rPr lang="en" sz="1000" b="0" i="0" u="none" strike="noStrike" cap="none">
                <a:solidFill>
                  <a:srgbClr val="EEEEEE"/>
                </a:solidFill>
                <a:latin typeface="Montserrat"/>
                <a:ea typeface="Montserrat"/>
                <a:cs typeface="Montserrat"/>
                <a:sym typeface="Montserrat"/>
              </a:rPr>
              <a:t>, including icons by </a:t>
            </a:r>
            <a:r>
              <a:rPr lang="en" sz="1000" b="1" i="0" u="none" strike="noStrike" cap="none">
                <a:solidFill>
                  <a:schemeClr val="hlink"/>
                </a:solidFill>
                <a:uFill>
                  <a:noFill/>
                </a:uFill>
                <a:latin typeface="Montserrat"/>
                <a:ea typeface="Montserrat"/>
                <a:cs typeface="Montserrat"/>
                <a:sym typeface="Montserrat"/>
                <a:hlinkClick r:id="rId3"/>
              </a:rPr>
              <a:t>Flaticon</a:t>
            </a:r>
            <a:r>
              <a:rPr lang="en" sz="1000" b="0" i="0" u="none" strike="noStrike" cap="none">
                <a:solidFill>
                  <a:srgbClr val="EEEEEE"/>
                </a:solidFill>
                <a:latin typeface="Montserrat"/>
                <a:ea typeface="Montserrat"/>
                <a:cs typeface="Montserrat"/>
                <a:sym typeface="Montserrat"/>
              </a:rPr>
              <a:t>, and infographics &amp; images by </a:t>
            </a:r>
            <a:r>
              <a:rPr lang="en" sz="1000" b="1" i="0" u="none" strike="noStrike" cap="none">
                <a:solidFill>
                  <a:schemeClr val="hlink"/>
                </a:solidFill>
                <a:uFill>
                  <a:noFill/>
                </a:uFill>
                <a:latin typeface="Montserrat"/>
                <a:ea typeface="Montserrat"/>
                <a:cs typeface="Montserrat"/>
                <a:sym typeface="Montserrat"/>
                <a:hlinkClick r:id="rId4"/>
              </a:rPr>
              <a:t>Freepik</a:t>
            </a:r>
            <a:r>
              <a:rPr lang="en" sz="1000" b="0" i="0" u="none" strike="noStrike" cap="none">
                <a:solidFill>
                  <a:srgbClr val="EEEEEE"/>
                </a:solidFill>
                <a:latin typeface="Montserrat"/>
                <a:ea typeface="Montserrat"/>
                <a:cs typeface="Montserrat"/>
                <a:sym typeface="Montserrat"/>
              </a:rPr>
              <a:t>. </a:t>
            </a:r>
            <a:endParaRPr sz="1000" b="0" i="0" u="none" strike="noStrike" cap="none">
              <a:solidFill>
                <a:srgbClr val="EEEEEE"/>
              </a:solidFill>
              <a:latin typeface="Montserrat"/>
              <a:ea typeface="Montserrat"/>
              <a:cs typeface="Montserrat"/>
              <a:sym typeface="Montserrat"/>
            </a:endParaRPr>
          </a:p>
        </p:txBody>
      </p:sp>
    </p:spTree>
  </p:cSld>
  <p:clrMapOvr>
    <a:masterClrMapping/>
  </p:clrMapOvr>
  <p:hf hdr="0" ftr="0" dt="0"/>
  <p:extLst>
    <p:ext uri="{DCECCB84-F9BA-43D5-87BE-67443E8EF086}">
      <p15:sldGuideLst xmlns:p15="http://schemas.microsoft.com/office/powerpoint/2012/main">
        <p15:guide id="1" pos="138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one column 02">
  <p:cSld name="TITLE_AND_BODY_2">
    <p:spTree>
      <p:nvGrpSpPr>
        <p:cNvPr id="1" name="Shape 153"/>
        <p:cNvGrpSpPr/>
        <p:nvPr/>
      </p:nvGrpSpPr>
      <p:grpSpPr>
        <a:xfrm>
          <a:off x="0" y="0"/>
          <a:ext cx="0" cy="0"/>
          <a:chOff x="0" y="0"/>
          <a:chExt cx="0" cy="0"/>
        </a:xfrm>
      </p:grpSpPr>
      <p:sp>
        <p:nvSpPr>
          <p:cNvPr id="154" name="Google Shape;154;p27"/>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7"/>
          <p:cNvSpPr txBox="1">
            <a:spLocks noGrp="1"/>
          </p:cNvSpPr>
          <p:nvPr>
            <p:ph type="subTitle" idx="1"/>
          </p:nvPr>
        </p:nvSpPr>
        <p:spPr>
          <a:xfrm>
            <a:off x="2199900" y="1106239"/>
            <a:ext cx="6396000" cy="2888700"/>
          </a:xfrm>
          <a:prstGeom prst="rect">
            <a:avLst/>
          </a:prstGeom>
          <a:noFill/>
          <a:ln>
            <a:noFill/>
          </a:ln>
        </p:spPr>
        <p:txBody>
          <a:bodyPr spcFirstLastPara="1" wrap="square" lIns="91425" tIns="91425" rIns="91425" bIns="91425" anchor="ctr" anchorCtr="0">
            <a:noAutofit/>
          </a:bodyPr>
          <a:lstStyle>
            <a:lvl1pPr marR="50800" lvl="0" algn="l">
              <a:lnSpc>
                <a:spcPct val="100000"/>
              </a:lnSpc>
              <a:spcBef>
                <a:spcPts val="0"/>
              </a:spcBef>
              <a:spcAft>
                <a:spcPts val="0"/>
              </a:spcAft>
              <a:buSzPts val="1800"/>
              <a:buNone/>
              <a:defRPr sz="1300">
                <a:latin typeface="Proxima Nova"/>
                <a:ea typeface="Proxima Nova"/>
                <a:cs typeface="Proxima Nova"/>
                <a:sym typeface="Proxima Nova"/>
              </a:defRPr>
            </a:lvl1pPr>
            <a:lvl2pPr marR="50800" lvl="1" algn="l">
              <a:lnSpc>
                <a:spcPct val="100000"/>
              </a:lnSpc>
              <a:spcBef>
                <a:spcPts val="0"/>
              </a:spcBef>
              <a:spcAft>
                <a:spcPts val="0"/>
              </a:spcAft>
              <a:buSzPts val="1400"/>
              <a:buNone/>
              <a:defRPr sz="1300">
                <a:latin typeface="Proxima Nova"/>
                <a:ea typeface="Proxima Nova"/>
                <a:cs typeface="Proxima Nova"/>
                <a:sym typeface="Proxima Nova"/>
              </a:defRPr>
            </a:lvl2pPr>
            <a:lvl3pPr marR="50800" lvl="2" algn="l">
              <a:lnSpc>
                <a:spcPct val="100000"/>
              </a:lnSpc>
              <a:spcBef>
                <a:spcPts val="0"/>
              </a:spcBef>
              <a:spcAft>
                <a:spcPts val="0"/>
              </a:spcAft>
              <a:buSzPts val="1400"/>
              <a:buNone/>
              <a:defRPr sz="1300">
                <a:latin typeface="Proxima Nova"/>
                <a:ea typeface="Proxima Nova"/>
                <a:cs typeface="Proxima Nova"/>
                <a:sym typeface="Proxima Nova"/>
              </a:defRPr>
            </a:lvl3pPr>
            <a:lvl4pPr marR="50800" lvl="3" algn="l">
              <a:lnSpc>
                <a:spcPct val="100000"/>
              </a:lnSpc>
              <a:spcBef>
                <a:spcPts val="0"/>
              </a:spcBef>
              <a:spcAft>
                <a:spcPts val="0"/>
              </a:spcAft>
              <a:buSzPts val="1400"/>
              <a:buNone/>
              <a:defRPr sz="1300">
                <a:latin typeface="Proxima Nova"/>
                <a:ea typeface="Proxima Nova"/>
                <a:cs typeface="Proxima Nova"/>
                <a:sym typeface="Proxima Nova"/>
              </a:defRPr>
            </a:lvl4pPr>
            <a:lvl5pPr marR="50800" lvl="4" algn="l">
              <a:lnSpc>
                <a:spcPct val="100000"/>
              </a:lnSpc>
              <a:spcBef>
                <a:spcPts val="0"/>
              </a:spcBef>
              <a:spcAft>
                <a:spcPts val="0"/>
              </a:spcAft>
              <a:buSzPts val="1400"/>
              <a:buNone/>
              <a:defRPr sz="1300">
                <a:latin typeface="Proxima Nova"/>
                <a:ea typeface="Proxima Nova"/>
                <a:cs typeface="Proxima Nova"/>
                <a:sym typeface="Proxima Nova"/>
              </a:defRPr>
            </a:lvl5pPr>
            <a:lvl6pPr marR="50800" lvl="5" algn="l">
              <a:lnSpc>
                <a:spcPct val="100000"/>
              </a:lnSpc>
              <a:spcBef>
                <a:spcPts val="0"/>
              </a:spcBef>
              <a:spcAft>
                <a:spcPts val="0"/>
              </a:spcAft>
              <a:buSzPts val="1400"/>
              <a:buNone/>
              <a:defRPr sz="1300">
                <a:latin typeface="Proxima Nova"/>
                <a:ea typeface="Proxima Nova"/>
                <a:cs typeface="Proxima Nova"/>
                <a:sym typeface="Proxima Nova"/>
              </a:defRPr>
            </a:lvl6pPr>
            <a:lvl7pPr marR="50800" lvl="6" algn="l">
              <a:lnSpc>
                <a:spcPct val="100000"/>
              </a:lnSpc>
              <a:spcBef>
                <a:spcPts val="0"/>
              </a:spcBef>
              <a:spcAft>
                <a:spcPts val="0"/>
              </a:spcAft>
              <a:buSzPts val="1400"/>
              <a:buNone/>
              <a:defRPr sz="1300">
                <a:latin typeface="Proxima Nova"/>
                <a:ea typeface="Proxima Nova"/>
                <a:cs typeface="Proxima Nova"/>
                <a:sym typeface="Proxima Nova"/>
              </a:defRPr>
            </a:lvl7pPr>
            <a:lvl8pPr marR="50800" lvl="7" algn="l">
              <a:lnSpc>
                <a:spcPct val="100000"/>
              </a:lnSpc>
              <a:spcBef>
                <a:spcPts val="0"/>
              </a:spcBef>
              <a:spcAft>
                <a:spcPts val="0"/>
              </a:spcAft>
              <a:buSzPts val="1400"/>
              <a:buNone/>
              <a:defRPr sz="1300">
                <a:latin typeface="Proxima Nova"/>
                <a:ea typeface="Proxima Nova"/>
                <a:cs typeface="Proxima Nova"/>
                <a:sym typeface="Proxima Nova"/>
              </a:defRPr>
            </a:lvl8pPr>
            <a:lvl9pPr marR="50800" lvl="8" algn="l">
              <a:lnSpc>
                <a:spcPct val="100000"/>
              </a:lnSpc>
              <a:spcBef>
                <a:spcPts val="0"/>
              </a:spcBef>
              <a:spcAft>
                <a:spcPts val="0"/>
              </a:spcAft>
              <a:buSzPts val="1400"/>
              <a:buNone/>
              <a:defRPr sz="1300">
                <a:latin typeface="Proxima Nova"/>
                <a:ea typeface="Proxima Nova"/>
                <a:cs typeface="Proxima Nova"/>
                <a:sym typeface="Proxima Nova"/>
              </a:defRPr>
            </a:lvl9pPr>
          </a:lstStyle>
          <a:p>
            <a:endParaRPr/>
          </a:p>
        </p:txBody>
      </p:sp>
      <p:sp>
        <p:nvSpPr>
          <p:cNvPr id="156" name="Google Shape;156;p27"/>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7"/>
          <p:cNvSpPr txBox="1">
            <a:spLocks noGrp="1"/>
          </p:cNvSpPr>
          <p:nvPr>
            <p:ph type="title"/>
          </p:nvPr>
        </p:nvSpPr>
        <p:spPr>
          <a:xfrm>
            <a:off x="533600" y="3485800"/>
            <a:ext cx="16662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Tree>
  </p:cSld>
  <p:clrMapOvr>
    <a:masterClrMapping/>
  </p:clrMapOvr>
  <p:hf hdr="0" ftr="0" dt="0"/>
  <p:extLst>
    <p:ext uri="{DCECCB84-F9BA-43D5-87BE-67443E8EF086}">
      <p15:sldGuideLst xmlns:p15="http://schemas.microsoft.com/office/powerpoint/2012/main">
        <p15:guide id="1" pos="138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4"/>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5"/>
          <p:cNvSpPr txBox="1">
            <a:spLocks noGrp="1"/>
          </p:cNvSpPr>
          <p:nvPr>
            <p:ph type="title"/>
          </p:nvPr>
        </p:nvSpPr>
        <p:spPr>
          <a:xfrm>
            <a:off x="618600" y="3485800"/>
            <a:ext cx="1581300" cy="1080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62" name="Google Shape;62;p15"/>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100">
                <a:solidFill>
                  <a:schemeClr val="lt2"/>
                </a:solidFill>
              </a:defRPr>
            </a:lvl1pPr>
            <a:lvl2pPr lvl="1" algn="l">
              <a:lnSpc>
                <a:spcPct val="115000"/>
              </a:lnSpc>
              <a:spcBef>
                <a:spcPts val="1600"/>
              </a:spcBef>
              <a:spcAft>
                <a:spcPts val="0"/>
              </a:spcAft>
              <a:buSzPts val="1400"/>
              <a:buNone/>
              <a:defRPr sz="1100">
                <a:solidFill>
                  <a:schemeClr val="lt2"/>
                </a:solidFill>
              </a:defRPr>
            </a:lvl2pPr>
            <a:lvl3pPr lvl="2" algn="l">
              <a:lnSpc>
                <a:spcPct val="115000"/>
              </a:lnSpc>
              <a:spcBef>
                <a:spcPts val="1600"/>
              </a:spcBef>
              <a:spcAft>
                <a:spcPts val="0"/>
              </a:spcAft>
              <a:buSzPts val="1400"/>
              <a:buNone/>
              <a:defRPr sz="1100">
                <a:solidFill>
                  <a:schemeClr val="lt2"/>
                </a:solidFill>
              </a:defRPr>
            </a:lvl3pPr>
            <a:lvl4pPr lvl="3" algn="l">
              <a:lnSpc>
                <a:spcPct val="115000"/>
              </a:lnSpc>
              <a:spcBef>
                <a:spcPts val="1600"/>
              </a:spcBef>
              <a:spcAft>
                <a:spcPts val="0"/>
              </a:spcAft>
              <a:buSzPts val="1400"/>
              <a:buNone/>
              <a:defRPr sz="1100">
                <a:solidFill>
                  <a:schemeClr val="lt2"/>
                </a:solidFill>
              </a:defRPr>
            </a:lvl4pPr>
            <a:lvl5pPr lvl="4" algn="l">
              <a:lnSpc>
                <a:spcPct val="115000"/>
              </a:lnSpc>
              <a:spcBef>
                <a:spcPts val="1600"/>
              </a:spcBef>
              <a:spcAft>
                <a:spcPts val="0"/>
              </a:spcAft>
              <a:buSzPts val="1400"/>
              <a:buNone/>
              <a:defRPr sz="1100">
                <a:solidFill>
                  <a:schemeClr val="lt2"/>
                </a:solidFill>
              </a:defRPr>
            </a:lvl5pPr>
            <a:lvl6pPr lvl="5" algn="l">
              <a:lnSpc>
                <a:spcPct val="115000"/>
              </a:lnSpc>
              <a:spcBef>
                <a:spcPts val="1600"/>
              </a:spcBef>
              <a:spcAft>
                <a:spcPts val="0"/>
              </a:spcAft>
              <a:buSzPts val="1400"/>
              <a:buNone/>
              <a:defRPr sz="1100">
                <a:solidFill>
                  <a:schemeClr val="lt2"/>
                </a:solidFill>
              </a:defRPr>
            </a:lvl6pPr>
            <a:lvl7pPr lvl="6" algn="l">
              <a:lnSpc>
                <a:spcPct val="115000"/>
              </a:lnSpc>
              <a:spcBef>
                <a:spcPts val="1600"/>
              </a:spcBef>
              <a:spcAft>
                <a:spcPts val="0"/>
              </a:spcAft>
              <a:buSzPts val="1400"/>
              <a:buNone/>
              <a:defRPr sz="1100">
                <a:solidFill>
                  <a:schemeClr val="lt2"/>
                </a:solidFill>
              </a:defRPr>
            </a:lvl7pPr>
            <a:lvl8pPr lvl="7" algn="l">
              <a:lnSpc>
                <a:spcPct val="115000"/>
              </a:lnSpc>
              <a:spcBef>
                <a:spcPts val="1600"/>
              </a:spcBef>
              <a:spcAft>
                <a:spcPts val="0"/>
              </a:spcAft>
              <a:buSzPts val="1400"/>
              <a:buNone/>
              <a:defRPr sz="1100">
                <a:solidFill>
                  <a:schemeClr val="lt2"/>
                </a:solidFill>
              </a:defRPr>
            </a:lvl8pPr>
            <a:lvl9pPr lvl="8" algn="l">
              <a:lnSpc>
                <a:spcPct val="115000"/>
              </a:lnSpc>
              <a:spcBef>
                <a:spcPts val="1600"/>
              </a:spcBef>
              <a:spcAft>
                <a:spcPts val="1600"/>
              </a:spcAft>
              <a:buSzPts val="1400"/>
              <a:buNone/>
              <a:defRPr sz="1100">
                <a:solidFill>
                  <a:schemeClr val="lt2"/>
                </a:solidFill>
              </a:defRPr>
            </a:lvl9pPr>
          </a:lstStyle>
          <a:p>
            <a:endParaRPr/>
          </a:p>
        </p:txBody>
      </p:sp>
      <p:sp>
        <p:nvSpPr>
          <p:cNvPr id="63" name="Google Shape;63;p15"/>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extLst>
    <p:ext uri="{DCECCB84-F9BA-43D5-87BE-67443E8EF086}">
      <p15:sldGuideLst xmlns:p15="http://schemas.microsoft.com/office/powerpoint/2012/main">
        <p15:guide id="1" pos="138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64"/>
        <p:cNvGrpSpPr/>
        <p:nvPr/>
      </p:nvGrpSpPr>
      <p:grpSpPr>
        <a:xfrm>
          <a:off x="0" y="0"/>
          <a:ext cx="0" cy="0"/>
          <a:chOff x="0" y="0"/>
          <a:chExt cx="0" cy="0"/>
        </a:xfrm>
      </p:grpSpPr>
      <p:sp>
        <p:nvSpPr>
          <p:cNvPr id="65" name="Google Shape;65;p16"/>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6"/>
          <p:cNvSpPr txBox="1">
            <a:spLocks noGrp="1"/>
          </p:cNvSpPr>
          <p:nvPr>
            <p:ph type="subTitle" idx="1"/>
          </p:nvPr>
        </p:nvSpPr>
        <p:spPr>
          <a:xfrm>
            <a:off x="3606000" y="3159760"/>
            <a:ext cx="1298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2pPr>
            <a:lvl3pPr lvl="2"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3pPr>
            <a:lvl4pPr lvl="3"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4pPr>
            <a:lvl5pPr lvl="4"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5pPr>
            <a:lvl6pPr lvl="5"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6pPr>
            <a:lvl7pPr lvl="6"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7pPr>
            <a:lvl8pPr lvl="7"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8pPr>
            <a:lvl9pPr lvl="8"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9pPr>
          </a:lstStyle>
          <a:p>
            <a:endParaRPr/>
          </a:p>
        </p:txBody>
      </p:sp>
      <p:sp>
        <p:nvSpPr>
          <p:cNvPr id="67" name="Google Shape;67;p16"/>
          <p:cNvSpPr txBox="1">
            <a:spLocks noGrp="1"/>
          </p:cNvSpPr>
          <p:nvPr>
            <p:ph type="subTitle" idx="2"/>
          </p:nvPr>
        </p:nvSpPr>
        <p:spPr>
          <a:xfrm>
            <a:off x="3615025" y="3667394"/>
            <a:ext cx="19203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68" name="Google Shape;68;p16"/>
          <p:cNvSpPr txBox="1">
            <a:spLocks noGrp="1"/>
          </p:cNvSpPr>
          <p:nvPr>
            <p:ph type="subTitle" idx="3"/>
          </p:nvPr>
        </p:nvSpPr>
        <p:spPr>
          <a:xfrm>
            <a:off x="6633275" y="1107480"/>
            <a:ext cx="12975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69" name="Google Shape;69;p16"/>
          <p:cNvSpPr txBox="1">
            <a:spLocks noGrp="1"/>
          </p:cNvSpPr>
          <p:nvPr>
            <p:ph type="subTitle" idx="4"/>
          </p:nvPr>
        </p:nvSpPr>
        <p:spPr>
          <a:xfrm>
            <a:off x="6633275" y="3667394"/>
            <a:ext cx="19203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70" name="Google Shape;70;p16"/>
          <p:cNvSpPr txBox="1">
            <a:spLocks noGrp="1"/>
          </p:cNvSpPr>
          <p:nvPr>
            <p:ph type="subTitle" idx="5"/>
          </p:nvPr>
        </p:nvSpPr>
        <p:spPr>
          <a:xfrm>
            <a:off x="6633275" y="3159760"/>
            <a:ext cx="1298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71" name="Google Shape;71;p16"/>
          <p:cNvSpPr txBox="1">
            <a:spLocks noGrp="1"/>
          </p:cNvSpPr>
          <p:nvPr>
            <p:ph type="subTitle" idx="6"/>
          </p:nvPr>
        </p:nvSpPr>
        <p:spPr>
          <a:xfrm>
            <a:off x="6633275" y="1616071"/>
            <a:ext cx="19206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72" name="Google Shape;72;p16"/>
          <p:cNvSpPr txBox="1">
            <a:spLocks noGrp="1"/>
          </p:cNvSpPr>
          <p:nvPr>
            <p:ph type="title"/>
          </p:nvPr>
        </p:nvSpPr>
        <p:spPr>
          <a:xfrm>
            <a:off x="5951800" y="1056943"/>
            <a:ext cx="8322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3" name="Google Shape;73;p16"/>
          <p:cNvSpPr txBox="1">
            <a:spLocks noGrp="1"/>
          </p:cNvSpPr>
          <p:nvPr>
            <p:ph type="subTitle" idx="7"/>
          </p:nvPr>
        </p:nvSpPr>
        <p:spPr>
          <a:xfrm>
            <a:off x="3607454" y="1109348"/>
            <a:ext cx="1297500" cy="480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74" name="Google Shape;74;p16"/>
          <p:cNvSpPr txBox="1">
            <a:spLocks noGrp="1"/>
          </p:cNvSpPr>
          <p:nvPr>
            <p:ph type="subTitle" idx="8"/>
          </p:nvPr>
        </p:nvSpPr>
        <p:spPr>
          <a:xfrm>
            <a:off x="3607454" y="1616071"/>
            <a:ext cx="1920600" cy="5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75" name="Google Shape;75;p16"/>
          <p:cNvSpPr txBox="1">
            <a:spLocks noGrp="1"/>
          </p:cNvSpPr>
          <p:nvPr>
            <p:ph type="title" idx="9"/>
          </p:nvPr>
        </p:nvSpPr>
        <p:spPr>
          <a:xfrm>
            <a:off x="2922354" y="1056943"/>
            <a:ext cx="8322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6" name="Google Shape;76;p16"/>
          <p:cNvSpPr txBox="1">
            <a:spLocks noGrp="1"/>
          </p:cNvSpPr>
          <p:nvPr>
            <p:ph type="title" idx="13"/>
          </p:nvPr>
        </p:nvSpPr>
        <p:spPr>
          <a:xfrm>
            <a:off x="2922354" y="3114019"/>
            <a:ext cx="8322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7" name="Google Shape;77;p16"/>
          <p:cNvSpPr txBox="1">
            <a:spLocks noGrp="1"/>
          </p:cNvSpPr>
          <p:nvPr>
            <p:ph type="title" idx="14"/>
          </p:nvPr>
        </p:nvSpPr>
        <p:spPr>
          <a:xfrm>
            <a:off x="5950150" y="3115069"/>
            <a:ext cx="835500" cy="5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8" name="Google Shape;78;p16"/>
          <p:cNvSpPr/>
          <p:nvPr/>
        </p:nvSpPr>
        <p:spPr>
          <a:xfrm>
            <a:off x="712251" y="4571700"/>
            <a:ext cx="16062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a:spLocks noGrp="1"/>
          </p:cNvSpPr>
          <p:nvPr>
            <p:ph type="title" idx="15"/>
          </p:nvPr>
        </p:nvSpPr>
        <p:spPr>
          <a:xfrm>
            <a:off x="618600" y="3485800"/>
            <a:ext cx="15813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0"/>
        <p:cNvGrpSpPr/>
        <p:nvPr/>
      </p:nvGrpSpPr>
      <p:grpSpPr>
        <a:xfrm>
          <a:off x="0" y="0"/>
          <a:ext cx="0" cy="0"/>
          <a:chOff x="0" y="0"/>
          <a:chExt cx="0" cy="0"/>
        </a:xfrm>
      </p:grpSpPr>
      <p:sp>
        <p:nvSpPr>
          <p:cNvPr id="81" name="Google Shape;81;p17"/>
          <p:cNvSpPr txBox="1">
            <a:spLocks noGrp="1"/>
          </p:cNvSpPr>
          <p:nvPr>
            <p:ph type="subTitle" idx="1"/>
          </p:nvPr>
        </p:nvSpPr>
        <p:spPr>
          <a:xfrm>
            <a:off x="4886073" y="2129860"/>
            <a:ext cx="1298400" cy="31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solidFill>
                  <a:schemeClr val="l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2pPr>
            <a:lvl3pPr lvl="2"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3pPr>
            <a:lvl4pPr lvl="3"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4pPr>
            <a:lvl5pPr lvl="4"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5pPr>
            <a:lvl6pPr lvl="5"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6pPr>
            <a:lvl7pPr lvl="6"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7pPr>
            <a:lvl8pPr lvl="7"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8pPr>
            <a:lvl9pPr lvl="8" algn="l">
              <a:lnSpc>
                <a:spcPct val="100000"/>
              </a:lnSpc>
              <a:spcBef>
                <a:spcPts val="0"/>
              </a:spcBef>
              <a:spcAft>
                <a:spcPts val="0"/>
              </a:spcAft>
              <a:buSzPts val="1400"/>
              <a:buNone/>
              <a:defRPr>
                <a:solidFill>
                  <a:schemeClr val="lt2"/>
                </a:solidFill>
                <a:latin typeface="Montserrat ExtraBold"/>
                <a:ea typeface="Montserrat ExtraBold"/>
                <a:cs typeface="Montserrat ExtraBold"/>
                <a:sym typeface="Montserrat ExtraBold"/>
              </a:defRPr>
            </a:lvl9pPr>
          </a:lstStyle>
          <a:p>
            <a:endParaRPr/>
          </a:p>
        </p:txBody>
      </p:sp>
      <p:sp>
        <p:nvSpPr>
          <p:cNvPr id="82" name="Google Shape;82;p17"/>
          <p:cNvSpPr txBox="1">
            <a:spLocks noGrp="1"/>
          </p:cNvSpPr>
          <p:nvPr>
            <p:ph type="subTitle" idx="2"/>
          </p:nvPr>
        </p:nvSpPr>
        <p:spPr>
          <a:xfrm>
            <a:off x="4886075" y="2353666"/>
            <a:ext cx="22950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83" name="Google Shape;83;p17"/>
          <p:cNvSpPr txBox="1">
            <a:spLocks noGrp="1"/>
          </p:cNvSpPr>
          <p:nvPr>
            <p:ph type="subTitle" idx="3"/>
          </p:nvPr>
        </p:nvSpPr>
        <p:spPr>
          <a:xfrm>
            <a:off x="3093463" y="638850"/>
            <a:ext cx="1297500" cy="30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9pPr>
          </a:lstStyle>
          <a:p>
            <a:endParaRPr/>
          </a:p>
        </p:txBody>
      </p:sp>
      <p:sp>
        <p:nvSpPr>
          <p:cNvPr id="84" name="Google Shape;84;p17"/>
          <p:cNvSpPr txBox="1">
            <a:spLocks noGrp="1"/>
          </p:cNvSpPr>
          <p:nvPr>
            <p:ph type="subTitle" idx="4"/>
          </p:nvPr>
        </p:nvSpPr>
        <p:spPr>
          <a:xfrm>
            <a:off x="6345126" y="3854675"/>
            <a:ext cx="2293800" cy="47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85" name="Google Shape;85;p17"/>
          <p:cNvSpPr txBox="1">
            <a:spLocks noGrp="1"/>
          </p:cNvSpPr>
          <p:nvPr>
            <p:ph type="subTitle" idx="5"/>
          </p:nvPr>
        </p:nvSpPr>
        <p:spPr>
          <a:xfrm>
            <a:off x="6345113" y="3626249"/>
            <a:ext cx="1298400" cy="31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a:solidFill>
                  <a:schemeClr val="lt2"/>
                </a:solidFill>
                <a:latin typeface="Montserrat Black"/>
                <a:ea typeface="Montserrat Black"/>
                <a:cs typeface="Montserrat Black"/>
                <a:sym typeface="Montserrat Black"/>
              </a:defRPr>
            </a:lvl9pPr>
          </a:lstStyle>
          <a:p>
            <a:endParaRPr/>
          </a:p>
        </p:txBody>
      </p:sp>
      <p:sp>
        <p:nvSpPr>
          <p:cNvPr id="86" name="Google Shape;86;p17"/>
          <p:cNvSpPr txBox="1">
            <a:spLocks noGrp="1"/>
          </p:cNvSpPr>
          <p:nvPr>
            <p:ph type="subTitle" idx="6"/>
          </p:nvPr>
        </p:nvSpPr>
        <p:spPr>
          <a:xfrm>
            <a:off x="3093477" y="858163"/>
            <a:ext cx="2295000" cy="47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87" name="Google Shape;87;p17"/>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txBox="1">
            <a:spLocks noGrp="1"/>
          </p:cNvSpPr>
          <p:nvPr>
            <p:ph type="title"/>
          </p:nvPr>
        </p:nvSpPr>
        <p:spPr>
          <a:xfrm>
            <a:off x="618600" y="3485800"/>
            <a:ext cx="1674900" cy="108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2000">
                <a:solidFill>
                  <a:schemeClr val="lt1"/>
                </a:solidFill>
              </a:defRPr>
            </a:lvl1pPr>
            <a:lvl2pPr lvl="1" algn="l">
              <a:lnSpc>
                <a:spcPct val="100000"/>
              </a:lnSpc>
              <a:spcBef>
                <a:spcPts val="0"/>
              </a:spcBef>
              <a:spcAft>
                <a:spcPts val="0"/>
              </a:spcAft>
              <a:buSzPts val="2800"/>
              <a:buNone/>
              <a:defRPr sz="2000">
                <a:solidFill>
                  <a:schemeClr val="lt1"/>
                </a:solidFill>
              </a:defRPr>
            </a:lvl2pPr>
            <a:lvl3pPr lvl="2" algn="l">
              <a:lnSpc>
                <a:spcPct val="100000"/>
              </a:lnSpc>
              <a:spcBef>
                <a:spcPts val="0"/>
              </a:spcBef>
              <a:spcAft>
                <a:spcPts val="0"/>
              </a:spcAft>
              <a:buSzPts val="2800"/>
              <a:buNone/>
              <a:defRPr sz="2000">
                <a:solidFill>
                  <a:schemeClr val="lt1"/>
                </a:solidFill>
              </a:defRPr>
            </a:lvl3pPr>
            <a:lvl4pPr lvl="3" algn="l">
              <a:lnSpc>
                <a:spcPct val="100000"/>
              </a:lnSpc>
              <a:spcBef>
                <a:spcPts val="0"/>
              </a:spcBef>
              <a:spcAft>
                <a:spcPts val="0"/>
              </a:spcAft>
              <a:buSzPts val="2800"/>
              <a:buNone/>
              <a:defRPr sz="2000">
                <a:solidFill>
                  <a:schemeClr val="lt1"/>
                </a:solidFill>
              </a:defRPr>
            </a:lvl4pPr>
            <a:lvl5pPr lvl="4" algn="l">
              <a:lnSpc>
                <a:spcPct val="100000"/>
              </a:lnSpc>
              <a:spcBef>
                <a:spcPts val="0"/>
              </a:spcBef>
              <a:spcAft>
                <a:spcPts val="0"/>
              </a:spcAft>
              <a:buSzPts val="2800"/>
              <a:buNone/>
              <a:defRPr sz="2000">
                <a:solidFill>
                  <a:schemeClr val="lt1"/>
                </a:solidFill>
              </a:defRPr>
            </a:lvl5pPr>
            <a:lvl6pPr lvl="5" algn="l">
              <a:lnSpc>
                <a:spcPct val="100000"/>
              </a:lnSpc>
              <a:spcBef>
                <a:spcPts val="0"/>
              </a:spcBef>
              <a:spcAft>
                <a:spcPts val="0"/>
              </a:spcAft>
              <a:buSzPts val="2800"/>
              <a:buNone/>
              <a:defRPr sz="2000">
                <a:solidFill>
                  <a:schemeClr val="lt1"/>
                </a:solidFill>
              </a:defRPr>
            </a:lvl6pPr>
            <a:lvl7pPr lvl="6" algn="l">
              <a:lnSpc>
                <a:spcPct val="100000"/>
              </a:lnSpc>
              <a:spcBef>
                <a:spcPts val="0"/>
              </a:spcBef>
              <a:spcAft>
                <a:spcPts val="0"/>
              </a:spcAft>
              <a:buSzPts val="2800"/>
              <a:buNone/>
              <a:defRPr sz="2000">
                <a:solidFill>
                  <a:schemeClr val="lt1"/>
                </a:solidFill>
              </a:defRPr>
            </a:lvl7pPr>
            <a:lvl8pPr lvl="7" algn="l">
              <a:lnSpc>
                <a:spcPct val="100000"/>
              </a:lnSpc>
              <a:spcBef>
                <a:spcPts val="0"/>
              </a:spcBef>
              <a:spcAft>
                <a:spcPts val="0"/>
              </a:spcAft>
              <a:buSzPts val="2800"/>
              <a:buNone/>
              <a:defRPr sz="2000">
                <a:solidFill>
                  <a:schemeClr val="lt1"/>
                </a:solidFill>
              </a:defRPr>
            </a:lvl8pPr>
            <a:lvl9pPr lvl="8" algn="l">
              <a:lnSpc>
                <a:spcPct val="100000"/>
              </a:lnSpc>
              <a:spcBef>
                <a:spcPts val="0"/>
              </a:spcBef>
              <a:spcAft>
                <a:spcPts val="0"/>
              </a:spcAft>
              <a:buSzPts val="2800"/>
              <a:buNone/>
              <a:defRPr sz="2000">
                <a:solidFill>
                  <a:schemeClr val="lt1"/>
                </a:solidFill>
              </a:defRPr>
            </a:lvl9pPr>
          </a:lstStyle>
          <a:p>
            <a:endParaRPr/>
          </a:p>
        </p:txBody>
      </p:sp>
      <p:sp>
        <p:nvSpPr>
          <p:cNvPr id="89" name="Google Shape;89;p17"/>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2645425" y="1014675"/>
            <a:ext cx="5278800" cy="1043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5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2" name="Google Shape;92;p18"/>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8"/>
          <p:cNvSpPr txBox="1">
            <a:spLocks noGrp="1"/>
          </p:cNvSpPr>
          <p:nvPr>
            <p:ph type="title"/>
          </p:nvPr>
        </p:nvSpPr>
        <p:spPr>
          <a:xfrm>
            <a:off x="618600" y="3485800"/>
            <a:ext cx="1581300" cy="1080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l">
              <a:lnSpc>
                <a:spcPct val="100000"/>
              </a:lnSpc>
              <a:spcBef>
                <a:spcPts val="0"/>
              </a:spcBef>
              <a:spcAft>
                <a:spcPts val="0"/>
              </a:spcAft>
              <a:buSzPts val="2800"/>
              <a:buNone/>
              <a:defRPr sz="2000">
                <a:solidFill>
                  <a:schemeClr val="lt1"/>
                </a:solidFill>
              </a:defRPr>
            </a:lvl2pPr>
            <a:lvl3pPr lvl="2" algn="l">
              <a:lnSpc>
                <a:spcPct val="100000"/>
              </a:lnSpc>
              <a:spcBef>
                <a:spcPts val="0"/>
              </a:spcBef>
              <a:spcAft>
                <a:spcPts val="0"/>
              </a:spcAft>
              <a:buSzPts val="2800"/>
              <a:buNone/>
              <a:defRPr sz="2000">
                <a:solidFill>
                  <a:schemeClr val="lt1"/>
                </a:solidFill>
              </a:defRPr>
            </a:lvl3pPr>
            <a:lvl4pPr lvl="3" algn="l">
              <a:lnSpc>
                <a:spcPct val="100000"/>
              </a:lnSpc>
              <a:spcBef>
                <a:spcPts val="0"/>
              </a:spcBef>
              <a:spcAft>
                <a:spcPts val="0"/>
              </a:spcAft>
              <a:buSzPts val="2800"/>
              <a:buNone/>
              <a:defRPr sz="2000">
                <a:solidFill>
                  <a:schemeClr val="lt1"/>
                </a:solidFill>
              </a:defRPr>
            </a:lvl4pPr>
            <a:lvl5pPr lvl="4" algn="l">
              <a:lnSpc>
                <a:spcPct val="100000"/>
              </a:lnSpc>
              <a:spcBef>
                <a:spcPts val="0"/>
              </a:spcBef>
              <a:spcAft>
                <a:spcPts val="0"/>
              </a:spcAft>
              <a:buSzPts val="2800"/>
              <a:buNone/>
              <a:defRPr sz="2000">
                <a:solidFill>
                  <a:schemeClr val="lt1"/>
                </a:solidFill>
              </a:defRPr>
            </a:lvl5pPr>
            <a:lvl6pPr lvl="5" algn="l">
              <a:lnSpc>
                <a:spcPct val="100000"/>
              </a:lnSpc>
              <a:spcBef>
                <a:spcPts val="0"/>
              </a:spcBef>
              <a:spcAft>
                <a:spcPts val="0"/>
              </a:spcAft>
              <a:buSzPts val="2800"/>
              <a:buNone/>
              <a:defRPr sz="2000">
                <a:solidFill>
                  <a:schemeClr val="lt1"/>
                </a:solidFill>
              </a:defRPr>
            </a:lvl6pPr>
            <a:lvl7pPr lvl="6" algn="l">
              <a:lnSpc>
                <a:spcPct val="100000"/>
              </a:lnSpc>
              <a:spcBef>
                <a:spcPts val="0"/>
              </a:spcBef>
              <a:spcAft>
                <a:spcPts val="0"/>
              </a:spcAft>
              <a:buSzPts val="2800"/>
              <a:buNone/>
              <a:defRPr sz="2000">
                <a:solidFill>
                  <a:schemeClr val="lt1"/>
                </a:solidFill>
              </a:defRPr>
            </a:lvl7pPr>
            <a:lvl8pPr lvl="7" algn="l">
              <a:lnSpc>
                <a:spcPct val="100000"/>
              </a:lnSpc>
              <a:spcBef>
                <a:spcPts val="0"/>
              </a:spcBef>
              <a:spcAft>
                <a:spcPts val="0"/>
              </a:spcAft>
              <a:buSzPts val="2800"/>
              <a:buNone/>
              <a:defRPr sz="2000">
                <a:solidFill>
                  <a:schemeClr val="lt1"/>
                </a:solidFill>
              </a:defRPr>
            </a:lvl8pPr>
            <a:lvl9pPr lvl="8" algn="l">
              <a:lnSpc>
                <a:spcPct val="100000"/>
              </a:lnSpc>
              <a:spcBef>
                <a:spcPts val="0"/>
              </a:spcBef>
              <a:spcAft>
                <a:spcPts val="0"/>
              </a:spcAft>
              <a:buSzPts val="2800"/>
              <a:buNone/>
              <a:defRPr sz="2000">
                <a:solidFill>
                  <a:schemeClr val="lt1"/>
                </a:solidFill>
              </a:defRPr>
            </a:lvl9pPr>
          </a:lstStyle>
          <a:p>
            <a:endParaRPr/>
          </a:p>
        </p:txBody>
      </p:sp>
      <p:sp>
        <p:nvSpPr>
          <p:cNvPr id="94" name="Google Shape;94;p18"/>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19"/>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9"/>
          <p:cNvSpPr txBox="1">
            <a:spLocks noGrp="1"/>
          </p:cNvSpPr>
          <p:nvPr>
            <p:ph type="title"/>
          </p:nvPr>
        </p:nvSpPr>
        <p:spPr>
          <a:xfrm>
            <a:off x="466925" y="3485800"/>
            <a:ext cx="1733100" cy="1080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98" name="Google Shape;98;p19"/>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037500" y="1786475"/>
            <a:ext cx="7082100" cy="141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2400" b="0">
                <a:solidFill>
                  <a:srgbClr val="FFFFFF"/>
                </a:solidFill>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1" name="Google Shape;101;p20"/>
          <p:cNvSpPr txBox="1">
            <a:spLocks noGrp="1"/>
          </p:cNvSpPr>
          <p:nvPr>
            <p:ph type="subTitle" idx="1"/>
          </p:nvPr>
        </p:nvSpPr>
        <p:spPr>
          <a:xfrm>
            <a:off x="4030266" y="3166525"/>
            <a:ext cx="3831600" cy="507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b="1"/>
            </a:lvl1pPr>
            <a:lvl2pPr lvl="1" algn="r">
              <a:lnSpc>
                <a:spcPct val="115000"/>
              </a:lnSpc>
              <a:spcBef>
                <a:spcPts val="1600"/>
              </a:spcBef>
              <a:spcAft>
                <a:spcPts val="0"/>
              </a:spcAft>
              <a:buSzPts val="1400"/>
              <a:buNone/>
              <a:defRPr b="1"/>
            </a:lvl2pPr>
            <a:lvl3pPr lvl="2" algn="r">
              <a:lnSpc>
                <a:spcPct val="115000"/>
              </a:lnSpc>
              <a:spcBef>
                <a:spcPts val="1600"/>
              </a:spcBef>
              <a:spcAft>
                <a:spcPts val="0"/>
              </a:spcAft>
              <a:buSzPts val="1400"/>
              <a:buNone/>
              <a:defRPr b="1"/>
            </a:lvl3pPr>
            <a:lvl4pPr lvl="3" algn="r">
              <a:lnSpc>
                <a:spcPct val="115000"/>
              </a:lnSpc>
              <a:spcBef>
                <a:spcPts val="1600"/>
              </a:spcBef>
              <a:spcAft>
                <a:spcPts val="0"/>
              </a:spcAft>
              <a:buSzPts val="1400"/>
              <a:buNone/>
              <a:defRPr b="1"/>
            </a:lvl4pPr>
            <a:lvl5pPr lvl="4" algn="r">
              <a:lnSpc>
                <a:spcPct val="115000"/>
              </a:lnSpc>
              <a:spcBef>
                <a:spcPts val="1600"/>
              </a:spcBef>
              <a:spcAft>
                <a:spcPts val="0"/>
              </a:spcAft>
              <a:buSzPts val="1400"/>
              <a:buNone/>
              <a:defRPr b="1"/>
            </a:lvl5pPr>
            <a:lvl6pPr lvl="5" algn="r">
              <a:lnSpc>
                <a:spcPct val="115000"/>
              </a:lnSpc>
              <a:spcBef>
                <a:spcPts val="1600"/>
              </a:spcBef>
              <a:spcAft>
                <a:spcPts val="0"/>
              </a:spcAft>
              <a:buSzPts val="1400"/>
              <a:buNone/>
              <a:defRPr b="1"/>
            </a:lvl6pPr>
            <a:lvl7pPr lvl="6" algn="r">
              <a:lnSpc>
                <a:spcPct val="115000"/>
              </a:lnSpc>
              <a:spcBef>
                <a:spcPts val="1600"/>
              </a:spcBef>
              <a:spcAft>
                <a:spcPts val="0"/>
              </a:spcAft>
              <a:buSzPts val="1400"/>
              <a:buNone/>
              <a:defRPr b="1"/>
            </a:lvl7pPr>
            <a:lvl8pPr lvl="7" algn="r">
              <a:lnSpc>
                <a:spcPct val="115000"/>
              </a:lnSpc>
              <a:spcBef>
                <a:spcPts val="1600"/>
              </a:spcBef>
              <a:spcAft>
                <a:spcPts val="0"/>
              </a:spcAft>
              <a:buSzPts val="1400"/>
              <a:buNone/>
              <a:defRPr b="1"/>
            </a:lvl8pPr>
            <a:lvl9pPr lvl="8" algn="r">
              <a:lnSpc>
                <a:spcPct val="115000"/>
              </a:lnSpc>
              <a:spcBef>
                <a:spcPts val="1600"/>
              </a:spcBef>
              <a:spcAft>
                <a:spcPts val="1600"/>
              </a:spcAft>
              <a:buSzPts val="1400"/>
              <a:buNone/>
              <a:defRPr b="1"/>
            </a:lvl9pPr>
          </a:lstStyle>
          <a:p>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614100" y="2472866"/>
            <a:ext cx="3816600" cy="148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7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 name="Google Shape;104;p21"/>
          <p:cNvSpPr txBox="1">
            <a:spLocks noGrp="1"/>
          </p:cNvSpPr>
          <p:nvPr>
            <p:ph type="subTitle" idx="1"/>
          </p:nvPr>
        </p:nvSpPr>
        <p:spPr>
          <a:xfrm>
            <a:off x="4614100" y="4063266"/>
            <a:ext cx="2852700" cy="67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5" name="Google Shape;105;p21"/>
          <p:cNvSpPr/>
          <p:nvPr/>
        </p:nvSpPr>
        <p:spPr>
          <a:xfrm>
            <a:off x="-36075" y="0"/>
            <a:ext cx="44652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1"/>
          <p:cNvSpPr txBox="1">
            <a:spLocks noGrp="1"/>
          </p:cNvSpPr>
          <p:nvPr>
            <p:ph type="title" idx="2"/>
          </p:nvPr>
        </p:nvSpPr>
        <p:spPr>
          <a:xfrm>
            <a:off x="2198025" y="2553241"/>
            <a:ext cx="2452500" cy="12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9600"/>
              <a:buNone/>
              <a:defRPr sz="103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a:endParaRPr/>
          </a:p>
        </p:txBody>
      </p:sp>
      <p:sp>
        <p:nvSpPr>
          <p:cNvPr id="107" name="Google Shape;107;p21"/>
          <p:cNvSpPr/>
          <p:nvPr/>
        </p:nvSpPr>
        <p:spPr>
          <a:xfrm>
            <a:off x="234232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108"/>
        <p:cNvGrpSpPr/>
        <p:nvPr/>
      </p:nvGrpSpPr>
      <p:grpSpPr>
        <a:xfrm>
          <a:off x="0" y="0"/>
          <a:ext cx="0" cy="0"/>
          <a:chOff x="0" y="0"/>
          <a:chExt cx="0" cy="0"/>
        </a:xfrm>
      </p:grpSpPr>
      <p:sp>
        <p:nvSpPr>
          <p:cNvPr id="109" name="Google Shape;109;p22"/>
          <p:cNvSpPr/>
          <p:nvPr/>
        </p:nvSpPr>
        <p:spPr>
          <a:xfrm>
            <a:off x="-36075" y="-68125"/>
            <a:ext cx="2235900" cy="5279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2"/>
          <p:cNvSpPr txBox="1">
            <a:spLocks noGrp="1"/>
          </p:cNvSpPr>
          <p:nvPr>
            <p:ph type="subTitle" idx="1"/>
          </p:nvPr>
        </p:nvSpPr>
        <p:spPr>
          <a:xfrm>
            <a:off x="3437276" y="3091196"/>
            <a:ext cx="19203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2pPr>
            <a:lvl3pPr lvl="2"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3pPr>
            <a:lvl4pPr lvl="3"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4pPr>
            <a:lvl5pPr lvl="4"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5pPr>
            <a:lvl6pPr lvl="5"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6pPr>
            <a:lvl7pPr lvl="6"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7pPr>
            <a:lvl8pPr lvl="7"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8pPr>
            <a:lvl9pPr lvl="8" algn="l">
              <a:lnSpc>
                <a:spcPct val="100000"/>
              </a:lnSpc>
              <a:spcBef>
                <a:spcPts val="0"/>
              </a:spcBef>
              <a:spcAft>
                <a:spcPts val="0"/>
              </a:spcAft>
              <a:buSzPts val="1400"/>
              <a:buNone/>
              <a:defRPr sz="1400">
                <a:solidFill>
                  <a:schemeClr val="lt2"/>
                </a:solidFill>
                <a:latin typeface="Montserrat ExtraBold"/>
                <a:ea typeface="Montserrat ExtraBold"/>
                <a:cs typeface="Montserrat ExtraBold"/>
                <a:sym typeface="Montserrat ExtraBold"/>
              </a:defRPr>
            </a:lvl9pPr>
          </a:lstStyle>
          <a:p>
            <a:endParaRPr/>
          </a:p>
        </p:txBody>
      </p:sp>
      <p:sp>
        <p:nvSpPr>
          <p:cNvPr id="111" name="Google Shape;111;p22"/>
          <p:cNvSpPr txBox="1">
            <a:spLocks noGrp="1"/>
          </p:cNvSpPr>
          <p:nvPr>
            <p:ph type="subTitle" idx="2"/>
          </p:nvPr>
        </p:nvSpPr>
        <p:spPr>
          <a:xfrm>
            <a:off x="3446301" y="3507175"/>
            <a:ext cx="17373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12" name="Google Shape;112;p22"/>
          <p:cNvSpPr txBox="1">
            <a:spLocks noGrp="1"/>
          </p:cNvSpPr>
          <p:nvPr>
            <p:ph type="subTitle" idx="3"/>
          </p:nvPr>
        </p:nvSpPr>
        <p:spPr>
          <a:xfrm>
            <a:off x="6510175" y="1090675"/>
            <a:ext cx="1920600" cy="35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13" name="Google Shape;113;p22"/>
          <p:cNvSpPr txBox="1">
            <a:spLocks noGrp="1"/>
          </p:cNvSpPr>
          <p:nvPr>
            <p:ph type="subTitle" idx="4"/>
          </p:nvPr>
        </p:nvSpPr>
        <p:spPr>
          <a:xfrm>
            <a:off x="6510175" y="3507325"/>
            <a:ext cx="1738500" cy="59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14" name="Google Shape;114;p22"/>
          <p:cNvSpPr txBox="1">
            <a:spLocks noGrp="1"/>
          </p:cNvSpPr>
          <p:nvPr>
            <p:ph type="subTitle" idx="5"/>
          </p:nvPr>
        </p:nvSpPr>
        <p:spPr>
          <a:xfrm>
            <a:off x="6510173" y="3091196"/>
            <a:ext cx="19206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15" name="Google Shape;115;p22"/>
          <p:cNvSpPr txBox="1">
            <a:spLocks noGrp="1"/>
          </p:cNvSpPr>
          <p:nvPr>
            <p:ph type="subTitle" idx="6"/>
          </p:nvPr>
        </p:nvSpPr>
        <p:spPr>
          <a:xfrm>
            <a:off x="6510183" y="1516500"/>
            <a:ext cx="17373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16" name="Google Shape;116;p22"/>
          <p:cNvSpPr txBox="1">
            <a:spLocks noGrp="1"/>
          </p:cNvSpPr>
          <p:nvPr>
            <p:ph type="subTitle" idx="7"/>
          </p:nvPr>
        </p:nvSpPr>
        <p:spPr>
          <a:xfrm>
            <a:off x="3438730" y="1092775"/>
            <a:ext cx="19203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lt2"/>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2pPr>
            <a:lvl3pPr lvl="2"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3pPr>
            <a:lvl4pPr lvl="3"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4pPr>
            <a:lvl5pPr lvl="4"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5pPr>
            <a:lvl6pPr lvl="5"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6pPr>
            <a:lvl7pPr lvl="6"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7pPr>
            <a:lvl8pPr lvl="7"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8pPr>
            <a:lvl9pPr lvl="8" algn="l">
              <a:lnSpc>
                <a:spcPct val="100000"/>
              </a:lnSpc>
              <a:spcBef>
                <a:spcPts val="0"/>
              </a:spcBef>
              <a:spcAft>
                <a:spcPts val="0"/>
              </a:spcAft>
              <a:buSzPts val="1400"/>
              <a:buNone/>
              <a:defRPr sz="1400">
                <a:solidFill>
                  <a:schemeClr val="lt2"/>
                </a:solidFill>
                <a:latin typeface="Montserrat Black"/>
                <a:ea typeface="Montserrat Black"/>
                <a:cs typeface="Montserrat Black"/>
                <a:sym typeface="Montserrat Black"/>
              </a:defRPr>
            </a:lvl9pPr>
          </a:lstStyle>
          <a:p>
            <a:endParaRPr/>
          </a:p>
        </p:txBody>
      </p:sp>
      <p:sp>
        <p:nvSpPr>
          <p:cNvPr id="117" name="Google Shape;117;p22"/>
          <p:cNvSpPr txBox="1">
            <a:spLocks noGrp="1"/>
          </p:cNvSpPr>
          <p:nvPr>
            <p:ph type="subTitle" idx="8"/>
          </p:nvPr>
        </p:nvSpPr>
        <p:spPr>
          <a:xfrm>
            <a:off x="3438730" y="1520740"/>
            <a:ext cx="1737300" cy="5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18" name="Google Shape;118;p22"/>
          <p:cNvSpPr txBox="1">
            <a:spLocks noGrp="1"/>
          </p:cNvSpPr>
          <p:nvPr>
            <p:ph type="title"/>
          </p:nvPr>
        </p:nvSpPr>
        <p:spPr>
          <a:xfrm>
            <a:off x="618600" y="3485800"/>
            <a:ext cx="1581300" cy="108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119" name="Google Shape;119;p22"/>
          <p:cNvSpPr/>
          <p:nvPr/>
        </p:nvSpPr>
        <p:spPr>
          <a:xfrm>
            <a:off x="231775" y="4571700"/>
            <a:ext cx="2086800" cy="63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2466" y="445025"/>
            <a:ext cx="8192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597845" y="1152475"/>
            <a:ext cx="81924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5760">
          <p15:clr>
            <a:srgbClr val="EA4335"/>
          </p15:clr>
        </p15:guide>
        <p15:guide id="3" pos="5311">
          <p15:clr>
            <a:srgbClr val="EA4335"/>
          </p15:clr>
        </p15:guide>
        <p15:guide id="4" orient="horz" pos="2903">
          <p15:clr>
            <a:srgbClr val="EA4335"/>
          </p15:clr>
        </p15:guide>
        <p15:guide id="5" pos="2880">
          <p15:clr>
            <a:srgbClr val="EA4335"/>
          </p15:clr>
        </p15:guide>
        <p15:guide id="6" orient="horz" pos="1619">
          <p15:clr>
            <a:srgbClr val="EA4335"/>
          </p15:clr>
        </p15:guide>
        <p15:guide id="7" pos="44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163" name="Google Shape;163;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arsharam/walmart-sales-dataset-of-45store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0" y="0"/>
            <a:ext cx="9144000" cy="1232807"/>
          </a:xfrm>
          <a:prstGeom prst="rect">
            <a:avLst/>
          </a:prstGeom>
          <a:solidFill>
            <a:schemeClr val="lt2"/>
          </a:solid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 sz="2600">
                <a:solidFill>
                  <a:schemeClr val="lt1"/>
                </a:solidFill>
              </a:rPr>
              <a:t>Future-Proofing Retail: Walmart's Quarterly Sales Forecast with SAS</a:t>
            </a:r>
            <a:endParaRPr sz="2600">
              <a:solidFill>
                <a:schemeClr val="lt1"/>
              </a:solidFill>
            </a:endParaRPr>
          </a:p>
        </p:txBody>
      </p:sp>
      <p:pic>
        <p:nvPicPr>
          <p:cNvPr id="170" name="Google Shape;170;p32" descr="Walmart Logo and symbol, meaning, history, PNG, brand"/>
          <p:cNvPicPr preferRelativeResize="0"/>
          <p:nvPr/>
        </p:nvPicPr>
        <p:blipFill rotWithShape="1">
          <a:blip r:embed="rId3">
            <a:alphaModFix/>
          </a:blip>
          <a:srcRect/>
          <a:stretch/>
        </p:blipFill>
        <p:spPr>
          <a:xfrm>
            <a:off x="7613060" y="4144956"/>
            <a:ext cx="1366221" cy="719045"/>
          </a:xfrm>
          <a:prstGeom prst="rect">
            <a:avLst/>
          </a:prstGeom>
          <a:noFill/>
          <a:ln>
            <a:noFill/>
          </a:ln>
        </p:spPr>
      </p:pic>
      <p:sp>
        <p:nvSpPr>
          <p:cNvPr id="171" name="Google Shape;171;p32"/>
          <p:cNvSpPr txBox="1"/>
          <p:nvPr/>
        </p:nvSpPr>
        <p:spPr>
          <a:xfrm>
            <a:off x="164725" y="2716325"/>
            <a:ext cx="1850100" cy="17661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1800"/>
              <a:buFont typeface="Arial"/>
              <a:buNone/>
            </a:pPr>
            <a:r>
              <a:rPr lang="en" sz="1600" b="1" dirty="0">
                <a:solidFill>
                  <a:schemeClr val="lt2"/>
                </a:solidFill>
                <a:latin typeface="Montserrat"/>
                <a:ea typeface="Montserrat"/>
                <a:cs typeface="Montserrat"/>
                <a:sym typeface="Montserrat"/>
              </a:rPr>
              <a:t>Team 4</a:t>
            </a:r>
            <a:r>
              <a:rPr lang="en" sz="1100" dirty="0">
                <a:solidFill>
                  <a:schemeClr val="lt2"/>
                </a:solidFill>
                <a:latin typeface="Montserrat"/>
                <a:ea typeface="Montserrat"/>
                <a:cs typeface="Montserrat"/>
                <a:sym typeface="Montserrat"/>
              </a:rPr>
              <a:t> </a:t>
            </a:r>
            <a:endParaRPr sz="1100" dirty="0">
              <a:solidFill>
                <a:schemeClr val="lt2"/>
              </a:solidFill>
              <a:latin typeface="Montserrat"/>
              <a:ea typeface="Montserrat"/>
              <a:cs typeface="Montserrat"/>
              <a:sym typeface="Montserrat"/>
            </a:endParaRPr>
          </a:p>
          <a:p>
            <a:pPr marL="228600" marR="0" lvl="0" indent="-228600" algn="l" rtl="0">
              <a:lnSpc>
                <a:spcPct val="100000"/>
              </a:lnSpc>
              <a:spcBef>
                <a:spcPts val="0"/>
              </a:spcBef>
              <a:spcAft>
                <a:spcPts val="0"/>
              </a:spcAft>
              <a:buClr>
                <a:srgbClr val="000000"/>
              </a:buClr>
              <a:buSzPts val="1500"/>
              <a:buFont typeface="Arial"/>
              <a:buChar char="•"/>
            </a:pPr>
            <a:r>
              <a:rPr lang="en" sz="1100" dirty="0">
                <a:solidFill>
                  <a:schemeClr val="lt2"/>
                </a:solidFill>
                <a:latin typeface="Montserrat"/>
                <a:ea typeface="Montserrat"/>
                <a:cs typeface="Montserrat"/>
                <a:sym typeface="Montserrat"/>
              </a:rPr>
              <a:t>Pratik More </a:t>
            </a:r>
            <a:endParaRPr sz="1100" dirty="0">
              <a:solidFill>
                <a:schemeClr val="lt2"/>
              </a:solidFill>
              <a:latin typeface="Montserrat"/>
              <a:ea typeface="Montserrat"/>
              <a:cs typeface="Montserrat"/>
              <a:sym typeface="Montserrat"/>
            </a:endParaRPr>
          </a:p>
          <a:p>
            <a:pPr marL="228600" marR="0" lvl="0" indent="-228600" algn="l" rtl="0">
              <a:lnSpc>
                <a:spcPct val="100000"/>
              </a:lnSpc>
              <a:spcBef>
                <a:spcPts val="0"/>
              </a:spcBef>
              <a:spcAft>
                <a:spcPts val="0"/>
              </a:spcAft>
              <a:buClr>
                <a:srgbClr val="000000"/>
              </a:buClr>
              <a:buSzPts val="1500"/>
              <a:buFont typeface="Arial"/>
              <a:buChar char="•"/>
            </a:pPr>
            <a:endParaRPr sz="1100" dirty="0">
              <a:solidFill>
                <a:schemeClr val="lt2"/>
              </a:solidFill>
              <a:latin typeface="Montserrat"/>
              <a:ea typeface="Montserrat"/>
              <a:cs typeface="Montserrat"/>
              <a:sym typeface="Montserrat"/>
            </a:endParaRPr>
          </a:p>
        </p:txBody>
      </p:sp>
      <p:sp>
        <p:nvSpPr>
          <p:cNvPr id="172" name="Google Shape;172;p32"/>
          <p:cNvSpPr txBox="1"/>
          <p:nvPr/>
        </p:nvSpPr>
        <p:spPr>
          <a:xfrm>
            <a:off x="-343699" y="1673537"/>
            <a:ext cx="8817600" cy="707846"/>
          </a:xfrm>
          <a:prstGeom prst="rect">
            <a:avLst/>
          </a:prstGeom>
          <a:noFill/>
          <a:ln>
            <a:noFill/>
          </a:ln>
        </p:spPr>
        <p:txBody>
          <a:bodyPr spcFirstLastPara="1" wrap="square" lIns="91425" tIns="45700" rIns="91425" bIns="45700" anchor="t" anchorCtr="0">
            <a:spAutoFit/>
          </a:bodyPr>
          <a:lstStyle/>
          <a:p>
            <a:pPr marL="1062990" marR="0" lvl="0" indent="0" algn="ctr" rtl="0">
              <a:lnSpc>
                <a:spcPct val="100000"/>
              </a:lnSpc>
              <a:spcBef>
                <a:spcPts val="0"/>
              </a:spcBef>
              <a:spcAft>
                <a:spcPts val="0"/>
              </a:spcAft>
              <a:buNone/>
            </a:pPr>
            <a:r>
              <a:rPr lang="en" sz="2000" b="1" dirty="0">
                <a:solidFill>
                  <a:schemeClr val="lt2"/>
                </a:solidFill>
                <a:latin typeface="Montserrat"/>
                <a:ea typeface="Montserrat"/>
                <a:cs typeface="Montserrat"/>
                <a:sym typeface="Montserrat"/>
              </a:rPr>
              <a:t>OPIM-5671- Data Mining &amp; Business Intelligence</a:t>
            </a:r>
            <a:endParaRPr lang="en-US" sz="2000" b="1">
              <a:solidFill>
                <a:schemeClr val="lt2"/>
              </a:solidFill>
              <a:latin typeface="Montserrat"/>
              <a:ea typeface="Montserrat"/>
              <a:cs typeface="Montserrat"/>
            </a:endParaRPr>
          </a:p>
          <a:p>
            <a:pPr marL="1062990" marR="0" lvl="0" indent="0" algn="ctr" rtl="0">
              <a:lnSpc>
                <a:spcPct val="100000"/>
              </a:lnSpc>
              <a:spcBef>
                <a:spcPts val="0"/>
              </a:spcBef>
              <a:spcAft>
                <a:spcPts val="0"/>
              </a:spcAft>
              <a:buNone/>
            </a:pPr>
            <a:r>
              <a:rPr lang="en" sz="2000" b="1" dirty="0">
                <a:solidFill>
                  <a:schemeClr val="lt2"/>
                </a:solidFill>
                <a:latin typeface="Montserrat"/>
                <a:ea typeface="Montserrat"/>
                <a:cs typeface="Montserrat"/>
                <a:sym typeface="Montserrat"/>
              </a:rPr>
              <a:t>Time Series Forecasting Project</a:t>
            </a:r>
            <a:endParaRPr sz="2000" b="1">
              <a:solidFill>
                <a:schemeClr val="lt2"/>
              </a:solidFill>
              <a:latin typeface="Montserrat"/>
              <a:ea typeface="Montserrat"/>
              <a:cs typeface="Montserrat"/>
            </a:endParaRPr>
          </a:p>
        </p:txBody>
      </p:sp>
      <p:sp>
        <p:nvSpPr>
          <p:cNvPr id="173" name="Google Shape;173;p32"/>
          <p:cNvSpPr txBox="1"/>
          <p:nvPr/>
        </p:nvSpPr>
        <p:spPr>
          <a:xfrm>
            <a:off x="61215" y="4693750"/>
            <a:ext cx="262440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a:solidFill>
                  <a:schemeClr val="lt2"/>
                </a:solidFill>
                <a:latin typeface="Montserrat"/>
                <a:ea typeface="Montserrat"/>
                <a:cs typeface="Montserrat"/>
                <a:sym typeface="Montserrat"/>
              </a:rPr>
              <a:t>Professor: Sudip Bhattacharjee</a:t>
            </a:r>
            <a:r>
              <a:rPr lang="en" sz="1050" b="0" i="0" u="none" strike="noStrike" cap="none">
                <a:solidFill>
                  <a:srgbClr val="000000"/>
                </a:solidFill>
                <a:latin typeface="Arial"/>
                <a:ea typeface="Arial"/>
                <a:cs typeface="Arial"/>
                <a:sym typeface="Arial"/>
              </a:rPr>
              <a:t> </a:t>
            </a:r>
            <a:endParaRPr sz="1050" b="0" i="0" u="none" strike="noStrike" cap="none">
              <a:solidFill>
                <a:srgbClr val="000000"/>
              </a:solidFill>
              <a:latin typeface="Arial"/>
              <a:ea typeface="Arial"/>
              <a:cs typeface="Arial"/>
              <a:sym typeface="Arial"/>
            </a:endParaRPr>
          </a:p>
        </p:txBody>
      </p:sp>
      <p:pic>
        <p:nvPicPr>
          <p:cNvPr id="174" name="Google Shape;174;p32" descr="Wilton resident is fourth UConn student to die this semester"/>
          <p:cNvPicPr preferRelativeResize="0"/>
          <p:nvPr/>
        </p:nvPicPr>
        <p:blipFill rotWithShape="1">
          <a:blip r:embed="rId4">
            <a:alphaModFix/>
          </a:blip>
          <a:srcRect/>
          <a:stretch/>
        </p:blipFill>
        <p:spPr>
          <a:xfrm>
            <a:off x="6597736" y="4092639"/>
            <a:ext cx="823681" cy="823681"/>
          </a:xfrm>
          <a:prstGeom prst="rect">
            <a:avLst/>
          </a:prstGeom>
          <a:noFill/>
          <a:ln>
            <a:noFill/>
          </a:ln>
        </p:spPr>
      </p:pic>
      <p:sp>
        <p:nvSpPr>
          <p:cNvPr id="2" name="TextBox 1">
            <a:extLst>
              <a:ext uri="{FF2B5EF4-FFF2-40B4-BE49-F238E27FC236}">
                <a16:creationId xmlns:a16="http://schemas.microsoft.com/office/drawing/2014/main" id="{D2FCA839-E226-8D6F-8A63-2932358869A3}"/>
              </a:ext>
            </a:extLst>
          </p:cNvPr>
          <p:cNvSpPr txBox="1"/>
          <p:nvPr/>
        </p:nvSpPr>
        <p:spPr>
          <a:xfrm>
            <a:off x="63145" y="444930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073763"/>
                </a:solidFill>
                <a:latin typeface="Montserrat"/>
              </a:rPr>
              <a:t>Date: 19th Feb 2024</a:t>
            </a:r>
            <a:endParaRPr lang="en-US" sz="1200"/>
          </a:p>
        </p:txBody>
      </p:sp>
      <p:sp>
        <p:nvSpPr>
          <p:cNvPr id="3" name="Slide Number Placeholder 2">
            <a:extLst>
              <a:ext uri="{FF2B5EF4-FFF2-40B4-BE49-F238E27FC236}">
                <a16:creationId xmlns:a16="http://schemas.microsoft.com/office/drawing/2014/main" id="{DAEBB169-0B1B-907B-3AAF-64935BCA1112}"/>
              </a:ext>
            </a:extLst>
          </p:cNvPr>
          <p:cNvSpPr>
            <a:spLocks noGrp="1"/>
          </p:cNvSpPr>
          <p:nvPr>
            <p:ph type="sldNum" idx="12"/>
          </p:nvPr>
        </p:nvSpPr>
        <p:spPr/>
        <p:txBody>
          <a:bodyPr/>
          <a:lstStyle/>
          <a:p>
            <a:fld id="{00000000-1234-1234-1234-123412341234}" type="slidenum">
              <a:rPr lang="en"/>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Shape 433"/>
        <p:cNvGrpSpPr/>
        <p:nvPr/>
      </p:nvGrpSpPr>
      <p:grpSpPr>
        <a:xfrm>
          <a:off x="0" y="0"/>
          <a:ext cx="0" cy="0"/>
          <a:chOff x="0" y="0"/>
          <a:chExt cx="0" cy="0"/>
        </a:xfrm>
      </p:grpSpPr>
      <p:sp>
        <p:nvSpPr>
          <p:cNvPr id="434" name="Google Shape;434;p41"/>
          <p:cNvSpPr/>
          <p:nvPr/>
        </p:nvSpPr>
        <p:spPr>
          <a:xfrm>
            <a:off x="0" y="-23979"/>
            <a:ext cx="9188400" cy="5185800"/>
          </a:xfrm>
          <a:prstGeom prst="rect">
            <a:avLst/>
          </a:prstGeom>
          <a:solidFill>
            <a:srgbClr val="073763">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1"/>
          <p:cNvSpPr txBox="1">
            <a:spLocks noGrp="1"/>
          </p:cNvSpPr>
          <p:nvPr>
            <p:ph type="title"/>
          </p:nvPr>
        </p:nvSpPr>
        <p:spPr>
          <a:xfrm>
            <a:off x="2340360" y="4240327"/>
            <a:ext cx="7082100" cy="530877"/>
          </a:xfrm>
          <a:prstGeom prst="rect">
            <a:avLst/>
          </a:prstGeom>
          <a:noFill/>
          <a:ln>
            <a:noFill/>
          </a:ln>
        </p:spPr>
        <p:txBody>
          <a:bodyPr spcFirstLastPara="1" wrap="square" lIns="91425" tIns="91425" rIns="91425" bIns="91425" anchor="ctr" anchorCtr="0">
            <a:noAutofit/>
          </a:bodyPr>
          <a:lstStyle/>
          <a:p>
            <a:r>
              <a:rPr lang="en" sz="1400"/>
              <a:t>“The idea that the future is unpredictable is undermined everyday by the ease with which the past is explained.”</a:t>
            </a:r>
            <a:endParaRPr lang="en-US" sz="1400"/>
          </a:p>
        </p:txBody>
      </p:sp>
      <p:sp>
        <p:nvSpPr>
          <p:cNvPr id="436" name="Google Shape;436;p41"/>
          <p:cNvSpPr txBox="1">
            <a:spLocks noGrp="1"/>
          </p:cNvSpPr>
          <p:nvPr>
            <p:ph type="subTitle" idx="1"/>
          </p:nvPr>
        </p:nvSpPr>
        <p:spPr>
          <a:xfrm>
            <a:off x="5190988" y="4565289"/>
            <a:ext cx="3831600" cy="507900"/>
          </a:xfrm>
          <a:prstGeom prst="rect">
            <a:avLst/>
          </a:prstGeom>
          <a:noFill/>
          <a:ln>
            <a:noFill/>
          </a:ln>
        </p:spPr>
        <p:txBody>
          <a:bodyPr spcFirstLastPara="1" wrap="square" lIns="91425" tIns="91425" rIns="91425" bIns="91425" anchor="t" anchorCtr="0">
            <a:noAutofit/>
          </a:bodyPr>
          <a:lstStyle/>
          <a:p>
            <a:pPr marL="0" indent="0" algn="ctr">
              <a:spcAft>
                <a:spcPts val="1600"/>
              </a:spcAft>
            </a:pPr>
            <a:r>
              <a:rPr lang="en" sz="1400"/>
              <a:t>—</a:t>
            </a:r>
            <a:r>
              <a:rPr lang="en" sz="1400" b="0"/>
              <a:t>Daniel Kahneman</a:t>
            </a:r>
            <a:endParaRPr lang="en-US" sz="1400"/>
          </a:p>
        </p:txBody>
      </p:sp>
      <p:sp>
        <p:nvSpPr>
          <p:cNvPr id="3" name="Google Shape;412;p40">
            <a:extLst>
              <a:ext uri="{FF2B5EF4-FFF2-40B4-BE49-F238E27FC236}">
                <a16:creationId xmlns:a16="http://schemas.microsoft.com/office/drawing/2014/main" id="{CBCD34D8-7B40-5209-24F0-3E5E9AFA484F}"/>
              </a:ext>
            </a:extLst>
          </p:cNvPr>
          <p:cNvSpPr txBox="1">
            <a:spLocks/>
          </p:cNvSpPr>
          <p:nvPr/>
        </p:nvSpPr>
        <p:spPr>
          <a:xfrm>
            <a:off x="2572453" y="222341"/>
            <a:ext cx="3611351" cy="94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800"/>
              <a:buFont typeface="Montserrat"/>
              <a:buNone/>
              <a:defRPr sz="2400" b="0" i="0" u="none" strike="noStrike" cap="none">
                <a:solidFill>
                  <a:srgbClr val="FFFFFF"/>
                </a:solidFill>
                <a:latin typeface="Montserrat Medium"/>
                <a:ea typeface="Montserrat Medium"/>
                <a:cs typeface="Montserrat Medium"/>
                <a:sym typeface="Montserrat Medium"/>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4800" u="sng"/>
              <a:t>Thank You</a:t>
            </a:r>
          </a:p>
        </p:txBody>
      </p:sp>
      <p:sp>
        <p:nvSpPr>
          <p:cNvPr id="5" name="Google Shape;413;p40">
            <a:extLst>
              <a:ext uri="{FF2B5EF4-FFF2-40B4-BE49-F238E27FC236}">
                <a16:creationId xmlns:a16="http://schemas.microsoft.com/office/drawing/2014/main" id="{DAF2BE06-B8AA-495C-414F-148D4791895D}"/>
              </a:ext>
            </a:extLst>
          </p:cNvPr>
          <p:cNvSpPr txBox="1">
            <a:spLocks/>
          </p:cNvSpPr>
          <p:nvPr/>
        </p:nvSpPr>
        <p:spPr>
          <a:xfrm>
            <a:off x="2466886" y="1161432"/>
            <a:ext cx="3745200" cy="1319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15000"/>
              </a:lnSpc>
              <a:spcBef>
                <a:spcPts val="0"/>
              </a:spcBef>
              <a:spcAft>
                <a:spcPts val="0"/>
              </a:spcAft>
              <a:buClr>
                <a:schemeClr val="dk2"/>
              </a:buClr>
              <a:buSzPts val="1800"/>
              <a:buFont typeface="Montserrat"/>
              <a:buNone/>
              <a:defRPr sz="1800" b="1" i="0" u="none" strike="noStrike" cap="none">
                <a:solidFill>
                  <a:schemeClr val="dk2"/>
                </a:solidFill>
                <a:latin typeface="Montserrat"/>
                <a:ea typeface="Montserrat"/>
                <a:cs typeface="Montserrat"/>
                <a:sym typeface="Montserrat"/>
              </a:defRPr>
            </a:lvl1pPr>
            <a:lvl2pPr marL="914400" marR="0" lvl="1"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2pPr>
            <a:lvl3pPr marL="1371600" marR="0" lvl="2"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3pPr>
            <a:lvl4pPr marL="1828800" marR="0" lvl="3"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4pPr>
            <a:lvl5pPr marL="2286000" marR="0" lvl="4"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5pPr>
            <a:lvl6pPr marL="2743200" marR="0" lvl="5"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6pPr>
            <a:lvl7pPr marL="3200400" marR="0" lvl="6"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7pPr>
            <a:lvl8pPr marL="3657600" marR="0" lvl="7" indent="-317500" algn="r" rtl="0">
              <a:lnSpc>
                <a:spcPct val="115000"/>
              </a:lnSpc>
              <a:spcBef>
                <a:spcPts val="1600"/>
              </a:spcBef>
              <a:spcAft>
                <a:spcPts val="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8pPr>
            <a:lvl9pPr marL="4114800" marR="0" lvl="8" indent="-317500" algn="r" rtl="0">
              <a:lnSpc>
                <a:spcPct val="115000"/>
              </a:lnSpc>
              <a:spcBef>
                <a:spcPts val="1600"/>
              </a:spcBef>
              <a:spcAft>
                <a:spcPts val="1600"/>
              </a:spcAft>
              <a:buClr>
                <a:schemeClr val="dk2"/>
              </a:buClr>
              <a:buSzPts val="1400"/>
              <a:buFont typeface="Montserrat Medium"/>
              <a:buNone/>
              <a:defRPr sz="1400" b="1"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spcAft>
                <a:spcPts val="1600"/>
              </a:spcAft>
            </a:pPr>
            <a:r>
              <a:rPr lang="en" sz="3200">
                <a:solidFill>
                  <a:schemeClr val="bg1"/>
                </a:solidFill>
              </a:rPr>
              <a:t>Do you have any questions?</a:t>
            </a:r>
            <a:endParaRPr lang="en-US" sz="3200">
              <a:solidFill>
                <a:schemeClr val="bg1"/>
              </a:solidFill>
            </a:endParaRPr>
          </a:p>
        </p:txBody>
      </p:sp>
      <p:sp>
        <p:nvSpPr>
          <p:cNvPr id="4" name="Google Shape;257;p34">
            <a:extLst>
              <a:ext uri="{FF2B5EF4-FFF2-40B4-BE49-F238E27FC236}">
                <a16:creationId xmlns:a16="http://schemas.microsoft.com/office/drawing/2014/main" id="{5C8F5B9F-70EA-A540-90CB-991CECBA849A}"/>
              </a:ext>
            </a:extLst>
          </p:cNvPr>
          <p:cNvSpPr txBox="1"/>
          <p:nvPr/>
        </p:nvSpPr>
        <p:spPr>
          <a:xfrm>
            <a:off x="7528298"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dirty="0">
                <a:solidFill>
                  <a:srgbClr val="0563C1"/>
                </a:solidFill>
                <a:latin typeface="Montserrat"/>
                <a:ea typeface="Montserrat"/>
                <a:cs typeface="Montserrat"/>
                <a:sym typeface="Montserrat"/>
              </a:rPr>
              <a:t>Page 10</a:t>
            </a:r>
            <a:endParaRPr lang="en-US" sz="800" dirty="0">
              <a:solidFill>
                <a:srgbClr val="0563C1"/>
              </a:solidFill>
              <a:latin typeface="Montserrat"/>
              <a:ea typeface="Montserrat"/>
              <a:cs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7" name="Google Shape;187;p34"/>
          <p:cNvGrpSpPr/>
          <p:nvPr/>
        </p:nvGrpSpPr>
        <p:grpSpPr>
          <a:xfrm>
            <a:off x="2565072" y="719974"/>
            <a:ext cx="5550678" cy="2829672"/>
            <a:chOff x="233350" y="949250"/>
            <a:chExt cx="7137300" cy="3802300"/>
          </a:xfrm>
        </p:grpSpPr>
        <p:sp>
          <p:nvSpPr>
            <p:cNvPr id="188" name="Google Shape;188;p3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4"/>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221" name="Google Shape;221;p3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34"/>
          <p:cNvSpPr txBox="1">
            <a:spLocks noGrp="1"/>
          </p:cNvSpPr>
          <p:nvPr>
            <p:ph type="title"/>
          </p:nvPr>
        </p:nvSpPr>
        <p:spPr>
          <a:xfrm>
            <a:off x="466925" y="3485800"/>
            <a:ext cx="1733100" cy="1080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Problem Statement</a:t>
            </a:r>
            <a:endParaRPr/>
          </a:p>
        </p:txBody>
      </p:sp>
      <p:sp>
        <p:nvSpPr>
          <p:cNvPr id="240" name="Google Shape;240;p34"/>
          <p:cNvSpPr/>
          <p:nvPr/>
        </p:nvSpPr>
        <p:spPr>
          <a:xfrm>
            <a:off x="3431661" y="1374740"/>
            <a:ext cx="94500" cy="9450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4"/>
          <p:cNvSpPr/>
          <p:nvPr/>
        </p:nvSpPr>
        <p:spPr>
          <a:xfrm>
            <a:off x="3730175" y="1232763"/>
            <a:ext cx="94500" cy="94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4"/>
          <p:cNvSpPr/>
          <p:nvPr/>
        </p:nvSpPr>
        <p:spPr>
          <a:xfrm>
            <a:off x="3258553" y="1647697"/>
            <a:ext cx="94500" cy="94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4"/>
          <p:cNvSpPr/>
          <p:nvPr/>
        </p:nvSpPr>
        <p:spPr>
          <a:xfrm>
            <a:off x="3682878" y="1492888"/>
            <a:ext cx="94500" cy="94500"/>
          </a:xfrm>
          <a:prstGeom prst="rect">
            <a:avLst/>
          </a:prstGeom>
          <a:solidFill>
            <a:srgbClr val="3876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4"/>
          <p:cNvSpPr/>
          <p:nvPr/>
        </p:nvSpPr>
        <p:spPr>
          <a:xfrm>
            <a:off x="3064725" y="1327263"/>
            <a:ext cx="94500" cy="94500"/>
          </a:xfrm>
          <a:prstGeom prst="rect">
            <a:avLst/>
          </a:prstGeom>
          <a:solidFill>
            <a:srgbClr val="FF0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4"/>
          <p:cNvSpPr txBox="1"/>
          <p:nvPr/>
        </p:nvSpPr>
        <p:spPr>
          <a:xfrm>
            <a:off x="2145585" y="4027355"/>
            <a:ext cx="6889138" cy="861744"/>
          </a:xfrm>
          <a:prstGeom prst="rect">
            <a:avLst/>
          </a:prstGeom>
          <a:noFill/>
          <a:ln>
            <a:noFill/>
          </a:ln>
        </p:spPr>
        <p:txBody>
          <a:bodyPr spcFirstLastPara="1" wrap="square" lIns="91425" tIns="91425" rIns="91425" bIns="91425" anchor="t" anchorCtr="0">
            <a:spAutoFit/>
          </a:bodyPr>
          <a:lstStyle/>
          <a:p>
            <a:pPr marL="165100">
              <a:buClr>
                <a:schemeClr val="lt2"/>
              </a:buClr>
              <a:buSzPts val="1000"/>
            </a:pPr>
            <a:r>
              <a:rPr lang="en" sz="1100" dirty="0">
                <a:solidFill>
                  <a:schemeClr val="lt2"/>
                </a:solidFill>
                <a:latin typeface="Montserrat"/>
                <a:ea typeface="Montserrat"/>
                <a:cs typeface="Montserrat"/>
                <a:sym typeface="Montserrat"/>
              </a:rPr>
              <a:t>To develop a predictive model that accurately forecasts weekly sales for a Walmart store by taking into account historical sales data and other non-intuitive predictive parameters including temperature, fuel prices, unemployment rates in the state, holidays and Consumer Price Index (CPI) information.</a:t>
            </a:r>
            <a:endParaRPr lang="en-US" sz="1100">
              <a:solidFill>
                <a:schemeClr val="lt2"/>
              </a:solidFill>
              <a:latin typeface="Montserrat"/>
              <a:ea typeface="Montserrat"/>
              <a:cs typeface="Montserrat"/>
            </a:endParaRPr>
          </a:p>
        </p:txBody>
      </p:sp>
      <p:sp>
        <p:nvSpPr>
          <p:cNvPr id="257" name="Google Shape;257;p34"/>
          <p:cNvSpPr txBox="1"/>
          <p:nvPr/>
        </p:nvSpPr>
        <p:spPr>
          <a:xfrm>
            <a:off x="7688158" y="4925102"/>
            <a:ext cx="145580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a:solidFill>
                  <a:srgbClr val="0563C1"/>
                </a:solidFill>
                <a:latin typeface="Montserrat"/>
                <a:ea typeface="Montserrat"/>
                <a:cs typeface="Montserrat"/>
                <a:sym typeface="Montserrat"/>
              </a:rPr>
              <a:t>Page 2</a:t>
            </a:r>
            <a:endParaRPr lang="en-US" sz="800">
              <a:solidFill>
                <a:srgbClr val="0563C1"/>
              </a:solidFill>
              <a:latin typeface="Montserrat"/>
              <a:ea typeface="Montserrat"/>
              <a:cs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title"/>
          </p:nvPr>
        </p:nvSpPr>
        <p:spPr>
          <a:xfrm>
            <a:off x="211425" y="3522525"/>
            <a:ext cx="2001000" cy="10860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Relevance and Impact</a:t>
            </a:r>
            <a:endParaRPr/>
          </a:p>
        </p:txBody>
      </p:sp>
      <p:sp>
        <p:nvSpPr>
          <p:cNvPr id="263" name="Google Shape;263;p35"/>
          <p:cNvSpPr txBox="1">
            <a:spLocks noGrp="1"/>
          </p:cNvSpPr>
          <p:nvPr>
            <p:ph type="subTitle" idx="1"/>
          </p:nvPr>
        </p:nvSpPr>
        <p:spPr>
          <a:xfrm>
            <a:off x="3711543" y="1998269"/>
            <a:ext cx="3668700" cy="410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latin typeface="Montserrat Black"/>
                <a:ea typeface="Montserrat Black"/>
                <a:cs typeface="Montserrat Black"/>
                <a:sym typeface="Montserrat Black"/>
              </a:rPr>
              <a:t>Enhancing Operational Efficiency</a:t>
            </a:r>
            <a:endParaRPr>
              <a:latin typeface="Montserrat Black"/>
              <a:ea typeface="Montserrat Black"/>
              <a:cs typeface="Montserrat Black"/>
              <a:sym typeface="Montserrat Black"/>
            </a:endParaRPr>
          </a:p>
        </p:txBody>
      </p:sp>
      <p:sp>
        <p:nvSpPr>
          <p:cNvPr id="265" name="Google Shape;265;p35"/>
          <p:cNvSpPr txBox="1">
            <a:spLocks noGrp="1"/>
          </p:cNvSpPr>
          <p:nvPr>
            <p:ph type="subTitle" idx="3"/>
          </p:nvPr>
        </p:nvSpPr>
        <p:spPr>
          <a:xfrm>
            <a:off x="3093475" y="638850"/>
            <a:ext cx="2614200" cy="30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Optimize Inventory</a:t>
            </a:r>
            <a:endParaRPr/>
          </a:p>
        </p:txBody>
      </p:sp>
      <p:sp>
        <p:nvSpPr>
          <p:cNvPr id="267" name="Google Shape;267;p35"/>
          <p:cNvSpPr txBox="1">
            <a:spLocks noGrp="1"/>
          </p:cNvSpPr>
          <p:nvPr>
            <p:ph type="subTitle" idx="5"/>
          </p:nvPr>
        </p:nvSpPr>
        <p:spPr>
          <a:xfrm>
            <a:off x="4788278" y="3673547"/>
            <a:ext cx="2700600" cy="310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1800"/>
              <a:buNone/>
            </a:pPr>
            <a:r>
              <a:rPr lang="en"/>
              <a:t>Staffing &amp; Strategic Planning</a:t>
            </a:r>
            <a:endParaRPr/>
          </a:p>
        </p:txBody>
      </p:sp>
      <p:sp>
        <p:nvSpPr>
          <p:cNvPr id="269" name="Google Shape;269;p35"/>
          <p:cNvSpPr/>
          <p:nvPr/>
        </p:nvSpPr>
        <p:spPr>
          <a:xfrm>
            <a:off x="2369250" y="785205"/>
            <a:ext cx="766800" cy="42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5"/>
          <p:cNvSpPr/>
          <p:nvPr/>
        </p:nvSpPr>
        <p:spPr>
          <a:xfrm>
            <a:off x="4017357" y="3829168"/>
            <a:ext cx="766800" cy="42000"/>
          </a:xfrm>
          <a:prstGeom prst="rect">
            <a:avLst/>
          </a:pr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5"/>
          <p:cNvSpPr/>
          <p:nvPr/>
        </p:nvSpPr>
        <p:spPr>
          <a:xfrm>
            <a:off x="2966481" y="2244919"/>
            <a:ext cx="766800" cy="41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2" name="Google Shape;272;p35"/>
          <p:cNvGrpSpPr/>
          <p:nvPr/>
        </p:nvGrpSpPr>
        <p:grpSpPr>
          <a:xfrm>
            <a:off x="5847865" y="4245675"/>
            <a:ext cx="564554" cy="556672"/>
            <a:chOff x="870939" y="2439293"/>
            <a:chExt cx="331993" cy="331993"/>
          </a:xfrm>
        </p:grpSpPr>
        <p:sp>
          <p:nvSpPr>
            <p:cNvPr id="273" name="Google Shape;273;p35"/>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5"/>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5"/>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5"/>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5"/>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5"/>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5"/>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5"/>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5"/>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5"/>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5"/>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5"/>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5"/>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5"/>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5"/>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5"/>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35"/>
          <p:cNvGrpSpPr/>
          <p:nvPr/>
        </p:nvGrpSpPr>
        <p:grpSpPr>
          <a:xfrm>
            <a:off x="4135940" y="1011803"/>
            <a:ext cx="509793" cy="519411"/>
            <a:chOff x="1731523" y="2422616"/>
            <a:chExt cx="399435" cy="365698"/>
          </a:xfrm>
        </p:grpSpPr>
        <p:sp>
          <p:nvSpPr>
            <p:cNvPr id="290" name="Google Shape;290;p35"/>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5"/>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5"/>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3" name="Google Shape;293;p35"/>
          <p:cNvGrpSpPr/>
          <p:nvPr/>
        </p:nvGrpSpPr>
        <p:grpSpPr>
          <a:xfrm>
            <a:off x="4734077" y="2594469"/>
            <a:ext cx="624445" cy="535524"/>
            <a:chOff x="1278299" y="2439293"/>
            <a:chExt cx="410829" cy="332343"/>
          </a:xfrm>
        </p:grpSpPr>
        <p:sp>
          <p:nvSpPr>
            <p:cNvPr id="294" name="Google Shape;294;p35"/>
            <p:cNvSpPr/>
            <p:nvPr/>
          </p:nvSpPr>
          <p:spPr>
            <a:xfrm>
              <a:off x="1360159" y="2510141"/>
              <a:ext cx="245963" cy="12540"/>
            </a:xfrm>
            <a:custGeom>
              <a:avLst/>
              <a:gdLst/>
              <a:ahLst/>
              <a:cxnLst/>
              <a:rect l="l" t="t" r="r" b="b"/>
              <a:pathLst>
                <a:path w="7728" h="394" extrusionOk="0">
                  <a:moveTo>
                    <a:pt x="191" y="1"/>
                  </a:moveTo>
                  <a:cubicBezTo>
                    <a:pt x="96" y="1"/>
                    <a:pt x="1" y="96"/>
                    <a:pt x="1" y="203"/>
                  </a:cubicBezTo>
                  <a:cubicBezTo>
                    <a:pt x="1" y="298"/>
                    <a:pt x="96" y="394"/>
                    <a:pt x="191" y="394"/>
                  </a:cubicBezTo>
                  <a:lnTo>
                    <a:pt x="7537" y="394"/>
                  </a:lnTo>
                  <a:cubicBezTo>
                    <a:pt x="7633" y="394"/>
                    <a:pt x="7728" y="298"/>
                    <a:pt x="7728" y="203"/>
                  </a:cubicBezTo>
                  <a:cubicBezTo>
                    <a:pt x="7728" y="96"/>
                    <a:pt x="7633" y="1"/>
                    <a:pt x="7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5"/>
            <p:cNvSpPr/>
            <p:nvPr/>
          </p:nvSpPr>
          <p:spPr>
            <a:xfrm>
              <a:off x="1360159" y="2575706"/>
              <a:ext cx="245963" cy="12158"/>
            </a:xfrm>
            <a:custGeom>
              <a:avLst/>
              <a:gdLst/>
              <a:ahLst/>
              <a:cxnLst/>
              <a:rect l="l" t="t" r="r" b="b"/>
              <a:pathLst>
                <a:path w="7728" h="382" extrusionOk="0">
                  <a:moveTo>
                    <a:pt x="191" y="0"/>
                  </a:moveTo>
                  <a:cubicBezTo>
                    <a:pt x="96" y="0"/>
                    <a:pt x="1" y="84"/>
                    <a:pt x="1" y="191"/>
                  </a:cubicBezTo>
                  <a:cubicBezTo>
                    <a:pt x="1" y="298"/>
                    <a:pt x="96" y="381"/>
                    <a:pt x="191" y="381"/>
                  </a:cubicBezTo>
                  <a:lnTo>
                    <a:pt x="7537" y="381"/>
                  </a:lnTo>
                  <a:cubicBezTo>
                    <a:pt x="7633" y="381"/>
                    <a:pt x="7728" y="298"/>
                    <a:pt x="7728" y="191"/>
                  </a:cubicBezTo>
                  <a:cubicBezTo>
                    <a:pt x="7728" y="84"/>
                    <a:pt x="7633" y="0"/>
                    <a:pt x="7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5"/>
            <p:cNvSpPr/>
            <p:nvPr/>
          </p:nvSpPr>
          <p:spPr>
            <a:xfrm>
              <a:off x="1437086" y="2618132"/>
              <a:ext cx="92873" cy="12540"/>
            </a:xfrm>
            <a:custGeom>
              <a:avLst/>
              <a:gdLst/>
              <a:ahLst/>
              <a:cxnLst/>
              <a:rect l="l" t="t" r="r" b="b"/>
              <a:pathLst>
                <a:path w="2918" h="394" extrusionOk="0">
                  <a:moveTo>
                    <a:pt x="191" y="1"/>
                  </a:moveTo>
                  <a:cubicBezTo>
                    <a:pt x="84" y="1"/>
                    <a:pt x="1" y="96"/>
                    <a:pt x="1" y="203"/>
                  </a:cubicBezTo>
                  <a:cubicBezTo>
                    <a:pt x="1" y="299"/>
                    <a:pt x="84" y="394"/>
                    <a:pt x="191" y="394"/>
                  </a:cubicBezTo>
                  <a:lnTo>
                    <a:pt x="2715" y="394"/>
                  </a:lnTo>
                  <a:cubicBezTo>
                    <a:pt x="2822" y="394"/>
                    <a:pt x="2918" y="299"/>
                    <a:pt x="2918" y="203"/>
                  </a:cubicBezTo>
                  <a:cubicBezTo>
                    <a:pt x="2918" y="96"/>
                    <a:pt x="2822" y="1"/>
                    <a:pt x="2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5"/>
            <p:cNvSpPr/>
            <p:nvPr/>
          </p:nvSpPr>
          <p:spPr>
            <a:xfrm>
              <a:off x="1419295" y="2543115"/>
              <a:ext cx="186827" cy="12158"/>
            </a:xfrm>
            <a:custGeom>
              <a:avLst/>
              <a:gdLst/>
              <a:ahLst/>
              <a:cxnLst/>
              <a:rect l="l" t="t" r="r" b="b"/>
              <a:pathLst>
                <a:path w="5870" h="382" extrusionOk="0">
                  <a:moveTo>
                    <a:pt x="191" y="1"/>
                  </a:moveTo>
                  <a:cubicBezTo>
                    <a:pt x="95" y="1"/>
                    <a:pt x="0" y="84"/>
                    <a:pt x="0" y="191"/>
                  </a:cubicBezTo>
                  <a:cubicBezTo>
                    <a:pt x="0" y="298"/>
                    <a:pt x="95" y="382"/>
                    <a:pt x="191" y="382"/>
                  </a:cubicBezTo>
                  <a:lnTo>
                    <a:pt x="5679" y="382"/>
                  </a:lnTo>
                  <a:cubicBezTo>
                    <a:pt x="5775" y="382"/>
                    <a:pt x="5870" y="298"/>
                    <a:pt x="5870" y="191"/>
                  </a:cubicBezTo>
                  <a:cubicBezTo>
                    <a:pt x="5870" y="84"/>
                    <a:pt x="5775" y="1"/>
                    <a:pt x="56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5"/>
            <p:cNvSpPr/>
            <p:nvPr/>
          </p:nvSpPr>
          <p:spPr>
            <a:xfrm>
              <a:off x="1360541" y="2543115"/>
              <a:ext cx="43604" cy="12158"/>
            </a:xfrm>
            <a:custGeom>
              <a:avLst/>
              <a:gdLst/>
              <a:ahLst/>
              <a:cxnLst/>
              <a:rect l="l" t="t" r="r" b="b"/>
              <a:pathLst>
                <a:path w="1370" h="382" extrusionOk="0">
                  <a:moveTo>
                    <a:pt x="203" y="1"/>
                  </a:moveTo>
                  <a:cubicBezTo>
                    <a:pt x="96" y="1"/>
                    <a:pt x="1" y="84"/>
                    <a:pt x="1" y="191"/>
                  </a:cubicBezTo>
                  <a:cubicBezTo>
                    <a:pt x="1" y="298"/>
                    <a:pt x="96" y="382"/>
                    <a:pt x="203" y="382"/>
                  </a:cubicBezTo>
                  <a:lnTo>
                    <a:pt x="1179" y="382"/>
                  </a:lnTo>
                  <a:cubicBezTo>
                    <a:pt x="1286" y="382"/>
                    <a:pt x="1370" y="298"/>
                    <a:pt x="1370" y="191"/>
                  </a:cubicBezTo>
                  <a:cubicBezTo>
                    <a:pt x="1358" y="72"/>
                    <a:pt x="1286" y="1"/>
                    <a:pt x="11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5"/>
            <p:cNvSpPr/>
            <p:nvPr/>
          </p:nvSpPr>
          <p:spPr>
            <a:xfrm>
              <a:off x="1306721" y="2469211"/>
              <a:ext cx="353222" cy="228171"/>
            </a:xfrm>
            <a:custGeom>
              <a:avLst/>
              <a:gdLst/>
              <a:ahLst/>
              <a:cxnLst/>
              <a:rect l="l" t="t" r="r" b="b"/>
              <a:pathLst>
                <a:path w="11098" h="7169" extrusionOk="0">
                  <a:moveTo>
                    <a:pt x="1144" y="1"/>
                  </a:moveTo>
                  <a:cubicBezTo>
                    <a:pt x="1025" y="1"/>
                    <a:pt x="918" y="96"/>
                    <a:pt x="906" y="215"/>
                  </a:cubicBezTo>
                  <a:cubicBezTo>
                    <a:pt x="894" y="596"/>
                    <a:pt x="596" y="894"/>
                    <a:pt x="215" y="906"/>
                  </a:cubicBezTo>
                  <a:cubicBezTo>
                    <a:pt x="96" y="906"/>
                    <a:pt x="1" y="1013"/>
                    <a:pt x="1" y="1144"/>
                  </a:cubicBezTo>
                  <a:lnTo>
                    <a:pt x="1" y="6025"/>
                  </a:lnTo>
                  <a:cubicBezTo>
                    <a:pt x="1" y="6144"/>
                    <a:pt x="96" y="6252"/>
                    <a:pt x="215" y="6264"/>
                  </a:cubicBezTo>
                  <a:cubicBezTo>
                    <a:pt x="596" y="6275"/>
                    <a:pt x="894" y="6573"/>
                    <a:pt x="906" y="6942"/>
                  </a:cubicBezTo>
                  <a:cubicBezTo>
                    <a:pt x="906" y="7061"/>
                    <a:pt x="1013" y="7168"/>
                    <a:pt x="1144" y="7168"/>
                  </a:cubicBezTo>
                  <a:lnTo>
                    <a:pt x="6728" y="7168"/>
                  </a:lnTo>
                  <a:cubicBezTo>
                    <a:pt x="6835" y="7168"/>
                    <a:pt x="6918" y="7085"/>
                    <a:pt x="6918" y="6978"/>
                  </a:cubicBezTo>
                  <a:cubicBezTo>
                    <a:pt x="6918" y="6871"/>
                    <a:pt x="6835" y="6787"/>
                    <a:pt x="6728" y="6787"/>
                  </a:cubicBezTo>
                  <a:lnTo>
                    <a:pt x="1275" y="6787"/>
                  </a:lnTo>
                  <a:cubicBezTo>
                    <a:pt x="1203" y="6323"/>
                    <a:pt x="846" y="5978"/>
                    <a:pt x="382" y="5894"/>
                  </a:cubicBezTo>
                  <a:lnTo>
                    <a:pt x="382" y="1263"/>
                  </a:lnTo>
                  <a:cubicBezTo>
                    <a:pt x="846" y="1191"/>
                    <a:pt x="1192" y="834"/>
                    <a:pt x="1275" y="370"/>
                  </a:cubicBezTo>
                  <a:lnTo>
                    <a:pt x="9776" y="370"/>
                  </a:lnTo>
                  <a:cubicBezTo>
                    <a:pt x="9847" y="846"/>
                    <a:pt x="10240" y="1203"/>
                    <a:pt x="10717" y="1263"/>
                  </a:cubicBezTo>
                  <a:lnTo>
                    <a:pt x="10717" y="4466"/>
                  </a:lnTo>
                  <a:cubicBezTo>
                    <a:pt x="10717" y="4561"/>
                    <a:pt x="10800" y="4656"/>
                    <a:pt x="10907" y="4656"/>
                  </a:cubicBezTo>
                  <a:cubicBezTo>
                    <a:pt x="11014" y="4656"/>
                    <a:pt x="11098" y="4561"/>
                    <a:pt x="11098" y="4466"/>
                  </a:cubicBezTo>
                  <a:lnTo>
                    <a:pt x="11098" y="1108"/>
                  </a:lnTo>
                  <a:cubicBezTo>
                    <a:pt x="11086" y="1072"/>
                    <a:pt x="11062" y="1013"/>
                    <a:pt x="11014" y="965"/>
                  </a:cubicBezTo>
                  <a:cubicBezTo>
                    <a:pt x="10967" y="918"/>
                    <a:pt x="10907" y="906"/>
                    <a:pt x="10848" y="906"/>
                  </a:cubicBezTo>
                  <a:cubicBezTo>
                    <a:pt x="10467" y="906"/>
                    <a:pt x="10145" y="608"/>
                    <a:pt x="10133" y="215"/>
                  </a:cubicBezTo>
                  <a:cubicBezTo>
                    <a:pt x="10133" y="96"/>
                    <a:pt x="10026" y="1"/>
                    <a:pt x="98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5"/>
            <p:cNvSpPr/>
            <p:nvPr/>
          </p:nvSpPr>
          <p:spPr>
            <a:xfrm>
              <a:off x="1278299" y="2439293"/>
              <a:ext cx="410829" cy="332343"/>
            </a:xfrm>
            <a:custGeom>
              <a:avLst/>
              <a:gdLst/>
              <a:ahLst/>
              <a:cxnLst/>
              <a:rect l="l" t="t" r="r" b="b"/>
              <a:pathLst>
                <a:path w="12908" h="10442" extrusionOk="0">
                  <a:moveTo>
                    <a:pt x="12348" y="369"/>
                  </a:moveTo>
                  <a:cubicBezTo>
                    <a:pt x="12431" y="369"/>
                    <a:pt x="12503" y="429"/>
                    <a:pt x="12503" y="524"/>
                  </a:cubicBezTo>
                  <a:lnTo>
                    <a:pt x="12503" y="8513"/>
                  </a:lnTo>
                  <a:cubicBezTo>
                    <a:pt x="12503" y="8585"/>
                    <a:pt x="12443" y="8656"/>
                    <a:pt x="12348" y="8656"/>
                  </a:cubicBezTo>
                  <a:lnTo>
                    <a:pt x="11610" y="8656"/>
                  </a:lnTo>
                  <a:lnTo>
                    <a:pt x="11502" y="8454"/>
                  </a:lnTo>
                  <a:cubicBezTo>
                    <a:pt x="11502" y="8454"/>
                    <a:pt x="11514" y="8454"/>
                    <a:pt x="11514" y="8442"/>
                  </a:cubicBezTo>
                  <a:cubicBezTo>
                    <a:pt x="11776" y="8323"/>
                    <a:pt x="11931" y="8049"/>
                    <a:pt x="11907" y="7763"/>
                  </a:cubicBezTo>
                  <a:cubicBezTo>
                    <a:pt x="11907" y="7692"/>
                    <a:pt x="11919" y="7632"/>
                    <a:pt x="11967" y="7573"/>
                  </a:cubicBezTo>
                  <a:cubicBezTo>
                    <a:pt x="12133" y="7334"/>
                    <a:pt x="12133" y="7025"/>
                    <a:pt x="11967" y="6799"/>
                  </a:cubicBezTo>
                  <a:cubicBezTo>
                    <a:pt x="11919" y="6739"/>
                    <a:pt x="11907" y="6668"/>
                    <a:pt x="11907" y="6608"/>
                  </a:cubicBezTo>
                  <a:cubicBezTo>
                    <a:pt x="11931" y="6322"/>
                    <a:pt x="11776" y="6061"/>
                    <a:pt x="11514" y="5941"/>
                  </a:cubicBezTo>
                  <a:cubicBezTo>
                    <a:pt x="11455" y="5906"/>
                    <a:pt x="11395" y="5858"/>
                    <a:pt x="11371" y="5787"/>
                  </a:cubicBezTo>
                  <a:cubicBezTo>
                    <a:pt x="11263" y="5559"/>
                    <a:pt x="11027" y="5401"/>
                    <a:pt x="10779" y="5401"/>
                  </a:cubicBezTo>
                  <a:cubicBezTo>
                    <a:pt x="10754" y="5401"/>
                    <a:pt x="10729" y="5402"/>
                    <a:pt x="10705" y="5406"/>
                  </a:cubicBezTo>
                  <a:cubicBezTo>
                    <a:pt x="10621" y="5406"/>
                    <a:pt x="10562" y="5382"/>
                    <a:pt x="10502" y="5346"/>
                  </a:cubicBezTo>
                  <a:cubicBezTo>
                    <a:pt x="10383" y="5263"/>
                    <a:pt x="10246" y="5221"/>
                    <a:pt x="10111" y="5221"/>
                  </a:cubicBezTo>
                  <a:cubicBezTo>
                    <a:pt x="9975" y="5221"/>
                    <a:pt x="9841" y="5263"/>
                    <a:pt x="9728" y="5346"/>
                  </a:cubicBezTo>
                  <a:cubicBezTo>
                    <a:pt x="9669" y="5382"/>
                    <a:pt x="9597" y="5406"/>
                    <a:pt x="9538" y="5406"/>
                  </a:cubicBezTo>
                  <a:cubicBezTo>
                    <a:pt x="9512" y="5402"/>
                    <a:pt x="9486" y="5401"/>
                    <a:pt x="9461" y="5401"/>
                  </a:cubicBezTo>
                  <a:cubicBezTo>
                    <a:pt x="9206" y="5401"/>
                    <a:pt x="8979" y="5559"/>
                    <a:pt x="8871" y="5787"/>
                  </a:cubicBezTo>
                  <a:cubicBezTo>
                    <a:pt x="8835" y="5846"/>
                    <a:pt x="8800" y="5906"/>
                    <a:pt x="8716" y="5941"/>
                  </a:cubicBezTo>
                  <a:cubicBezTo>
                    <a:pt x="8466" y="6061"/>
                    <a:pt x="8300" y="6322"/>
                    <a:pt x="8335" y="6608"/>
                  </a:cubicBezTo>
                  <a:cubicBezTo>
                    <a:pt x="8335" y="6680"/>
                    <a:pt x="8323" y="6739"/>
                    <a:pt x="8276" y="6799"/>
                  </a:cubicBezTo>
                  <a:cubicBezTo>
                    <a:pt x="8109" y="7037"/>
                    <a:pt x="8109" y="7346"/>
                    <a:pt x="8276" y="7573"/>
                  </a:cubicBezTo>
                  <a:cubicBezTo>
                    <a:pt x="8323" y="7632"/>
                    <a:pt x="8335" y="7704"/>
                    <a:pt x="8335" y="7763"/>
                  </a:cubicBezTo>
                  <a:cubicBezTo>
                    <a:pt x="8300" y="8049"/>
                    <a:pt x="8466" y="8323"/>
                    <a:pt x="8716" y="8442"/>
                  </a:cubicBezTo>
                  <a:cubicBezTo>
                    <a:pt x="8716" y="8442"/>
                    <a:pt x="8740" y="8442"/>
                    <a:pt x="8740" y="8454"/>
                  </a:cubicBezTo>
                  <a:lnTo>
                    <a:pt x="8633" y="8656"/>
                  </a:lnTo>
                  <a:lnTo>
                    <a:pt x="525" y="8656"/>
                  </a:lnTo>
                  <a:cubicBezTo>
                    <a:pt x="441" y="8656"/>
                    <a:pt x="370" y="8597"/>
                    <a:pt x="370" y="8513"/>
                  </a:cubicBezTo>
                  <a:lnTo>
                    <a:pt x="370" y="524"/>
                  </a:lnTo>
                  <a:cubicBezTo>
                    <a:pt x="370" y="441"/>
                    <a:pt x="430" y="369"/>
                    <a:pt x="525" y="369"/>
                  </a:cubicBezTo>
                  <a:close/>
                  <a:moveTo>
                    <a:pt x="10139" y="5638"/>
                  </a:moveTo>
                  <a:cubicBezTo>
                    <a:pt x="10199" y="5638"/>
                    <a:pt x="10258" y="5656"/>
                    <a:pt x="10312" y="5691"/>
                  </a:cubicBezTo>
                  <a:cubicBezTo>
                    <a:pt x="10420" y="5770"/>
                    <a:pt x="10553" y="5817"/>
                    <a:pt x="10684" y="5817"/>
                  </a:cubicBezTo>
                  <a:cubicBezTo>
                    <a:pt x="10711" y="5817"/>
                    <a:pt x="10738" y="5815"/>
                    <a:pt x="10764" y="5810"/>
                  </a:cubicBezTo>
                  <a:cubicBezTo>
                    <a:pt x="10773" y="5810"/>
                    <a:pt x="10782" y="5809"/>
                    <a:pt x="10790" y="5809"/>
                  </a:cubicBezTo>
                  <a:cubicBezTo>
                    <a:pt x="10900" y="5809"/>
                    <a:pt x="11007" y="5878"/>
                    <a:pt x="11062" y="5977"/>
                  </a:cubicBezTo>
                  <a:cubicBezTo>
                    <a:pt x="11133" y="6132"/>
                    <a:pt x="11229" y="6251"/>
                    <a:pt x="11383" y="6311"/>
                  </a:cubicBezTo>
                  <a:cubicBezTo>
                    <a:pt x="11502" y="6370"/>
                    <a:pt x="11562" y="6477"/>
                    <a:pt x="11550" y="6608"/>
                  </a:cubicBezTo>
                  <a:cubicBezTo>
                    <a:pt x="11526" y="6775"/>
                    <a:pt x="11574" y="6930"/>
                    <a:pt x="11669" y="7049"/>
                  </a:cubicBezTo>
                  <a:cubicBezTo>
                    <a:pt x="11741" y="7156"/>
                    <a:pt x="11741" y="7287"/>
                    <a:pt x="11669" y="7394"/>
                  </a:cubicBezTo>
                  <a:cubicBezTo>
                    <a:pt x="11574" y="7525"/>
                    <a:pt x="11538" y="7692"/>
                    <a:pt x="11550" y="7835"/>
                  </a:cubicBezTo>
                  <a:cubicBezTo>
                    <a:pt x="11562" y="7966"/>
                    <a:pt x="11490" y="8085"/>
                    <a:pt x="11383" y="8132"/>
                  </a:cubicBezTo>
                  <a:cubicBezTo>
                    <a:pt x="11288" y="8180"/>
                    <a:pt x="11217" y="8239"/>
                    <a:pt x="11157" y="8299"/>
                  </a:cubicBezTo>
                  <a:lnTo>
                    <a:pt x="11145" y="8323"/>
                  </a:lnTo>
                  <a:lnTo>
                    <a:pt x="11050" y="8454"/>
                  </a:lnTo>
                  <a:cubicBezTo>
                    <a:pt x="10995" y="8563"/>
                    <a:pt x="10911" y="8622"/>
                    <a:pt x="10787" y="8622"/>
                  </a:cubicBezTo>
                  <a:cubicBezTo>
                    <a:pt x="10776" y="8622"/>
                    <a:pt x="10764" y="8621"/>
                    <a:pt x="10752" y="8620"/>
                  </a:cubicBezTo>
                  <a:cubicBezTo>
                    <a:pt x="10726" y="8616"/>
                    <a:pt x="10699" y="8614"/>
                    <a:pt x="10672" y="8614"/>
                  </a:cubicBezTo>
                  <a:cubicBezTo>
                    <a:pt x="10542" y="8614"/>
                    <a:pt x="10410" y="8660"/>
                    <a:pt x="10312" y="8739"/>
                  </a:cubicBezTo>
                  <a:cubicBezTo>
                    <a:pt x="10252" y="8751"/>
                    <a:pt x="10205" y="8763"/>
                    <a:pt x="10169" y="8775"/>
                  </a:cubicBezTo>
                  <a:lnTo>
                    <a:pt x="10074" y="8775"/>
                  </a:lnTo>
                  <a:cubicBezTo>
                    <a:pt x="10026" y="8775"/>
                    <a:pt x="9978" y="8751"/>
                    <a:pt x="9955" y="8739"/>
                  </a:cubicBezTo>
                  <a:cubicBezTo>
                    <a:pt x="9836" y="8656"/>
                    <a:pt x="9705" y="8620"/>
                    <a:pt x="9562" y="8620"/>
                  </a:cubicBezTo>
                  <a:lnTo>
                    <a:pt x="9514" y="8620"/>
                  </a:lnTo>
                  <a:cubicBezTo>
                    <a:pt x="9504" y="8621"/>
                    <a:pt x="9495" y="8622"/>
                    <a:pt x="9486" y="8622"/>
                  </a:cubicBezTo>
                  <a:cubicBezTo>
                    <a:pt x="9366" y="8622"/>
                    <a:pt x="9261" y="8553"/>
                    <a:pt x="9216" y="8454"/>
                  </a:cubicBezTo>
                  <a:cubicBezTo>
                    <a:pt x="9181" y="8406"/>
                    <a:pt x="9157" y="8347"/>
                    <a:pt x="9121" y="8323"/>
                  </a:cubicBezTo>
                  <a:lnTo>
                    <a:pt x="9121" y="8299"/>
                  </a:lnTo>
                  <a:cubicBezTo>
                    <a:pt x="9062" y="8227"/>
                    <a:pt x="8990" y="8168"/>
                    <a:pt x="8895" y="8132"/>
                  </a:cubicBezTo>
                  <a:cubicBezTo>
                    <a:pt x="8776" y="8085"/>
                    <a:pt x="8716" y="7977"/>
                    <a:pt x="8728" y="7835"/>
                  </a:cubicBezTo>
                  <a:cubicBezTo>
                    <a:pt x="8752" y="7680"/>
                    <a:pt x="8704" y="7513"/>
                    <a:pt x="8609" y="7394"/>
                  </a:cubicBezTo>
                  <a:cubicBezTo>
                    <a:pt x="8538" y="7287"/>
                    <a:pt x="8538" y="7156"/>
                    <a:pt x="8609" y="7049"/>
                  </a:cubicBezTo>
                  <a:cubicBezTo>
                    <a:pt x="8704" y="6918"/>
                    <a:pt x="8752" y="6751"/>
                    <a:pt x="8728" y="6608"/>
                  </a:cubicBezTo>
                  <a:cubicBezTo>
                    <a:pt x="8716" y="6489"/>
                    <a:pt x="8788" y="6370"/>
                    <a:pt x="8895" y="6311"/>
                  </a:cubicBezTo>
                  <a:cubicBezTo>
                    <a:pt x="9050" y="6227"/>
                    <a:pt x="9169" y="6132"/>
                    <a:pt x="9228" y="5977"/>
                  </a:cubicBezTo>
                  <a:cubicBezTo>
                    <a:pt x="9283" y="5868"/>
                    <a:pt x="9387" y="5809"/>
                    <a:pt x="9496" y="5809"/>
                  </a:cubicBezTo>
                  <a:cubicBezTo>
                    <a:pt x="9506" y="5809"/>
                    <a:pt x="9516" y="5809"/>
                    <a:pt x="9526" y="5810"/>
                  </a:cubicBezTo>
                  <a:cubicBezTo>
                    <a:pt x="9552" y="5815"/>
                    <a:pt x="9579" y="5817"/>
                    <a:pt x="9606" y="5817"/>
                  </a:cubicBezTo>
                  <a:cubicBezTo>
                    <a:pt x="9737" y="5817"/>
                    <a:pt x="9868" y="5770"/>
                    <a:pt x="9966" y="5691"/>
                  </a:cubicBezTo>
                  <a:cubicBezTo>
                    <a:pt x="10020" y="5656"/>
                    <a:pt x="10080" y="5638"/>
                    <a:pt x="10139" y="5638"/>
                  </a:cubicBezTo>
                  <a:close/>
                  <a:moveTo>
                    <a:pt x="8990" y="8775"/>
                  </a:moveTo>
                  <a:cubicBezTo>
                    <a:pt x="9105" y="8910"/>
                    <a:pt x="9274" y="8982"/>
                    <a:pt x="9458" y="8982"/>
                  </a:cubicBezTo>
                  <a:cubicBezTo>
                    <a:pt x="9484" y="8982"/>
                    <a:pt x="9511" y="8981"/>
                    <a:pt x="9538" y="8978"/>
                  </a:cubicBezTo>
                  <a:cubicBezTo>
                    <a:pt x="9609" y="8978"/>
                    <a:pt x="9669" y="8989"/>
                    <a:pt x="9728" y="9037"/>
                  </a:cubicBezTo>
                  <a:cubicBezTo>
                    <a:pt x="9740" y="9049"/>
                    <a:pt x="9776" y="9061"/>
                    <a:pt x="9788" y="9061"/>
                  </a:cubicBezTo>
                  <a:lnTo>
                    <a:pt x="9383" y="9894"/>
                  </a:lnTo>
                  <a:lnTo>
                    <a:pt x="9193" y="9573"/>
                  </a:lnTo>
                  <a:cubicBezTo>
                    <a:pt x="9151" y="9500"/>
                    <a:pt x="9082" y="9463"/>
                    <a:pt x="9001" y="9463"/>
                  </a:cubicBezTo>
                  <a:cubicBezTo>
                    <a:pt x="8990" y="9463"/>
                    <a:pt x="8978" y="9464"/>
                    <a:pt x="8966" y="9466"/>
                  </a:cubicBezTo>
                  <a:lnTo>
                    <a:pt x="8633" y="9525"/>
                  </a:lnTo>
                  <a:lnTo>
                    <a:pt x="8990" y="8775"/>
                  </a:lnTo>
                  <a:close/>
                  <a:moveTo>
                    <a:pt x="11264" y="8775"/>
                  </a:moveTo>
                  <a:lnTo>
                    <a:pt x="11621" y="9525"/>
                  </a:lnTo>
                  <a:lnTo>
                    <a:pt x="11264" y="9466"/>
                  </a:lnTo>
                  <a:cubicBezTo>
                    <a:pt x="11254" y="9464"/>
                    <a:pt x="11243" y="9463"/>
                    <a:pt x="11233" y="9463"/>
                  </a:cubicBezTo>
                  <a:cubicBezTo>
                    <a:pt x="11158" y="9463"/>
                    <a:pt x="11080" y="9500"/>
                    <a:pt x="11038" y="9573"/>
                  </a:cubicBezTo>
                  <a:lnTo>
                    <a:pt x="10848" y="9894"/>
                  </a:lnTo>
                  <a:lnTo>
                    <a:pt x="10467" y="9061"/>
                  </a:lnTo>
                  <a:cubicBezTo>
                    <a:pt x="10478" y="9049"/>
                    <a:pt x="10502" y="9025"/>
                    <a:pt x="10514" y="9025"/>
                  </a:cubicBezTo>
                  <a:cubicBezTo>
                    <a:pt x="10574" y="8989"/>
                    <a:pt x="10657" y="8978"/>
                    <a:pt x="10717" y="8978"/>
                  </a:cubicBezTo>
                  <a:cubicBezTo>
                    <a:pt x="10731" y="8978"/>
                    <a:pt x="10746" y="8979"/>
                    <a:pt x="10760" y="8979"/>
                  </a:cubicBezTo>
                  <a:cubicBezTo>
                    <a:pt x="10946" y="8979"/>
                    <a:pt x="11121" y="8908"/>
                    <a:pt x="11264" y="8775"/>
                  </a:cubicBezTo>
                  <a:close/>
                  <a:moveTo>
                    <a:pt x="525" y="0"/>
                  </a:moveTo>
                  <a:cubicBezTo>
                    <a:pt x="239" y="0"/>
                    <a:pt x="1" y="238"/>
                    <a:pt x="1" y="524"/>
                  </a:cubicBezTo>
                  <a:lnTo>
                    <a:pt x="1" y="8513"/>
                  </a:lnTo>
                  <a:cubicBezTo>
                    <a:pt x="1" y="8799"/>
                    <a:pt x="239" y="9037"/>
                    <a:pt x="525" y="9037"/>
                  </a:cubicBezTo>
                  <a:lnTo>
                    <a:pt x="8454" y="9037"/>
                  </a:lnTo>
                  <a:lnTo>
                    <a:pt x="8169" y="9632"/>
                  </a:lnTo>
                  <a:cubicBezTo>
                    <a:pt x="8145" y="9704"/>
                    <a:pt x="8145" y="9787"/>
                    <a:pt x="8204" y="9870"/>
                  </a:cubicBezTo>
                  <a:cubicBezTo>
                    <a:pt x="8234" y="9930"/>
                    <a:pt x="8306" y="9957"/>
                    <a:pt x="8370" y="9957"/>
                  </a:cubicBezTo>
                  <a:cubicBezTo>
                    <a:pt x="8383" y="9957"/>
                    <a:pt x="8395" y="9956"/>
                    <a:pt x="8407" y="9954"/>
                  </a:cubicBezTo>
                  <a:lnTo>
                    <a:pt x="8931" y="9870"/>
                  </a:lnTo>
                  <a:lnTo>
                    <a:pt x="9228" y="10347"/>
                  </a:lnTo>
                  <a:cubicBezTo>
                    <a:pt x="9276" y="10418"/>
                    <a:pt x="9347" y="10442"/>
                    <a:pt x="9419" y="10442"/>
                  </a:cubicBezTo>
                  <a:lnTo>
                    <a:pt x="9431" y="10442"/>
                  </a:lnTo>
                  <a:cubicBezTo>
                    <a:pt x="9526" y="10442"/>
                    <a:pt x="9585" y="10382"/>
                    <a:pt x="9633" y="10311"/>
                  </a:cubicBezTo>
                  <a:lnTo>
                    <a:pt x="10133" y="9251"/>
                  </a:lnTo>
                  <a:lnTo>
                    <a:pt x="10645" y="10311"/>
                  </a:lnTo>
                  <a:cubicBezTo>
                    <a:pt x="10669" y="10382"/>
                    <a:pt x="10740" y="10430"/>
                    <a:pt x="10836" y="10442"/>
                  </a:cubicBezTo>
                  <a:lnTo>
                    <a:pt x="10848" y="10442"/>
                  </a:lnTo>
                  <a:cubicBezTo>
                    <a:pt x="10919" y="10442"/>
                    <a:pt x="11002" y="10406"/>
                    <a:pt x="11038" y="10347"/>
                  </a:cubicBezTo>
                  <a:lnTo>
                    <a:pt x="11336" y="9870"/>
                  </a:lnTo>
                  <a:lnTo>
                    <a:pt x="11860" y="9954"/>
                  </a:lnTo>
                  <a:cubicBezTo>
                    <a:pt x="11875" y="9956"/>
                    <a:pt x="11890" y="9957"/>
                    <a:pt x="11904" y="9957"/>
                  </a:cubicBezTo>
                  <a:cubicBezTo>
                    <a:pt x="11977" y="9957"/>
                    <a:pt x="12034" y="9930"/>
                    <a:pt x="12074" y="9870"/>
                  </a:cubicBezTo>
                  <a:cubicBezTo>
                    <a:pt x="12110" y="9787"/>
                    <a:pt x="12133" y="9716"/>
                    <a:pt x="12098" y="9620"/>
                  </a:cubicBezTo>
                  <a:lnTo>
                    <a:pt x="11812" y="9025"/>
                  </a:lnTo>
                  <a:lnTo>
                    <a:pt x="12383" y="9025"/>
                  </a:lnTo>
                  <a:cubicBezTo>
                    <a:pt x="12669" y="9025"/>
                    <a:pt x="12907" y="8787"/>
                    <a:pt x="12907" y="8513"/>
                  </a:cubicBezTo>
                  <a:lnTo>
                    <a:pt x="12907" y="524"/>
                  </a:lnTo>
                  <a:cubicBezTo>
                    <a:pt x="12884" y="238"/>
                    <a:pt x="12645" y="0"/>
                    <a:pt x="123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5"/>
            <p:cNvSpPr/>
            <p:nvPr/>
          </p:nvSpPr>
          <p:spPr>
            <a:xfrm>
              <a:off x="1562519" y="2630640"/>
              <a:ext cx="74699" cy="74699"/>
            </a:xfrm>
            <a:custGeom>
              <a:avLst/>
              <a:gdLst/>
              <a:ahLst/>
              <a:cxnLst/>
              <a:rect l="l" t="t" r="r" b="b"/>
              <a:pathLst>
                <a:path w="2347" h="2347" extrusionOk="0">
                  <a:moveTo>
                    <a:pt x="1179" y="382"/>
                  </a:moveTo>
                  <a:cubicBezTo>
                    <a:pt x="1608" y="382"/>
                    <a:pt x="1965" y="739"/>
                    <a:pt x="1965" y="1180"/>
                  </a:cubicBezTo>
                  <a:cubicBezTo>
                    <a:pt x="1977" y="1608"/>
                    <a:pt x="1620" y="1965"/>
                    <a:pt x="1179" y="1965"/>
                  </a:cubicBezTo>
                  <a:cubicBezTo>
                    <a:pt x="739" y="1965"/>
                    <a:pt x="382" y="1608"/>
                    <a:pt x="382" y="1180"/>
                  </a:cubicBezTo>
                  <a:cubicBezTo>
                    <a:pt x="382" y="739"/>
                    <a:pt x="739" y="382"/>
                    <a:pt x="1179" y="382"/>
                  </a:cubicBezTo>
                  <a:close/>
                  <a:moveTo>
                    <a:pt x="1179" y="1"/>
                  </a:moveTo>
                  <a:cubicBezTo>
                    <a:pt x="536" y="1"/>
                    <a:pt x="1" y="525"/>
                    <a:pt x="1" y="1180"/>
                  </a:cubicBezTo>
                  <a:cubicBezTo>
                    <a:pt x="1" y="1811"/>
                    <a:pt x="525" y="2346"/>
                    <a:pt x="1179" y="2346"/>
                  </a:cubicBezTo>
                  <a:cubicBezTo>
                    <a:pt x="1834" y="2346"/>
                    <a:pt x="2346" y="1823"/>
                    <a:pt x="2346" y="1180"/>
                  </a:cubicBezTo>
                  <a:cubicBezTo>
                    <a:pt x="2346" y="525"/>
                    <a:pt x="1834" y="1"/>
                    <a:pt x="11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Google Shape;257;p34">
            <a:extLst>
              <a:ext uri="{FF2B5EF4-FFF2-40B4-BE49-F238E27FC236}">
                <a16:creationId xmlns:a16="http://schemas.microsoft.com/office/drawing/2014/main" id="{161AA744-E271-C9A5-D6B2-296A9517D2A0}"/>
              </a:ext>
            </a:extLst>
          </p:cNvPr>
          <p:cNvSpPr txBox="1"/>
          <p:nvPr/>
        </p:nvSpPr>
        <p:spPr>
          <a:xfrm>
            <a:off x="7688158" y="4925102"/>
            <a:ext cx="145580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a:solidFill>
                  <a:srgbClr val="0563C1"/>
                </a:solidFill>
                <a:latin typeface="Montserrat"/>
                <a:ea typeface="Montserrat"/>
                <a:cs typeface="Montserrat"/>
                <a:sym typeface="Montserrat"/>
              </a:rPr>
              <a:t>Page 3</a:t>
            </a:r>
            <a:endParaRPr lang="en-US" sz="800">
              <a:solidFill>
                <a:srgbClr val="0563C1"/>
              </a:solidFill>
              <a:latin typeface="Montserrat"/>
              <a:ea typeface="Montserrat"/>
              <a:cs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466925" y="3485800"/>
            <a:ext cx="1733100" cy="1080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Data Description</a:t>
            </a:r>
            <a:endParaRPr/>
          </a:p>
        </p:txBody>
      </p:sp>
      <p:graphicFrame>
        <p:nvGraphicFramePr>
          <p:cNvPr id="308" name="Google Shape;308;p36"/>
          <p:cNvGraphicFramePr/>
          <p:nvPr/>
        </p:nvGraphicFramePr>
        <p:xfrm>
          <a:off x="2433800" y="539750"/>
          <a:ext cx="6534150" cy="3285363"/>
        </p:xfrm>
        <a:graphic>
          <a:graphicData uri="http://schemas.openxmlformats.org/drawingml/2006/table">
            <a:tbl>
              <a:tblPr>
                <a:noFill/>
                <a:tableStyleId>{AF39F4D5-09AA-450B-8B26-3E5675436534}</a:tableStyleId>
              </a:tblPr>
              <a:tblGrid>
                <a:gridCol w="1085850">
                  <a:extLst>
                    <a:ext uri="{9D8B030D-6E8A-4147-A177-3AD203B41FA5}">
                      <a16:colId xmlns:a16="http://schemas.microsoft.com/office/drawing/2014/main" val="20000"/>
                    </a:ext>
                  </a:extLst>
                </a:gridCol>
                <a:gridCol w="5448300">
                  <a:extLst>
                    <a:ext uri="{9D8B030D-6E8A-4147-A177-3AD203B41FA5}">
                      <a16:colId xmlns:a16="http://schemas.microsoft.com/office/drawing/2014/main" val="20001"/>
                    </a:ext>
                  </a:extLst>
                </a:gridCol>
              </a:tblGrid>
              <a:tr h="314325">
                <a:tc>
                  <a:txBody>
                    <a:bodyPr/>
                    <a:lstStyle/>
                    <a:p>
                      <a:pPr marL="0" lvl="0" indent="0" algn="ctr" rtl="0">
                        <a:lnSpc>
                          <a:spcPct val="115000"/>
                        </a:lnSpc>
                        <a:spcBef>
                          <a:spcPts val="0"/>
                        </a:spcBef>
                        <a:spcAft>
                          <a:spcPts val="0"/>
                        </a:spcAft>
                        <a:buNone/>
                      </a:pPr>
                      <a:r>
                        <a:rPr lang="en" sz="1300">
                          <a:solidFill>
                            <a:schemeClr val="lt2"/>
                          </a:solidFill>
                          <a:latin typeface="Montserrat Black"/>
                          <a:ea typeface="Montserrat Black"/>
                          <a:cs typeface="Montserrat Black"/>
                          <a:sym typeface="Montserrat Black"/>
                        </a:rPr>
                        <a:t>Parameter</a:t>
                      </a:r>
                      <a:endParaRPr sz="1300">
                        <a:solidFill>
                          <a:schemeClr val="lt2"/>
                        </a:solidFill>
                        <a:latin typeface="Montserrat Black"/>
                        <a:ea typeface="Montserrat Black"/>
                        <a:cs typeface="Montserrat Black"/>
                        <a:sym typeface="Montserrat Black"/>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lt2"/>
                          </a:solidFill>
                          <a:latin typeface="Montserrat Black"/>
                          <a:ea typeface="Montserrat Black"/>
                          <a:cs typeface="Montserrat Black"/>
                          <a:sym typeface="Montserrat Black"/>
                        </a:rPr>
                        <a:t>Description</a:t>
                      </a:r>
                      <a:endParaRPr sz="1300">
                        <a:solidFill>
                          <a:schemeClr val="lt2"/>
                        </a:solidFill>
                        <a:latin typeface="Montserrat Black"/>
                        <a:ea typeface="Montserrat Black"/>
                        <a:cs typeface="Montserrat Black"/>
                        <a:sym typeface="Montserrat Black"/>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43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Date</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The Week of Sales. It is in the format of dd-mm-yyyy. The date starts from 05-02-2010</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43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Weekly_Sales</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The sales of the store in the given week </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572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Holiday_Flag</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If the week has a special Holiday or not.</a:t>
                      </a:r>
                      <a:br>
                        <a:rPr lang="en" sz="1100">
                          <a:solidFill>
                            <a:schemeClr val="lt2"/>
                          </a:solidFill>
                          <a:latin typeface="Montserrat"/>
                          <a:ea typeface="Montserrat"/>
                          <a:cs typeface="Montserrat"/>
                          <a:sym typeface="Montserrat"/>
                        </a:rPr>
                      </a:br>
                      <a:r>
                        <a:rPr lang="en" sz="1100">
                          <a:solidFill>
                            <a:schemeClr val="lt2"/>
                          </a:solidFill>
                          <a:latin typeface="Montserrat"/>
                          <a:ea typeface="Montserrat"/>
                          <a:cs typeface="Montserrat"/>
                          <a:sym typeface="Montserrat"/>
                        </a:rPr>
                        <a:t>1 - The week has a Holiday</a:t>
                      </a:r>
                      <a:br>
                        <a:rPr lang="en" sz="1100">
                          <a:solidFill>
                            <a:schemeClr val="lt2"/>
                          </a:solidFill>
                          <a:latin typeface="Montserrat"/>
                          <a:ea typeface="Montserrat"/>
                          <a:cs typeface="Montserrat"/>
                          <a:sym typeface="Montserrat"/>
                        </a:rPr>
                      </a:br>
                      <a:r>
                        <a:rPr lang="en" sz="1100">
                          <a:solidFill>
                            <a:schemeClr val="lt2"/>
                          </a:solidFill>
                          <a:latin typeface="Montserrat"/>
                          <a:ea typeface="Montserrat"/>
                          <a:cs typeface="Montserrat"/>
                          <a:sym typeface="Montserrat"/>
                        </a:rPr>
                        <a:t>0 - Fully working week</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43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Temperature</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Average Temperature of the week in the area</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43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Fuel_Price</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Price of the Fuel in the region</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43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CPI</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Customer Price Index</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4325">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Unemployment</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solidFill>
                            <a:schemeClr val="lt2"/>
                          </a:solidFill>
                          <a:latin typeface="Montserrat"/>
                          <a:ea typeface="Montserrat"/>
                          <a:cs typeface="Montserrat"/>
                          <a:sym typeface="Montserrat"/>
                        </a:rPr>
                        <a:t>Unemployment rate of the region</a:t>
                      </a:r>
                      <a:endParaRPr sz="1100">
                        <a:solidFill>
                          <a:schemeClr val="lt2"/>
                        </a:solidFill>
                        <a:latin typeface="Montserrat"/>
                        <a:ea typeface="Montserrat"/>
                        <a:cs typeface="Montserrat"/>
                        <a:sym typeface="Montserrat"/>
                      </a:endParaRPr>
                    </a:p>
                  </a:txBody>
                  <a:tcPr marL="63500" marR="63500" marT="63500" marB="635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09" name="Google Shape;309;p36"/>
          <p:cNvSpPr txBox="1"/>
          <p:nvPr/>
        </p:nvSpPr>
        <p:spPr>
          <a:xfrm>
            <a:off x="2433800" y="4099575"/>
            <a:ext cx="6072600" cy="60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1300" u="sng">
                <a:solidFill>
                  <a:schemeClr val="lt2"/>
                </a:solidFill>
                <a:latin typeface="Montserrat Black"/>
                <a:ea typeface="Montserrat Black"/>
                <a:cs typeface="Montserrat Black"/>
                <a:sym typeface="Montserrat Black"/>
              </a:rPr>
              <a:t>Data Source</a:t>
            </a:r>
            <a:r>
              <a:rPr lang="en" sz="1300">
                <a:solidFill>
                  <a:schemeClr val="lt2"/>
                </a:solidFill>
                <a:latin typeface="Montserrat Black"/>
                <a:ea typeface="Montserrat Black"/>
                <a:cs typeface="Montserrat Black"/>
                <a:sym typeface="Montserrat Black"/>
              </a:rPr>
              <a:t>:</a:t>
            </a:r>
            <a:r>
              <a:rPr lang="en" b="1" u="sng">
                <a:solidFill>
                  <a:srgbClr val="444444"/>
                </a:solidFill>
                <a:latin typeface="Times New Roman"/>
                <a:ea typeface="Times New Roman"/>
                <a:cs typeface="Times New Roman"/>
                <a:sym typeface="Times New Roman"/>
              </a:rPr>
              <a:t> </a:t>
            </a:r>
            <a:r>
              <a:rPr lang="en" sz="1100">
                <a:solidFill>
                  <a:schemeClr val="l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https://www.kaggle.com/datasets/varsharam/walmart-sales-dataset-of-45stores</a:t>
            </a:r>
            <a:endParaRPr b="1" u="sng">
              <a:solidFill>
                <a:srgbClr val="444444"/>
              </a:solidFill>
              <a:latin typeface="Times New Roman"/>
              <a:ea typeface="Times New Roman"/>
              <a:cs typeface="Times New Roman"/>
              <a:sym typeface="Times New Roman"/>
            </a:endParaRPr>
          </a:p>
        </p:txBody>
      </p:sp>
      <p:sp>
        <p:nvSpPr>
          <p:cNvPr id="3" name="Google Shape;257;p34">
            <a:extLst>
              <a:ext uri="{FF2B5EF4-FFF2-40B4-BE49-F238E27FC236}">
                <a16:creationId xmlns:a16="http://schemas.microsoft.com/office/drawing/2014/main" id="{D95E58C9-14ED-3623-6A3B-710910FAE771}"/>
              </a:ext>
            </a:extLst>
          </p:cNvPr>
          <p:cNvSpPr txBox="1"/>
          <p:nvPr/>
        </p:nvSpPr>
        <p:spPr>
          <a:xfrm>
            <a:off x="7528298"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a:solidFill>
                  <a:srgbClr val="0563C1"/>
                </a:solidFill>
                <a:latin typeface="Montserrat"/>
                <a:ea typeface="Montserrat"/>
                <a:cs typeface="Montserrat"/>
                <a:sym typeface="Montserrat"/>
              </a:rPr>
              <a:t>Page 4</a:t>
            </a:r>
            <a:endParaRPr lang="en-US" sz="800">
              <a:solidFill>
                <a:srgbClr val="0563C1"/>
              </a:solidFill>
              <a:latin typeface="Montserrat"/>
              <a:ea typeface="Montserrat"/>
              <a:cs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2"/>
          <p:cNvSpPr txBox="1">
            <a:spLocks noGrp="1"/>
          </p:cNvSpPr>
          <p:nvPr>
            <p:ph type="title"/>
          </p:nvPr>
        </p:nvSpPr>
        <p:spPr>
          <a:xfrm>
            <a:off x="593874" y="3501786"/>
            <a:ext cx="1606251" cy="1064314"/>
          </a:xfrm>
          <a:prstGeom prst="rect">
            <a:avLst/>
          </a:prstGeom>
          <a:noFill/>
          <a:ln>
            <a:noFill/>
          </a:ln>
        </p:spPr>
        <p:txBody>
          <a:bodyPr spcFirstLastPara="1" wrap="square" lIns="91425" tIns="91425" rIns="91425" bIns="91425" anchor="b" anchorCtr="0">
            <a:noAutofit/>
          </a:bodyPr>
          <a:lstStyle/>
          <a:p>
            <a:r>
              <a:rPr lang="en" dirty="0"/>
              <a:t>Model Building &amp; Selection Criteria</a:t>
            </a:r>
            <a:endParaRPr lang="en-US" dirty="0" err="1"/>
          </a:p>
        </p:txBody>
      </p:sp>
      <p:sp>
        <p:nvSpPr>
          <p:cNvPr id="442" name="Google Shape;442;p42"/>
          <p:cNvSpPr txBox="1"/>
          <p:nvPr/>
        </p:nvSpPr>
        <p:spPr>
          <a:xfrm>
            <a:off x="2221000" y="2223162"/>
            <a:ext cx="1512079" cy="262500"/>
          </a:xfrm>
          <a:prstGeom prst="rect">
            <a:avLst/>
          </a:prstGeom>
          <a:noFill/>
          <a:ln>
            <a:noFill/>
          </a:ln>
        </p:spPr>
        <p:txBody>
          <a:bodyPr spcFirstLastPara="1" wrap="square" lIns="91425" tIns="91425" rIns="91425" bIns="91425" anchor="ctr" anchorCtr="0">
            <a:noAutofit/>
          </a:bodyPr>
          <a:lstStyle/>
          <a:p>
            <a:pPr algn="r"/>
            <a:r>
              <a:rPr lang="en" sz="1100" b="1">
                <a:solidFill>
                  <a:schemeClr val="lt2"/>
                </a:solidFill>
                <a:latin typeface="Montserrat"/>
                <a:sym typeface="Montserrat"/>
              </a:rPr>
              <a:t>Unbiased Forecasts</a:t>
            </a:r>
            <a:endParaRPr lang="en-US" sz="1100">
              <a:solidFill>
                <a:schemeClr val="lt2"/>
              </a:solidFill>
            </a:endParaRPr>
          </a:p>
        </p:txBody>
      </p:sp>
      <p:sp>
        <p:nvSpPr>
          <p:cNvPr id="443" name="Google Shape;443;p42"/>
          <p:cNvSpPr txBox="1"/>
          <p:nvPr/>
        </p:nvSpPr>
        <p:spPr>
          <a:xfrm>
            <a:off x="2321852" y="2765075"/>
            <a:ext cx="1411226" cy="262500"/>
          </a:xfrm>
          <a:prstGeom prst="rect">
            <a:avLst/>
          </a:prstGeom>
          <a:noFill/>
          <a:ln>
            <a:noFill/>
          </a:ln>
        </p:spPr>
        <p:txBody>
          <a:bodyPr spcFirstLastPara="1" wrap="square" lIns="91425" tIns="91425" rIns="91425" bIns="91425" anchor="ctr" anchorCtr="0">
            <a:noAutofit/>
          </a:bodyPr>
          <a:lstStyle/>
          <a:p>
            <a:pPr algn="r"/>
            <a:r>
              <a:rPr lang="en" sz="1100" b="1">
                <a:solidFill>
                  <a:schemeClr val="lt2"/>
                </a:solidFill>
                <a:latin typeface="Montserrat"/>
                <a:sym typeface="Montserrat"/>
              </a:rPr>
              <a:t>Domain Applicable</a:t>
            </a:r>
            <a:endParaRPr lang="en-US" sz="1100"/>
          </a:p>
        </p:txBody>
      </p:sp>
      <p:sp>
        <p:nvSpPr>
          <p:cNvPr id="444" name="Google Shape;444;p42"/>
          <p:cNvSpPr txBox="1"/>
          <p:nvPr/>
        </p:nvSpPr>
        <p:spPr>
          <a:xfrm>
            <a:off x="2372278" y="3316360"/>
            <a:ext cx="1360800" cy="262500"/>
          </a:xfrm>
          <a:prstGeom prst="rect">
            <a:avLst/>
          </a:prstGeom>
          <a:noFill/>
          <a:ln>
            <a:noFill/>
          </a:ln>
        </p:spPr>
        <p:txBody>
          <a:bodyPr spcFirstLastPara="1" wrap="square" lIns="91425" tIns="91425" rIns="91425" bIns="91425" anchor="ctr" anchorCtr="0">
            <a:noAutofit/>
          </a:bodyPr>
          <a:lstStyle/>
          <a:p>
            <a:pPr algn="r"/>
            <a:r>
              <a:rPr lang="en" sz="1100" b="1">
                <a:solidFill>
                  <a:schemeClr val="lt2"/>
                </a:solidFill>
                <a:latin typeface="Montserrat"/>
                <a:sym typeface="Montserrat"/>
              </a:rPr>
              <a:t>Metrics</a:t>
            </a:r>
            <a:endParaRPr lang="en-US" sz="1100"/>
          </a:p>
        </p:txBody>
      </p:sp>
      <p:sp>
        <p:nvSpPr>
          <p:cNvPr id="445" name="Google Shape;445;p42"/>
          <p:cNvSpPr txBox="1"/>
          <p:nvPr/>
        </p:nvSpPr>
        <p:spPr>
          <a:xfrm>
            <a:off x="4863637" y="963320"/>
            <a:ext cx="3899481" cy="262500"/>
          </a:xfrm>
          <a:prstGeom prst="rect">
            <a:avLst/>
          </a:prstGeom>
          <a:noFill/>
          <a:ln>
            <a:noFill/>
          </a:ln>
        </p:spPr>
        <p:txBody>
          <a:bodyPr spcFirstLastPara="1" wrap="square" lIns="91425" tIns="91425" rIns="91425" bIns="91425" anchor="ctr" anchorCtr="0">
            <a:noAutofit/>
          </a:bodyPr>
          <a:lstStyle/>
          <a:p>
            <a:r>
              <a:rPr lang="en" sz="1050">
                <a:solidFill>
                  <a:schemeClr val="lt2"/>
                </a:solidFill>
                <a:latin typeface="Montserrat"/>
                <a:sym typeface="Montserrat"/>
              </a:rPr>
              <a:t>ARIMA, ARIMAX and Exponential Smoothening</a:t>
            </a:r>
            <a:endParaRPr lang="en-US" sz="1100">
              <a:solidFill>
                <a:schemeClr val="lt2"/>
              </a:solidFill>
            </a:endParaRPr>
          </a:p>
        </p:txBody>
      </p:sp>
      <p:sp>
        <p:nvSpPr>
          <p:cNvPr id="446" name="Google Shape;446;p42"/>
          <p:cNvSpPr txBox="1"/>
          <p:nvPr/>
        </p:nvSpPr>
        <p:spPr>
          <a:xfrm>
            <a:off x="4863637" y="1387571"/>
            <a:ext cx="4080176" cy="329735"/>
          </a:xfrm>
          <a:prstGeom prst="rect">
            <a:avLst/>
          </a:prstGeom>
          <a:noFill/>
          <a:ln>
            <a:noFill/>
          </a:ln>
        </p:spPr>
        <p:txBody>
          <a:bodyPr spcFirstLastPara="1" wrap="square" lIns="91425" tIns="91425" rIns="91425" bIns="91425" anchor="ctr" anchorCtr="0">
            <a:noAutofit/>
          </a:bodyPr>
          <a:lstStyle/>
          <a:p>
            <a:pPr>
              <a:buSzPts val="1200"/>
            </a:pPr>
            <a:r>
              <a:rPr lang="en" sz="1050">
                <a:solidFill>
                  <a:schemeClr val="lt2"/>
                </a:solidFill>
                <a:latin typeface="Montserrat"/>
                <a:sym typeface="Montserrat"/>
              </a:rPr>
              <a:t>We assess how well each model fits the historical sales data, evaluated using MAPE</a:t>
            </a:r>
            <a:endParaRPr lang="en-US" sz="1050">
              <a:solidFill>
                <a:schemeClr val="lt2"/>
              </a:solidFill>
              <a:latin typeface="Montserrat"/>
            </a:endParaRPr>
          </a:p>
        </p:txBody>
      </p:sp>
      <p:sp>
        <p:nvSpPr>
          <p:cNvPr id="447" name="Google Shape;447;p42"/>
          <p:cNvSpPr txBox="1"/>
          <p:nvPr/>
        </p:nvSpPr>
        <p:spPr>
          <a:xfrm>
            <a:off x="4863637" y="1818444"/>
            <a:ext cx="4206242" cy="455801"/>
          </a:xfrm>
          <a:prstGeom prst="rect">
            <a:avLst/>
          </a:prstGeom>
          <a:noFill/>
          <a:ln>
            <a:noFill/>
          </a:ln>
        </p:spPr>
        <p:txBody>
          <a:bodyPr spcFirstLastPara="1" wrap="square" lIns="91425" tIns="91425" rIns="91425" bIns="91425" anchor="ctr" anchorCtr="0">
            <a:noAutofit/>
          </a:bodyPr>
          <a:lstStyle/>
          <a:p>
            <a:r>
              <a:rPr lang="en" sz="1050">
                <a:solidFill>
                  <a:schemeClr val="lt2"/>
                </a:solidFill>
                <a:latin typeface="Montserrat"/>
                <a:sym typeface="Montserrat"/>
              </a:rPr>
              <a:t>We favors simpler models with fewer parameters to achieve similar levels of accuracy, using SBC and AIC</a:t>
            </a:r>
            <a:endParaRPr lang="en-US" sz="1050">
              <a:solidFill>
                <a:schemeClr val="lt2"/>
              </a:solidFill>
            </a:endParaRPr>
          </a:p>
        </p:txBody>
      </p:sp>
      <p:sp>
        <p:nvSpPr>
          <p:cNvPr id="448" name="Google Shape;448;p42"/>
          <p:cNvSpPr txBox="1"/>
          <p:nvPr/>
        </p:nvSpPr>
        <p:spPr>
          <a:xfrm>
            <a:off x="4897255" y="2357630"/>
            <a:ext cx="3744000" cy="359150"/>
          </a:xfrm>
          <a:prstGeom prst="rect">
            <a:avLst/>
          </a:prstGeom>
          <a:noFill/>
          <a:ln>
            <a:noFill/>
          </a:ln>
        </p:spPr>
        <p:txBody>
          <a:bodyPr spcFirstLastPara="1" wrap="square" lIns="91425" tIns="91425" rIns="91425" bIns="91425" anchor="ctr" anchorCtr="0">
            <a:noAutofit/>
          </a:bodyPr>
          <a:lstStyle/>
          <a:p>
            <a:r>
              <a:rPr lang="en" sz="1050">
                <a:solidFill>
                  <a:schemeClr val="lt2"/>
                </a:solidFill>
                <a:latin typeface="Montserrat"/>
                <a:ea typeface="Montserrat"/>
                <a:sym typeface="Montserrat"/>
              </a:rPr>
              <a:t>We ensure forecasts </a:t>
            </a:r>
            <a:r>
              <a:rPr lang="en" sz="1050" b="0" i="0" u="none" strike="noStrike" cap="none">
                <a:solidFill>
                  <a:schemeClr val="lt2"/>
                </a:solidFill>
                <a:latin typeface="Montserrat"/>
                <a:ea typeface="Montserrat"/>
                <a:sym typeface="Montserrat"/>
              </a:rPr>
              <a:t>are </a:t>
            </a:r>
            <a:r>
              <a:rPr lang="en" sz="1050">
                <a:solidFill>
                  <a:schemeClr val="lt2"/>
                </a:solidFill>
                <a:latin typeface="Montserrat"/>
                <a:ea typeface="Montserrat"/>
                <a:sym typeface="Montserrat"/>
              </a:rPr>
              <a:t>neither systematically over nor </a:t>
            </a:r>
            <a:r>
              <a:rPr lang="en" sz="1050" b="0" i="0" u="none" strike="noStrike" cap="none">
                <a:solidFill>
                  <a:schemeClr val="lt2"/>
                </a:solidFill>
                <a:latin typeface="Montserrat"/>
                <a:ea typeface="Montserrat"/>
                <a:sym typeface="Montserrat"/>
              </a:rPr>
              <a:t>under </a:t>
            </a:r>
            <a:r>
              <a:rPr lang="en" sz="1050">
                <a:solidFill>
                  <a:schemeClr val="lt2"/>
                </a:solidFill>
                <a:latin typeface="Montserrat"/>
                <a:ea typeface="Montserrat"/>
                <a:sym typeface="Montserrat"/>
              </a:rPr>
              <a:t>the actual values.</a:t>
            </a:r>
            <a:endParaRPr lang="en-US" sz="1100">
              <a:solidFill>
                <a:schemeClr val="lt2"/>
              </a:solidFill>
            </a:endParaRPr>
          </a:p>
        </p:txBody>
      </p:sp>
      <p:sp>
        <p:nvSpPr>
          <p:cNvPr id="449" name="Google Shape;449;p42"/>
          <p:cNvSpPr txBox="1"/>
          <p:nvPr/>
        </p:nvSpPr>
        <p:spPr>
          <a:xfrm>
            <a:off x="4897255" y="2832308"/>
            <a:ext cx="3744000" cy="396970"/>
          </a:xfrm>
          <a:prstGeom prst="rect">
            <a:avLst/>
          </a:prstGeom>
          <a:noFill/>
          <a:ln>
            <a:noFill/>
          </a:ln>
        </p:spPr>
        <p:txBody>
          <a:bodyPr spcFirstLastPara="1" wrap="square" lIns="91425" tIns="91425" rIns="91425" bIns="91425" anchor="ctr" anchorCtr="0">
            <a:noAutofit/>
          </a:bodyPr>
          <a:lstStyle/>
          <a:p>
            <a:r>
              <a:rPr lang="en" sz="1050">
                <a:solidFill>
                  <a:schemeClr val="lt2"/>
                </a:solidFill>
                <a:latin typeface="Montserrat"/>
                <a:sym typeface="Montserrat"/>
              </a:rPr>
              <a:t>We make sure our models make sense in the context of retail sales forecasting</a:t>
            </a:r>
            <a:endParaRPr lang="en-US" sz="1100">
              <a:solidFill>
                <a:schemeClr val="lt2"/>
              </a:solidFill>
              <a:latin typeface="Montserrat"/>
            </a:endParaRPr>
          </a:p>
        </p:txBody>
      </p:sp>
      <p:sp>
        <p:nvSpPr>
          <p:cNvPr id="450" name="Google Shape;450;p42"/>
          <p:cNvSpPr txBox="1"/>
          <p:nvPr/>
        </p:nvSpPr>
        <p:spPr>
          <a:xfrm>
            <a:off x="4943479" y="3316358"/>
            <a:ext cx="3744000" cy="262500"/>
          </a:xfrm>
          <a:prstGeom prst="rect">
            <a:avLst/>
          </a:prstGeom>
          <a:noFill/>
          <a:ln>
            <a:noFill/>
          </a:ln>
        </p:spPr>
        <p:txBody>
          <a:bodyPr spcFirstLastPara="1" wrap="square" lIns="91425" tIns="91425" rIns="91425" bIns="91425" anchor="ctr" anchorCtr="0">
            <a:noAutofit/>
          </a:bodyPr>
          <a:lstStyle/>
          <a:p>
            <a:r>
              <a:rPr lang="en" sz="1050">
                <a:solidFill>
                  <a:schemeClr val="lt2"/>
                </a:solidFill>
                <a:latin typeface="Montserrat"/>
                <a:sym typeface="Montserrat"/>
              </a:rPr>
              <a:t>Best Fit, MAPE, AIC and SBC metrics</a:t>
            </a:r>
            <a:endParaRPr lang="en-US" sz="1100"/>
          </a:p>
        </p:txBody>
      </p:sp>
      <p:sp>
        <p:nvSpPr>
          <p:cNvPr id="451" name="Google Shape;451;p42"/>
          <p:cNvSpPr txBox="1"/>
          <p:nvPr/>
        </p:nvSpPr>
        <p:spPr>
          <a:xfrm>
            <a:off x="2405896" y="1345563"/>
            <a:ext cx="1360800" cy="262500"/>
          </a:xfrm>
          <a:prstGeom prst="rect">
            <a:avLst/>
          </a:prstGeom>
          <a:noFill/>
          <a:ln>
            <a:noFill/>
          </a:ln>
        </p:spPr>
        <p:txBody>
          <a:bodyPr spcFirstLastPara="1" wrap="square" lIns="91425" tIns="91425" rIns="91425" bIns="91425" anchor="ctr" anchorCtr="0">
            <a:noAutofit/>
          </a:bodyPr>
          <a:lstStyle/>
          <a:p>
            <a:pPr algn="r">
              <a:buSzPts val="1400"/>
            </a:pPr>
            <a:r>
              <a:rPr lang="en" sz="1100" b="1">
                <a:solidFill>
                  <a:schemeClr val="lt2"/>
                </a:solidFill>
                <a:latin typeface="Montserrat"/>
                <a:ea typeface="Montserrat"/>
                <a:cs typeface="Montserrat"/>
                <a:sym typeface="Montserrat"/>
              </a:rPr>
              <a:t>Best Fit</a:t>
            </a:r>
            <a:endParaRPr sz="1100" b="1" i="0" u="none" strike="noStrike" cap="none">
              <a:solidFill>
                <a:schemeClr val="lt2"/>
              </a:solidFill>
              <a:latin typeface="Montserrat"/>
              <a:ea typeface="Montserrat"/>
              <a:cs typeface="Montserrat"/>
              <a:sym typeface="Montserrat"/>
            </a:endParaRPr>
          </a:p>
        </p:txBody>
      </p:sp>
      <p:sp>
        <p:nvSpPr>
          <p:cNvPr id="452" name="Google Shape;452;p42"/>
          <p:cNvSpPr txBox="1"/>
          <p:nvPr/>
        </p:nvSpPr>
        <p:spPr>
          <a:xfrm>
            <a:off x="2447918" y="900287"/>
            <a:ext cx="1360800" cy="262500"/>
          </a:xfrm>
          <a:prstGeom prst="rect">
            <a:avLst/>
          </a:prstGeom>
          <a:noFill/>
          <a:ln>
            <a:noFill/>
          </a:ln>
        </p:spPr>
        <p:txBody>
          <a:bodyPr spcFirstLastPara="1" wrap="square" lIns="91425" tIns="91425" rIns="91425" bIns="91425" anchor="ctr" anchorCtr="0">
            <a:noAutofit/>
          </a:bodyPr>
          <a:lstStyle/>
          <a:p>
            <a:pPr algn="r"/>
            <a:r>
              <a:rPr lang="en" sz="1100" b="1">
                <a:solidFill>
                  <a:schemeClr val="lt2"/>
                </a:solidFill>
                <a:latin typeface="Montserrat"/>
                <a:sym typeface="Montserrat"/>
              </a:rPr>
              <a:t>Models Considered</a:t>
            </a:r>
            <a:endParaRPr lang="en-US" sz="1100" err="1"/>
          </a:p>
        </p:txBody>
      </p:sp>
      <p:sp>
        <p:nvSpPr>
          <p:cNvPr id="453" name="Google Shape;453;p42"/>
          <p:cNvSpPr txBox="1"/>
          <p:nvPr/>
        </p:nvSpPr>
        <p:spPr>
          <a:xfrm>
            <a:off x="2376481" y="1773852"/>
            <a:ext cx="1419630" cy="291915"/>
          </a:xfrm>
          <a:prstGeom prst="rect">
            <a:avLst/>
          </a:prstGeom>
          <a:noFill/>
          <a:ln>
            <a:noFill/>
          </a:ln>
        </p:spPr>
        <p:txBody>
          <a:bodyPr spcFirstLastPara="1" wrap="square" lIns="91425" tIns="91425" rIns="91425" bIns="91425" anchor="ctr" anchorCtr="0">
            <a:noAutofit/>
          </a:bodyPr>
          <a:lstStyle/>
          <a:p>
            <a:pPr algn="r"/>
            <a:r>
              <a:rPr lang="en" sz="1100" b="1">
                <a:solidFill>
                  <a:schemeClr val="lt2"/>
                </a:solidFill>
                <a:latin typeface="Montserrat"/>
                <a:sym typeface="Montserrat"/>
              </a:rPr>
              <a:t>Parsimonious</a:t>
            </a:r>
            <a:endParaRPr lang="en-US" sz="1100"/>
          </a:p>
        </p:txBody>
      </p:sp>
      <p:grpSp>
        <p:nvGrpSpPr>
          <p:cNvPr id="454" name="Google Shape;454;p42"/>
          <p:cNvGrpSpPr/>
          <p:nvPr/>
        </p:nvGrpSpPr>
        <p:grpSpPr>
          <a:xfrm>
            <a:off x="4006324" y="1034210"/>
            <a:ext cx="693450" cy="2489581"/>
            <a:chOff x="4160275" y="1455388"/>
            <a:chExt cx="693450" cy="2287875"/>
          </a:xfrm>
        </p:grpSpPr>
        <p:sp>
          <p:nvSpPr>
            <p:cNvPr id="455" name="Google Shape;455;p42"/>
            <p:cNvSpPr/>
            <p:nvPr/>
          </p:nvSpPr>
          <p:spPr>
            <a:xfrm>
              <a:off x="4160275" y="1455388"/>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56" name="Google Shape;456;p42"/>
            <p:cNvSpPr/>
            <p:nvPr/>
          </p:nvSpPr>
          <p:spPr>
            <a:xfrm>
              <a:off x="4455550" y="1455388"/>
              <a:ext cx="102900" cy="102900"/>
            </a:xfrm>
            <a:prstGeom prst="rect">
              <a:avLst/>
            </a:prstGeom>
            <a:solidFill>
              <a:schemeClr val="tx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57" name="Google Shape;457;p42"/>
            <p:cNvSpPr/>
            <p:nvPr/>
          </p:nvSpPr>
          <p:spPr>
            <a:xfrm>
              <a:off x="4750825" y="1455388"/>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58" name="Google Shape;458;p42"/>
            <p:cNvSpPr/>
            <p:nvPr/>
          </p:nvSpPr>
          <p:spPr>
            <a:xfrm>
              <a:off x="4160275" y="1896425"/>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59" name="Google Shape;459;p42"/>
            <p:cNvSpPr/>
            <p:nvPr/>
          </p:nvSpPr>
          <p:spPr>
            <a:xfrm>
              <a:off x="4455550" y="1896425"/>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0" name="Google Shape;460;p42"/>
            <p:cNvSpPr/>
            <p:nvPr/>
          </p:nvSpPr>
          <p:spPr>
            <a:xfrm>
              <a:off x="4750825" y="1896425"/>
              <a:ext cx="102900" cy="102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1" name="Google Shape;461;p42"/>
            <p:cNvSpPr/>
            <p:nvPr/>
          </p:nvSpPr>
          <p:spPr>
            <a:xfrm>
              <a:off x="4160275" y="2327338"/>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2" name="Google Shape;462;p42"/>
            <p:cNvSpPr/>
            <p:nvPr/>
          </p:nvSpPr>
          <p:spPr>
            <a:xfrm>
              <a:off x="4455550" y="2327338"/>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3" name="Google Shape;463;p42"/>
            <p:cNvSpPr/>
            <p:nvPr/>
          </p:nvSpPr>
          <p:spPr>
            <a:xfrm>
              <a:off x="4750825" y="2327338"/>
              <a:ext cx="102900" cy="1029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4" name="Google Shape;464;p42"/>
            <p:cNvSpPr/>
            <p:nvPr/>
          </p:nvSpPr>
          <p:spPr>
            <a:xfrm>
              <a:off x="4160275" y="2744663"/>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5" name="Google Shape;465;p42"/>
            <p:cNvSpPr/>
            <p:nvPr/>
          </p:nvSpPr>
          <p:spPr>
            <a:xfrm>
              <a:off x="4455550" y="2744663"/>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6" name="Google Shape;466;p42"/>
            <p:cNvSpPr/>
            <p:nvPr/>
          </p:nvSpPr>
          <p:spPr>
            <a:xfrm>
              <a:off x="4750825" y="2744663"/>
              <a:ext cx="102900" cy="102900"/>
            </a:xfrm>
            <a:prstGeom prst="rect">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7" name="Google Shape;467;p42"/>
            <p:cNvSpPr/>
            <p:nvPr/>
          </p:nvSpPr>
          <p:spPr>
            <a:xfrm>
              <a:off x="4160275" y="3185725"/>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8" name="Google Shape;468;p42"/>
            <p:cNvSpPr/>
            <p:nvPr/>
          </p:nvSpPr>
          <p:spPr>
            <a:xfrm>
              <a:off x="4455550" y="3185725"/>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69" name="Google Shape;469;p42"/>
            <p:cNvSpPr/>
            <p:nvPr/>
          </p:nvSpPr>
          <p:spPr>
            <a:xfrm>
              <a:off x="4750825" y="3185725"/>
              <a:ext cx="102900" cy="102900"/>
            </a:xfrm>
            <a:prstGeom prst="rect">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70" name="Google Shape;470;p42"/>
            <p:cNvSpPr/>
            <p:nvPr/>
          </p:nvSpPr>
          <p:spPr>
            <a:xfrm>
              <a:off x="4160275" y="3640363"/>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CC0000"/>
                </a:solidFill>
                <a:latin typeface="Arial"/>
                <a:ea typeface="Arial"/>
                <a:cs typeface="Arial"/>
                <a:sym typeface="Arial"/>
              </a:endParaRPr>
            </a:p>
          </p:txBody>
        </p:sp>
        <p:sp>
          <p:nvSpPr>
            <p:cNvPr id="471" name="Google Shape;471;p42"/>
            <p:cNvSpPr/>
            <p:nvPr/>
          </p:nvSpPr>
          <p:spPr>
            <a:xfrm>
              <a:off x="4455550" y="3640363"/>
              <a:ext cx="102900" cy="102900"/>
            </a:xfrm>
            <a:prstGeom prst="rect">
              <a:avLst/>
            </a:prstGeom>
            <a:solidFill>
              <a:schemeClr val="tx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472" name="Google Shape;472;p42"/>
            <p:cNvSpPr/>
            <p:nvPr/>
          </p:nvSpPr>
          <p:spPr>
            <a:xfrm>
              <a:off x="4750825" y="3640363"/>
              <a:ext cx="102900" cy="102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grpSp>
      <p:sp>
        <p:nvSpPr>
          <p:cNvPr id="473" name="Google Shape;473;p42"/>
          <p:cNvSpPr txBox="1"/>
          <p:nvPr/>
        </p:nvSpPr>
        <p:spPr>
          <a:xfrm>
            <a:off x="2245425" y="162300"/>
            <a:ext cx="6460800" cy="660663"/>
          </a:xfrm>
          <a:prstGeom prst="rect">
            <a:avLst/>
          </a:prstGeom>
          <a:noFill/>
          <a:ln>
            <a:noFill/>
          </a:ln>
        </p:spPr>
        <p:txBody>
          <a:bodyPr spcFirstLastPara="1" wrap="square" lIns="91425" tIns="91425" rIns="91425" bIns="91425" anchor="t" anchorCtr="0">
            <a:spAutoFit/>
          </a:bodyPr>
          <a:lstStyle/>
          <a:p>
            <a:pPr algn="ctr">
              <a:lnSpc>
                <a:spcPct val="115000"/>
              </a:lnSpc>
              <a:spcBef>
                <a:spcPts val="400"/>
              </a:spcBef>
            </a:pPr>
            <a:r>
              <a:rPr lang="en" sz="1200" dirty="0">
                <a:solidFill>
                  <a:schemeClr val="lt2"/>
                </a:solidFill>
                <a:latin typeface="Montserrat"/>
                <a:sym typeface="Calibri"/>
              </a:rPr>
              <a:t>45 Total Stores categorized into 3 distinct groups based on sales trend :</a:t>
            </a:r>
            <a:br>
              <a:rPr lang="en" sz="1200" dirty="0">
                <a:latin typeface="Montserrat"/>
              </a:rPr>
            </a:br>
            <a:r>
              <a:rPr lang="en" sz="1200" dirty="0" err="1">
                <a:solidFill>
                  <a:schemeClr val="lt2"/>
                </a:solidFill>
                <a:latin typeface="Montserrat"/>
              </a:rPr>
              <a:t>i</a:t>
            </a:r>
            <a:r>
              <a:rPr lang="en" sz="1200" dirty="0">
                <a:solidFill>
                  <a:schemeClr val="lt2"/>
                </a:solidFill>
                <a:latin typeface="Montserrat"/>
              </a:rPr>
              <a:t>) Increasing  ii) Decreasing  iii) Constant</a:t>
            </a:r>
            <a:endParaRPr lang="en-US" sz="1200" dirty="0">
              <a:solidFill>
                <a:schemeClr val="lt2"/>
              </a:solidFill>
              <a:latin typeface="Montserrat"/>
            </a:endParaRPr>
          </a:p>
        </p:txBody>
      </p:sp>
      <p:sp>
        <p:nvSpPr>
          <p:cNvPr id="19" name="Google Shape;327;p37">
            <a:extLst>
              <a:ext uri="{FF2B5EF4-FFF2-40B4-BE49-F238E27FC236}">
                <a16:creationId xmlns:a16="http://schemas.microsoft.com/office/drawing/2014/main" id="{DAD2C23C-51DF-D4F9-07CF-7D0D31DC62EC}"/>
              </a:ext>
            </a:extLst>
          </p:cNvPr>
          <p:cNvSpPr txBox="1">
            <a:spLocks/>
          </p:cNvSpPr>
          <p:nvPr/>
        </p:nvSpPr>
        <p:spPr>
          <a:xfrm>
            <a:off x="3245955" y="3806463"/>
            <a:ext cx="2299789" cy="35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US" sz="1200">
                <a:solidFill>
                  <a:srgbClr val="073763"/>
                </a:solidFill>
              </a:rPr>
              <a:t>Data Pre-processing</a:t>
            </a:r>
          </a:p>
        </p:txBody>
      </p:sp>
      <p:sp>
        <p:nvSpPr>
          <p:cNvPr id="21" name="Google Shape;328;p37">
            <a:extLst>
              <a:ext uri="{FF2B5EF4-FFF2-40B4-BE49-F238E27FC236}">
                <a16:creationId xmlns:a16="http://schemas.microsoft.com/office/drawing/2014/main" id="{7C4DC25A-6405-EF49-10AB-4257BA08D507}"/>
              </a:ext>
            </a:extLst>
          </p:cNvPr>
          <p:cNvSpPr txBox="1">
            <a:spLocks/>
          </p:cNvSpPr>
          <p:nvPr/>
        </p:nvSpPr>
        <p:spPr>
          <a:xfrm>
            <a:off x="6465424" y="3844692"/>
            <a:ext cx="1989909" cy="27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US" sz="1200">
                <a:solidFill>
                  <a:srgbClr val="073763"/>
                </a:solidFill>
              </a:rPr>
              <a:t>Time Series Exploration</a:t>
            </a:r>
          </a:p>
        </p:txBody>
      </p:sp>
      <p:sp>
        <p:nvSpPr>
          <p:cNvPr id="23" name="Google Shape;329;p37">
            <a:extLst>
              <a:ext uri="{FF2B5EF4-FFF2-40B4-BE49-F238E27FC236}">
                <a16:creationId xmlns:a16="http://schemas.microsoft.com/office/drawing/2014/main" id="{EC2DD4E4-6D45-ABA7-C95E-7E8D0351A98F}"/>
              </a:ext>
            </a:extLst>
          </p:cNvPr>
          <p:cNvSpPr txBox="1">
            <a:spLocks/>
          </p:cNvSpPr>
          <p:nvPr/>
        </p:nvSpPr>
        <p:spPr>
          <a:xfrm>
            <a:off x="3516900" y="4565526"/>
            <a:ext cx="1890827" cy="2793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US" sz="1200">
                <a:solidFill>
                  <a:srgbClr val="073763"/>
                </a:solidFill>
              </a:rPr>
              <a:t>Model Building in SAS</a:t>
            </a:r>
          </a:p>
        </p:txBody>
      </p:sp>
      <p:sp>
        <p:nvSpPr>
          <p:cNvPr id="25" name="Google Shape;330;p37">
            <a:extLst>
              <a:ext uri="{FF2B5EF4-FFF2-40B4-BE49-F238E27FC236}">
                <a16:creationId xmlns:a16="http://schemas.microsoft.com/office/drawing/2014/main" id="{9F834B0A-F021-E2FC-1709-8951D951DE96}"/>
              </a:ext>
            </a:extLst>
          </p:cNvPr>
          <p:cNvSpPr txBox="1">
            <a:spLocks/>
          </p:cNvSpPr>
          <p:nvPr/>
        </p:nvSpPr>
        <p:spPr>
          <a:xfrm>
            <a:off x="6470306" y="4598126"/>
            <a:ext cx="2410148" cy="27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US" sz="1200">
                <a:solidFill>
                  <a:srgbClr val="073763"/>
                </a:solidFill>
              </a:rPr>
              <a:t>Model Evaluation &amp; Selection</a:t>
            </a:r>
          </a:p>
        </p:txBody>
      </p:sp>
      <p:sp>
        <p:nvSpPr>
          <p:cNvPr id="27" name="Google Shape;332;p37">
            <a:extLst>
              <a:ext uri="{FF2B5EF4-FFF2-40B4-BE49-F238E27FC236}">
                <a16:creationId xmlns:a16="http://schemas.microsoft.com/office/drawing/2014/main" id="{25F1CC28-C15E-B472-B55F-5776B6883F43}"/>
              </a:ext>
            </a:extLst>
          </p:cNvPr>
          <p:cNvSpPr/>
          <p:nvPr/>
        </p:nvSpPr>
        <p:spPr>
          <a:xfrm>
            <a:off x="2933583" y="3746281"/>
            <a:ext cx="626400" cy="44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333;p37">
            <a:extLst>
              <a:ext uri="{FF2B5EF4-FFF2-40B4-BE49-F238E27FC236}">
                <a16:creationId xmlns:a16="http://schemas.microsoft.com/office/drawing/2014/main" id="{8B04D775-415D-B789-EB16-5CC4227B56C2}"/>
              </a:ext>
            </a:extLst>
          </p:cNvPr>
          <p:cNvSpPr txBox="1">
            <a:spLocks/>
          </p:cNvSpPr>
          <p:nvPr/>
        </p:nvSpPr>
        <p:spPr>
          <a:xfrm>
            <a:off x="2948283" y="3845631"/>
            <a:ext cx="597000" cy="27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 sz="1200">
                <a:solidFill>
                  <a:schemeClr val="lt1"/>
                </a:solidFill>
                <a:latin typeface="Montserrat SemiBold"/>
                <a:ea typeface="Montserrat SemiBold"/>
                <a:cs typeface="Montserrat SemiBold"/>
                <a:sym typeface="Montserrat SemiBold"/>
              </a:rPr>
              <a:t>01</a:t>
            </a:r>
          </a:p>
        </p:txBody>
      </p:sp>
      <p:sp>
        <p:nvSpPr>
          <p:cNvPr id="31" name="Google Shape;334;p37">
            <a:extLst>
              <a:ext uri="{FF2B5EF4-FFF2-40B4-BE49-F238E27FC236}">
                <a16:creationId xmlns:a16="http://schemas.microsoft.com/office/drawing/2014/main" id="{97A1E981-C4BF-29E8-0CD0-56D785CA3EED}"/>
              </a:ext>
            </a:extLst>
          </p:cNvPr>
          <p:cNvSpPr/>
          <p:nvPr/>
        </p:nvSpPr>
        <p:spPr>
          <a:xfrm>
            <a:off x="5839041" y="3760779"/>
            <a:ext cx="626400" cy="44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5;p37">
            <a:extLst>
              <a:ext uri="{FF2B5EF4-FFF2-40B4-BE49-F238E27FC236}">
                <a16:creationId xmlns:a16="http://schemas.microsoft.com/office/drawing/2014/main" id="{747FABBE-6EC1-BF6A-2DAF-B1F2E1725DC9}"/>
              </a:ext>
            </a:extLst>
          </p:cNvPr>
          <p:cNvSpPr txBox="1">
            <a:spLocks/>
          </p:cNvSpPr>
          <p:nvPr/>
        </p:nvSpPr>
        <p:spPr>
          <a:xfrm>
            <a:off x="5837755" y="3844143"/>
            <a:ext cx="597000" cy="27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 sz="1200">
                <a:solidFill>
                  <a:schemeClr val="lt1"/>
                </a:solidFill>
                <a:latin typeface="Montserrat SemiBold"/>
                <a:ea typeface="Montserrat SemiBold"/>
                <a:cs typeface="Montserrat SemiBold"/>
                <a:sym typeface="Montserrat SemiBold"/>
              </a:rPr>
              <a:t>02</a:t>
            </a:r>
          </a:p>
        </p:txBody>
      </p:sp>
      <p:sp>
        <p:nvSpPr>
          <p:cNvPr id="35" name="Google Shape;336;p37">
            <a:extLst>
              <a:ext uri="{FF2B5EF4-FFF2-40B4-BE49-F238E27FC236}">
                <a16:creationId xmlns:a16="http://schemas.microsoft.com/office/drawing/2014/main" id="{5AE0658D-18D2-1559-35BE-1C0C154B8794}"/>
              </a:ext>
            </a:extLst>
          </p:cNvPr>
          <p:cNvSpPr/>
          <p:nvPr/>
        </p:nvSpPr>
        <p:spPr>
          <a:xfrm>
            <a:off x="2933281" y="4477579"/>
            <a:ext cx="626400" cy="44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37;p37">
            <a:extLst>
              <a:ext uri="{FF2B5EF4-FFF2-40B4-BE49-F238E27FC236}">
                <a16:creationId xmlns:a16="http://schemas.microsoft.com/office/drawing/2014/main" id="{8F5B7BCD-077B-5A31-4D2F-31DA037096E6}"/>
              </a:ext>
            </a:extLst>
          </p:cNvPr>
          <p:cNvSpPr txBox="1">
            <a:spLocks/>
          </p:cNvSpPr>
          <p:nvPr/>
        </p:nvSpPr>
        <p:spPr>
          <a:xfrm>
            <a:off x="2920004" y="4560942"/>
            <a:ext cx="597000" cy="27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 sz="1200">
                <a:solidFill>
                  <a:schemeClr val="lt1"/>
                </a:solidFill>
                <a:latin typeface="Montserrat SemiBold"/>
                <a:ea typeface="Montserrat SemiBold"/>
                <a:cs typeface="Montserrat SemiBold"/>
                <a:sym typeface="Montserrat SemiBold"/>
              </a:rPr>
              <a:t>03</a:t>
            </a:r>
          </a:p>
        </p:txBody>
      </p:sp>
      <p:sp>
        <p:nvSpPr>
          <p:cNvPr id="39" name="Google Shape;338;p37">
            <a:extLst>
              <a:ext uri="{FF2B5EF4-FFF2-40B4-BE49-F238E27FC236}">
                <a16:creationId xmlns:a16="http://schemas.microsoft.com/office/drawing/2014/main" id="{5A3C567A-2917-FD04-A737-DD80C71A0710}"/>
              </a:ext>
            </a:extLst>
          </p:cNvPr>
          <p:cNvSpPr/>
          <p:nvPr/>
        </p:nvSpPr>
        <p:spPr>
          <a:xfrm>
            <a:off x="5842652" y="4469499"/>
            <a:ext cx="626400" cy="44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339;p37">
            <a:extLst>
              <a:ext uri="{FF2B5EF4-FFF2-40B4-BE49-F238E27FC236}">
                <a16:creationId xmlns:a16="http://schemas.microsoft.com/office/drawing/2014/main" id="{B6FFF7CD-4DBA-BF5F-F574-AC33AF986F81}"/>
              </a:ext>
            </a:extLst>
          </p:cNvPr>
          <p:cNvSpPr txBox="1">
            <a:spLocks/>
          </p:cNvSpPr>
          <p:nvPr/>
        </p:nvSpPr>
        <p:spPr>
          <a:xfrm>
            <a:off x="5841366" y="4552854"/>
            <a:ext cx="597000" cy="29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Font typeface="Montserrat"/>
              <a:buNone/>
            </a:pPr>
            <a:r>
              <a:rPr lang="en" sz="1200">
                <a:solidFill>
                  <a:schemeClr val="lt1"/>
                </a:solidFill>
                <a:latin typeface="Montserrat SemiBold"/>
                <a:ea typeface="Montserrat SemiBold"/>
                <a:cs typeface="Montserrat SemiBold"/>
                <a:sym typeface="Montserrat SemiBold"/>
              </a:rPr>
              <a:t>04</a:t>
            </a:r>
          </a:p>
        </p:txBody>
      </p:sp>
      <p:sp>
        <p:nvSpPr>
          <p:cNvPr id="4" name="Google Shape;257;p34">
            <a:extLst>
              <a:ext uri="{FF2B5EF4-FFF2-40B4-BE49-F238E27FC236}">
                <a16:creationId xmlns:a16="http://schemas.microsoft.com/office/drawing/2014/main" id="{8FB0D33E-1D44-9B73-E6D7-A4F02A22150D}"/>
              </a:ext>
            </a:extLst>
          </p:cNvPr>
          <p:cNvSpPr txBox="1"/>
          <p:nvPr/>
        </p:nvSpPr>
        <p:spPr>
          <a:xfrm>
            <a:off x="7528298"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dirty="0">
                <a:solidFill>
                  <a:srgbClr val="0563C1"/>
                </a:solidFill>
                <a:latin typeface="Montserrat"/>
                <a:ea typeface="Montserrat"/>
                <a:cs typeface="Montserrat"/>
                <a:sym typeface="Montserrat"/>
              </a:rPr>
              <a:t>Page 5</a:t>
            </a:r>
            <a:endParaRPr lang="en-US" sz="800" dirty="0">
              <a:solidFill>
                <a:srgbClr val="0563C1"/>
              </a:solidFill>
              <a:latin typeface="Montserrat"/>
              <a:ea typeface="Montserrat"/>
              <a:cs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38"/>
          <p:cNvSpPr txBox="1">
            <a:spLocks noGrp="1"/>
          </p:cNvSpPr>
          <p:nvPr>
            <p:ph type="title"/>
          </p:nvPr>
        </p:nvSpPr>
        <p:spPr>
          <a:xfrm>
            <a:off x="826610" y="3821506"/>
            <a:ext cx="1373415" cy="744594"/>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Model 1</a:t>
            </a:r>
          </a:p>
        </p:txBody>
      </p:sp>
      <p:sp>
        <p:nvSpPr>
          <p:cNvPr id="6" name="Google Shape;327;p37">
            <a:extLst>
              <a:ext uri="{FF2B5EF4-FFF2-40B4-BE49-F238E27FC236}">
                <a16:creationId xmlns:a16="http://schemas.microsoft.com/office/drawing/2014/main" id="{DAD19B7A-A059-4983-0734-33B76E0D1B18}"/>
              </a:ext>
            </a:extLst>
          </p:cNvPr>
          <p:cNvSpPr txBox="1">
            <a:spLocks/>
          </p:cNvSpPr>
          <p:nvPr/>
        </p:nvSpPr>
        <p:spPr>
          <a:xfrm>
            <a:off x="80410" y="2162048"/>
            <a:ext cx="2053194" cy="35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None/>
            </a:pPr>
            <a:r>
              <a:rPr lang="en-US" sz="1600" dirty="0">
                <a:solidFill>
                  <a:srgbClr val="FFFFFF"/>
                </a:solidFill>
              </a:rPr>
              <a:t>ARIMA(0,0,1)(0,1,0)</a:t>
            </a:r>
          </a:p>
        </p:txBody>
      </p:sp>
      <p:sp>
        <p:nvSpPr>
          <p:cNvPr id="12" name="Google Shape;345;p38">
            <a:extLst>
              <a:ext uri="{FF2B5EF4-FFF2-40B4-BE49-F238E27FC236}">
                <a16:creationId xmlns:a16="http://schemas.microsoft.com/office/drawing/2014/main" id="{5193B41E-6A9A-4BFC-C536-4FAE69630D48}"/>
              </a:ext>
            </a:extLst>
          </p:cNvPr>
          <p:cNvSpPr txBox="1">
            <a:spLocks/>
          </p:cNvSpPr>
          <p:nvPr/>
        </p:nvSpPr>
        <p:spPr>
          <a:xfrm>
            <a:off x="-31939" y="4701269"/>
            <a:ext cx="2228501" cy="3769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Montserrat"/>
              <a:buNone/>
              <a:defRPr sz="2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9pPr>
          </a:lstStyle>
          <a:p>
            <a:r>
              <a:rPr lang="en-US" sz="1800" dirty="0"/>
              <a:t>Decreasing Trend</a:t>
            </a:r>
            <a:endParaRPr lang="en-US" dirty="0"/>
          </a:p>
        </p:txBody>
      </p:sp>
      <p:pic>
        <p:nvPicPr>
          <p:cNvPr id="2" name="Picture 1" descr="A graph with blue lines and numbers&#10;&#10;Description automatically generated">
            <a:extLst>
              <a:ext uri="{FF2B5EF4-FFF2-40B4-BE49-F238E27FC236}">
                <a16:creationId xmlns:a16="http://schemas.microsoft.com/office/drawing/2014/main" id="{4047C12C-5330-6EA2-F79E-4519055FAB85}"/>
              </a:ext>
            </a:extLst>
          </p:cNvPr>
          <p:cNvPicPr>
            <a:picLocks noChangeAspect="1"/>
          </p:cNvPicPr>
          <p:nvPr/>
        </p:nvPicPr>
        <p:blipFill>
          <a:blip r:embed="rId3"/>
          <a:stretch>
            <a:fillRect/>
          </a:stretch>
        </p:blipFill>
        <p:spPr>
          <a:xfrm>
            <a:off x="2327702" y="2730307"/>
            <a:ext cx="3171361" cy="2387058"/>
          </a:xfrm>
          <a:prstGeom prst="rect">
            <a:avLst/>
          </a:prstGeom>
        </p:spPr>
      </p:pic>
      <p:graphicFrame>
        <p:nvGraphicFramePr>
          <p:cNvPr id="3" name="Table 2">
            <a:extLst>
              <a:ext uri="{FF2B5EF4-FFF2-40B4-BE49-F238E27FC236}">
                <a16:creationId xmlns:a16="http://schemas.microsoft.com/office/drawing/2014/main" id="{321BBF9B-FB4F-D027-1B36-574E07AD5952}"/>
              </a:ext>
            </a:extLst>
          </p:cNvPr>
          <p:cNvGraphicFramePr>
            <a:graphicFrameLocks noGrp="1"/>
          </p:cNvGraphicFramePr>
          <p:nvPr>
            <p:extLst>
              <p:ext uri="{D42A27DB-BD31-4B8C-83A1-F6EECF244321}">
                <p14:modId xmlns:p14="http://schemas.microsoft.com/office/powerpoint/2010/main" val="840534343"/>
              </p:ext>
            </p:extLst>
          </p:nvPr>
        </p:nvGraphicFramePr>
        <p:xfrm>
          <a:off x="55756" y="466957"/>
          <a:ext cx="2106689" cy="1511136"/>
        </p:xfrm>
        <a:graphic>
          <a:graphicData uri="http://schemas.openxmlformats.org/drawingml/2006/table">
            <a:tbl>
              <a:tblPr firstRow="1" bandRow="1">
                <a:tableStyleId>{AF39F4D5-09AA-450B-8B26-3E5675436534}</a:tableStyleId>
              </a:tblPr>
              <a:tblGrid>
                <a:gridCol w="625928">
                  <a:extLst>
                    <a:ext uri="{9D8B030D-6E8A-4147-A177-3AD203B41FA5}">
                      <a16:colId xmlns:a16="http://schemas.microsoft.com/office/drawing/2014/main" val="3161945856"/>
                    </a:ext>
                  </a:extLst>
                </a:gridCol>
                <a:gridCol w="778531">
                  <a:extLst>
                    <a:ext uri="{9D8B030D-6E8A-4147-A177-3AD203B41FA5}">
                      <a16:colId xmlns:a16="http://schemas.microsoft.com/office/drawing/2014/main" val="3260785816"/>
                    </a:ext>
                  </a:extLst>
                </a:gridCol>
                <a:gridCol w="702230">
                  <a:extLst>
                    <a:ext uri="{9D8B030D-6E8A-4147-A177-3AD203B41FA5}">
                      <a16:colId xmlns:a16="http://schemas.microsoft.com/office/drawing/2014/main" val="1929519085"/>
                    </a:ext>
                  </a:extLst>
                </a:gridCol>
              </a:tblGrid>
              <a:tr h="443024">
                <a:tc>
                  <a:txBody>
                    <a:bodyPr/>
                    <a:lstStyle/>
                    <a:p>
                      <a:pPr lvl="0">
                        <a:buNone/>
                      </a:pPr>
                      <a:endParaRPr lang="en-US" sz="1100">
                        <a:solidFill>
                          <a:schemeClr val="bg1"/>
                        </a:solidFill>
                      </a:endParaRPr>
                    </a:p>
                  </a:txBody>
                  <a:tcPr/>
                </a:tc>
                <a:tc>
                  <a:txBody>
                    <a:bodyPr/>
                    <a:lstStyle/>
                    <a:p>
                      <a:r>
                        <a:rPr lang="en-US" sz="1100">
                          <a:solidFill>
                            <a:schemeClr val="bg1"/>
                          </a:solidFill>
                        </a:rPr>
                        <a:t>ARIMAX</a:t>
                      </a:r>
                    </a:p>
                  </a:txBody>
                  <a:tcPr/>
                </a:tc>
                <a:tc>
                  <a:txBody>
                    <a:bodyPr/>
                    <a:lstStyle/>
                    <a:p>
                      <a:r>
                        <a:rPr lang="en-US" sz="1100">
                          <a:solidFill>
                            <a:schemeClr val="bg1"/>
                          </a:solidFill>
                        </a:rPr>
                        <a:t>WMM</a:t>
                      </a:r>
                    </a:p>
                  </a:txBody>
                  <a:tcPr/>
                </a:tc>
                <a:extLst>
                  <a:ext uri="{0D108BD9-81ED-4DB2-BD59-A6C34878D82A}">
                    <a16:rowId xmlns:a16="http://schemas.microsoft.com/office/drawing/2014/main" val="4049912100"/>
                  </a:ext>
                </a:extLst>
              </a:tr>
              <a:tr h="267028">
                <a:tc>
                  <a:txBody>
                    <a:bodyPr/>
                    <a:lstStyle/>
                    <a:p>
                      <a:r>
                        <a:rPr lang="en-US" sz="1100">
                          <a:solidFill>
                            <a:schemeClr val="bg1"/>
                          </a:solidFill>
                        </a:rPr>
                        <a:t>AIC</a:t>
                      </a:r>
                    </a:p>
                  </a:txBody>
                  <a:tcPr/>
                </a:tc>
                <a:tc>
                  <a:txBody>
                    <a:bodyPr/>
                    <a:lstStyle/>
                    <a:p>
                      <a:r>
                        <a:rPr lang="en-US" sz="1100">
                          <a:solidFill>
                            <a:schemeClr val="bg1"/>
                          </a:solidFill>
                        </a:rPr>
                        <a:t>2289</a:t>
                      </a:r>
                    </a:p>
                  </a:txBody>
                  <a:tcPr/>
                </a:tc>
                <a:tc>
                  <a:txBody>
                    <a:bodyPr/>
                    <a:lstStyle/>
                    <a:p>
                      <a:r>
                        <a:rPr lang="en-US" sz="1100">
                          <a:solidFill>
                            <a:schemeClr val="bg1"/>
                          </a:solidFill>
                        </a:rPr>
                        <a:t>2748</a:t>
                      </a:r>
                    </a:p>
                  </a:txBody>
                  <a:tcPr/>
                </a:tc>
                <a:extLst>
                  <a:ext uri="{0D108BD9-81ED-4DB2-BD59-A6C34878D82A}">
                    <a16:rowId xmlns:a16="http://schemas.microsoft.com/office/drawing/2014/main" val="1309532045"/>
                  </a:ext>
                </a:extLst>
              </a:tr>
              <a:tr h="267028">
                <a:tc>
                  <a:txBody>
                    <a:bodyPr/>
                    <a:lstStyle/>
                    <a:p>
                      <a:r>
                        <a:rPr lang="en-US" sz="1100">
                          <a:solidFill>
                            <a:schemeClr val="bg1"/>
                          </a:solidFill>
                        </a:rPr>
                        <a:t>SBC</a:t>
                      </a:r>
                    </a:p>
                  </a:txBody>
                  <a:tcPr/>
                </a:tc>
                <a:tc>
                  <a:txBody>
                    <a:bodyPr/>
                    <a:lstStyle/>
                    <a:p>
                      <a:r>
                        <a:rPr lang="en-US" sz="1100">
                          <a:solidFill>
                            <a:schemeClr val="bg1"/>
                          </a:solidFill>
                        </a:rPr>
                        <a:t>2301</a:t>
                      </a:r>
                    </a:p>
                  </a:txBody>
                  <a:tcPr/>
                </a:tc>
                <a:tc>
                  <a:txBody>
                    <a:bodyPr/>
                    <a:lstStyle/>
                    <a:p>
                      <a:r>
                        <a:rPr lang="en-US" sz="1100">
                          <a:solidFill>
                            <a:schemeClr val="bg1"/>
                          </a:solidFill>
                        </a:rPr>
                        <a:t>2745</a:t>
                      </a:r>
                    </a:p>
                  </a:txBody>
                  <a:tcPr/>
                </a:tc>
                <a:extLst>
                  <a:ext uri="{0D108BD9-81ED-4DB2-BD59-A6C34878D82A}">
                    <a16:rowId xmlns:a16="http://schemas.microsoft.com/office/drawing/2014/main" val="983732565"/>
                  </a:ext>
                </a:extLst>
              </a:tr>
              <a:tr h="267028">
                <a:tc>
                  <a:txBody>
                    <a:bodyPr/>
                    <a:lstStyle/>
                    <a:p>
                      <a:r>
                        <a:rPr lang="en-US" sz="1100">
                          <a:solidFill>
                            <a:schemeClr val="bg1"/>
                          </a:solidFill>
                        </a:rPr>
                        <a:t>MAPE</a:t>
                      </a:r>
                    </a:p>
                  </a:txBody>
                  <a:tcPr/>
                </a:tc>
                <a:tc>
                  <a:txBody>
                    <a:bodyPr/>
                    <a:lstStyle/>
                    <a:p>
                      <a:r>
                        <a:rPr lang="en-US" sz="1100">
                          <a:solidFill>
                            <a:schemeClr val="bg1"/>
                          </a:solidFill>
                        </a:rPr>
                        <a:t>7.98</a:t>
                      </a:r>
                    </a:p>
                  </a:txBody>
                  <a:tcPr/>
                </a:tc>
                <a:tc>
                  <a:txBody>
                    <a:bodyPr/>
                    <a:lstStyle/>
                    <a:p>
                      <a:r>
                        <a:rPr lang="en-US" sz="1100">
                          <a:solidFill>
                            <a:schemeClr val="bg1"/>
                          </a:solidFill>
                        </a:rPr>
                        <a:t>15.98</a:t>
                      </a:r>
                    </a:p>
                  </a:txBody>
                  <a:tcPr/>
                </a:tc>
                <a:extLst>
                  <a:ext uri="{0D108BD9-81ED-4DB2-BD59-A6C34878D82A}">
                    <a16:rowId xmlns:a16="http://schemas.microsoft.com/office/drawing/2014/main" val="1133340482"/>
                  </a:ext>
                </a:extLst>
              </a:tr>
              <a:tr h="267028">
                <a:tc>
                  <a:txBody>
                    <a:bodyPr/>
                    <a:lstStyle/>
                    <a:p>
                      <a:r>
                        <a:rPr lang="en-US" sz="1100">
                          <a:solidFill>
                            <a:schemeClr val="bg1"/>
                          </a:solidFill>
                        </a:rPr>
                        <a:t>RMSE</a:t>
                      </a:r>
                    </a:p>
                  </a:txBody>
                  <a:tcPr/>
                </a:tc>
                <a:tc>
                  <a:txBody>
                    <a:bodyPr/>
                    <a:lstStyle/>
                    <a:p>
                      <a:r>
                        <a:rPr lang="en-US" sz="1100">
                          <a:solidFill>
                            <a:schemeClr val="bg1"/>
                          </a:solidFill>
                        </a:rPr>
                        <a:t>294893</a:t>
                      </a:r>
                    </a:p>
                  </a:txBody>
                  <a:tcPr/>
                </a:tc>
                <a:tc>
                  <a:txBody>
                    <a:bodyPr/>
                    <a:lstStyle/>
                    <a:p>
                      <a:r>
                        <a:rPr lang="en-US" sz="1100">
                          <a:solidFill>
                            <a:schemeClr val="bg1"/>
                          </a:solidFill>
                        </a:rPr>
                        <a:t>202080</a:t>
                      </a:r>
                    </a:p>
                  </a:txBody>
                  <a:tcPr/>
                </a:tc>
                <a:extLst>
                  <a:ext uri="{0D108BD9-81ED-4DB2-BD59-A6C34878D82A}">
                    <a16:rowId xmlns:a16="http://schemas.microsoft.com/office/drawing/2014/main" val="3528901700"/>
                  </a:ext>
                </a:extLst>
              </a:tr>
            </a:tbl>
          </a:graphicData>
        </a:graphic>
      </p:graphicFrame>
      <p:pic>
        <p:nvPicPr>
          <p:cNvPr id="5" name="Picture 4">
            <a:extLst>
              <a:ext uri="{FF2B5EF4-FFF2-40B4-BE49-F238E27FC236}">
                <a16:creationId xmlns:a16="http://schemas.microsoft.com/office/drawing/2014/main" id="{0D6B08C3-54EB-979E-ECCD-E611D075F84F}"/>
              </a:ext>
            </a:extLst>
          </p:cNvPr>
          <p:cNvPicPr>
            <a:picLocks noChangeAspect="1"/>
          </p:cNvPicPr>
          <p:nvPr/>
        </p:nvPicPr>
        <p:blipFill>
          <a:blip r:embed="rId4"/>
          <a:stretch>
            <a:fillRect/>
          </a:stretch>
        </p:blipFill>
        <p:spPr>
          <a:xfrm>
            <a:off x="5624396" y="2705661"/>
            <a:ext cx="3484757" cy="2018179"/>
          </a:xfrm>
          <a:prstGeom prst="rect">
            <a:avLst/>
          </a:prstGeom>
        </p:spPr>
      </p:pic>
      <p:pic>
        <p:nvPicPr>
          <p:cNvPr id="7" name="Picture 6" descr="A graph showing the number of sales&#10;&#10;Description automatically generated">
            <a:extLst>
              <a:ext uri="{FF2B5EF4-FFF2-40B4-BE49-F238E27FC236}">
                <a16:creationId xmlns:a16="http://schemas.microsoft.com/office/drawing/2014/main" id="{CE687578-7388-351E-C27B-888FAD68155D}"/>
              </a:ext>
            </a:extLst>
          </p:cNvPr>
          <p:cNvPicPr>
            <a:picLocks noChangeAspect="1"/>
          </p:cNvPicPr>
          <p:nvPr/>
        </p:nvPicPr>
        <p:blipFill>
          <a:blip r:embed="rId5"/>
          <a:stretch>
            <a:fillRect/>
          </a:stretch>
        </p:blipFill>
        <p:spPr>
          <a:xfrm>
            <a:off x="2324281" y="415382"/>
            <a:ext cx="2737727" cy="2047643"/>
          </a:xfrm>
          <a:prstGeom prst="rect">
            <a:avLst/>
          </a:prstGeom>
        </p:spPr>
      </p:pic>
      <p:pic>
        <p:nvPicPr>
          <p:cNvPr id="8" name="Picture 7" descr="A graph of sales&#10;&#10;Description automatically generated">
            <a:extLst>
              <a:ext uri="{FF2B5EF4-FFF2-40B4-BE49-F238E27FC236}">
                <a16:creationId xmlns:a16="http://schemas.microsoft.com/office/drawing/2014/main" id="{9931A5F0-A325-0E0E-C772-4F9DDFA23D94}"/>
              </a:ext>
            </a:extLst>
          </p:cNvPr>
          <p:cNvPicPr>
            <a:picLocks noChangeAspect="1"/>
          </p:cNvPicPr>
          <p:nvPr/>
        </p:nvPicPr>
        <p:blipFill>
          <a:blip r:embed="rId6"/>
          <a:stretch>
            <a:fillRect/>
          </a:stretch>
        </p:blipFill>
        <p:spPr>
          <a:xfrm>
            <a:off x="5964689" y="415382"/>
            <a:ext cx="2745321" cy="2054612"/>
          </a:xfrm>
          <a:prstGeom prst="rect">
            <a:avLst/>
          </a:prstGeom>
        </p:spPr>
      </p:pic>
      <p:sp>
        <p:nvSpPr>
          <p:cNvPr id="9" name="Google Shape;257;p34">
            <a:extLst>
              <a:ext uri="{FF2B5EF4-FFF2-40B4-BE49-F238E27FC236}">
                <a16:creationId xmlns:a16="http://schemas.microsoft.com/office/drawing/2014/main" id="{61E98DA0-9951-98DB-8A5E-79B183F2F70B}"/>
              </a:ext>
            </a:extLst>
          </p:cNvPr>
          <p:cNvSpPr txBox="1"/>
          <p:nvPr/>
        </p:nvSpPr>
        <p:spPr>
          <a:xfrm>
            <a:off x="7528298"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dirty="0">
                <a:solidFill>
                  <a:srgbClr val="0563C1"/>
                </a:solidFill>
                <a:latin typeface="Montserrat"/>
                <a:ea typeface="Montserrat"/>
                <a:cs typeface="Montserrat"/>
                <a:sym typeface="Montserrat"/>
              </a:rPr>
              <a:t>Page 6</a:t>
            </a:r>
            <a:endParaRPr lang="en-US" sz="800" dirty="0">
              <a:solidFill>
                <a:srgbClr val="0563C1"/>
              </a:solidFill>
              <a:latin typeface="Montserrat"/>
              <a:ea typeface="Montserrat"/>
              <a:cs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38"/>
          <p:cNvSpPr txBox="1">
            <a:spLocks noGrp="1"/>
          </p:cNvSpPr>
          <p:nvPr>
            <p:ph type="title"/>
          </p:nvPr>
        </p:nvSpPr>
        <p:spPr>
          <a:xfrm>
            <a:off x="466925" y="3485800"/>
            <a:ext cx="1733100" cy="1080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Model 2</a:t>
            </a:r>
          </a:p>
        </p:txBody>
      </p:sp>
      <p:sp>
        <p:nvSpPr>
          <p:cNvPr id="6" name="Google Shape;345;p38">
            <a:extLst>
              <a:ext uri="{FF2B5EF4-FFF2-40B4-BE49-F238E27FC236}">
                <a16:creationId xmlns:a16="http://schemas.microsoft.com/office/drawing/2014/main" id="{8549FC22-3903-D006-A25B-2D8E6EF418F0}"/>
              </a:ext>
            </a:extLst>
          </p:cNvPr>
          <p:cNvSpPr txBox="1">
            <a:spLocks/>
          </p:cNvSpPr>
          <p:nvPr/>
        </p:nvSpPr>
        <p:spPr>
          <a:xfrm>
            <a:off x="31123" y="4701269"/>
            <a:ext cx="2169380" cy="3769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Montserrat"/>
              <a:buNone/>
              <a:defRPr sz="2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9pPr>
          </a:lstStyle>
          <a:p>
            <a:r>
              <a:rPr lang="en-US" sz="1800" dirty="0"/>
              <a:t>Increasing Trend</a:t>
            </a:r>
            <a:endParaRPr lang="en-US" dirty="0"/>
          </a:p>
        </p:txBody>
      </p:sp>
      <p:pic>
        <p:nvPicPr>
          <p:cNvPr id="3" name="Picture 2" descr="A graph showing the growth of sales&#10;&#10;Description automatically generated">
            <a:extLst>
              <a:ext uri="{FF2B5EF4-FFF2-40B4-BE49-F238E27FC236}">
                <a16:creationId xmlns:a16="http://schemas.microsoft.com/office/drawing/2014/main" id="{6D67DE67-1AE9-833A-99B6-13E39C7F33D0}"/>
              </a:ext>
            </a:extLst>
          </p:cNvPr>
          <p:cNvPicPr>
            <a:picLocks noChangeAspect="1"/>
          </p:cNvPicPr>
          <p:nvPr/>
        </p:nvPicPr>
        <p:blipFill>
          <a:blip r:embed="rId3"/>
          <a:stretch>
            <a:fillRect/>
          </a:stretch>
        </p:blipFill>
        <p:spPr>
          <a:xfrm>
            <a:off x="2237222" y="3143250"/>
            <a:ext cx="2627284" cy="2000250"/>
          </a:xfrm>
          <a:prstGeom prst="rect">
            <a:avLst/>
          </a:prstGeom>
        </p:spPr>
      </p:pic>
      <p:sp>
        <p:nvSpPr>
          <p:cNvPr id="5" name="Google Shape;327;p37">
            <a:extLst>
              <a:ext uri="{FF2B5EF4-FFF2-40B4-BE49-F238E27FC236}">
                <a16:creationId xmlns:a16="http://schemas.microsoft.com/office/drawing/2014/main" id="{7854C7A6-8821-9304-E25D-734371F0C1FD}"/>
              </a:ext>
            </a:extLst>
          </p:cNvPr>
          <p:cNvSpPr txBox="1">
            <a:spLocks/>
          </p:cNvSpPr>
          <p:nvPr/>
        </p:nvSpPr>
        <p:spPr>
          <a:xfrm>
            <a:off x="227713" y="1035652"/>
            <a:ext cx="1700700" cy="3344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None/>
            </a:pPr>
            <a:r>
              <a:rPr lang="en-US" sz="1600">
                <a:solidFill>
                  <a:schemeClr val="bg1"/>
                </a:solidFill>
              </a:rPr>
              <a:t>ARIMA (5,0,2)</a:t>
            </a:r>
          </a:p>
        </p:txBody>
      </p:sp>
      <p:pic>
        <p:nvPicPr>
          <p:cNvPr id="7" name="Picture 6" descr="A table with text and numbers&#10;&#10;Description automatically generated">
            <a:extLst>
              <a:ext uri="{FF2B5EF4-FFF2-40B4-BE49-F238E27FC236}">
                <a16:creationId xmlns:a16="http://schemas.microsoft.com/office/drawing/2014/main" id="{10B7A11C-461B-CEE4-2849-0538E3B4A291}"/>
              </a:ext>
            </a:extLst>
          </p:cNvPr>
          <p:cNvPicPr>
            <a:picLocks noChangeAspect="1"/>
          </p:cNvPicPr>
          <p:nvPr/>
        </p:nvPicPr>
        <p:blipFill>
          <a:blip r:embed="rId4"/>
          <a:stretch>
            <a:fillRect/>
          </a:stretch>
        </p:blipFill>
        <p:spPr>
          <a:xfrm>
            <a:off x="4250672" y="2032748"/>
            <a:ext cx="2752165" cy="1078006"/>
          </a:xfrm>
          <a:prstGeom prst="rect">
            <a:avLst/>
          </a:prstGeom>
        </p:spPr>
      </p:pic>
      <p:pic>
        <p:nvPicPr>
          <p:cNvPr id="8" name="Picture 7" descr="A graph with blue lines&#10;&#10;Description automatically generated">
            <a:extLst>
              <a:ext uri="{FF2B5EF4-FFF2-40B4-BE49-F238E27FC236}">
                <a16:creationId xmlns:a16="http://schemas.microsoft.com/office/drawing/2014/main" id="{20CA1571-18C7-56F5-7EBC-2184C02DE448}"/>
              </a:ext>
            </a:extLst>
          </p:cNvPr>
          <p:cNvPicPr>
            <a:picLocks noChangeAspect="1"/>
          </p:cNvPicPr>
          <p:nvPr/>
        </p:nvPicPr>
        <p:blipFill>
          <a:blip r:embed="rId5"/>
          <a:stretch>
            <a:fillRect/>
          </a:stretch>
        </p:blipFill>
        <p:spPr>
          <a:xfrm>
            <a:off x="2238699" y="0"/>
            <a:ext cx="2624330" cy="2000250"/>
          </a:xfrm>
          <a:prstGeom prst="rect">
            <a:avLst/>
          </a:prstGeom>
        </p:spPr>
      </p:pic>
      <p:pic>
        <p:nvPicPr>
          <p:cNvPr id="10" name="Picture 9" descr="A graph of sales&#10;&#10;Description automatically generated">
            <a:extLst>
              <a:ext uri="{FF2B5EF4-FFF2-40B4-BE49-F238E27FC236}">
                <a16:creationId xmlns:a16="http://schemas.microsoft.com/office/drawing/2014/main" id="{769E1586-1842-8165-A7AE-97A1E9FC3825}"/>
              </a:ext>
            </a:extLst>
          </p:cNvPr>
          <p:cNvPicPr>
            <a:picLocks noChangeAspect="1"/>
          </p:cNvPicPr>
          <p:nvPr/>
        </p:nvPicPr>
        <p:blipFill>
          <a:blip r:embed="rId6"/>
          <a:stretch>
            <a:fillRect/>
          </a:stretch>
        </p:blipFill>
        <p:spPr>
          <a:xfrm>
            <a:off x="6467071" y="0"/>
            <a:ext cx="2672853" cy="2000250"/>
          </a:xfrm>
          <a:prstGeom prst="rect">
            <a:avLst/>
          </a:prstGeom>
        </p:spPr>
      </p:pic>
      <p:pic>
        <p:nvPicPr>
          <p:cNvPr id="2" name="Picture 1">
            <a:extLst>
              <a:ext uri="{FF2B5EF4-FFF2-40B4-BE49-F238E27FC236}">
                <a16:creationId xmlns:a16="http://schemas.microsoft.com/office/drawing/2014/main" id="{D3AF779E-C044-2DD9-C309-5CA03AFF680A}"/>
              </a:ext>
            </a:extLst>
          </p:cNvPr>
          <p:cNvPicPr>
            <a:picLocks noChangeAspect="1"/>
          </p:cNvPicPr>
          <p:nvPr/>
        </p:nvPicPr>
        <p:blipFill>
          <a:blip r:embed="rId7"/>
          <a:stretch>
            <a:fillRect/>
          </a:stretch>
        </p:blipFill>
        <p:spPr>
          <a:xfrm>
            <a:off x="6305186" y="3135257"/>
            <a:ext cx="2653335" cy="2000250"/>
          </a:xfrm>
          <a:prstGeom prst="rect">
            <a:avLst/>
          </a:prstGeom>
        </p:spPr>
      </p:pic>
      <p:sp>
        <p:nvSpPr>
          <p:cNvPr id="9" name="Google Shape;257;p34">
            <a:extLst>
              <a:ext uri="{FF2B5EF4-FFF2-40B4-BE49-F238E27FC236}">
                <a16:creationId xmlns:a16="http://schemas.microsoft.com/office/drawing/2014/main" id="{25168271-C337-89AC-E9EC-BB6DC8B13E0C}"/>
              </a:ext>
            </a:extLst>
          </p:cNvPr>
          <p:cNvSpPr txBox="1"/>
          <p:nvPr/>
        </p:nvSpPr>
        <p:spPr>
          <a:xfrm>
            <a:off x="7584249"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dirty="0">
                <a:solidFill>
                  <a:srgbClr val="0563C1"/>
                </a:solidFill>
                <a:latin typeface="Montserrat"/>
                <a:ea typeface="Montserrat"/>
                <a:cs typeface="Montserrat"/>
                <a:sym typeface="Montserrat"/>
              </a:rPr>
              <a:t>Page 7</a:t>
            </a:r>
            <a:endParaRPr lang="en-US" sz="800" dirty="0">
              <a:solidFill>
                <a:srgbClr val="0563C1"/>
              </a:solidFill>
              <a:latin typeface="Montserrat"/>
              <a:ea typeface="Montserrat"/>
              <a:cs typeface="Montserrat"/>
            </a:endParaRPr>
          </a:p>
        </p:txBody>
      </p:sp>
    </p:spTree>
    <p:extLst>
      <p:ext uri="{BB962C8B-B14F-4D97-AF65-F5344CB8AC3E}">
        <p14:creationId xmlns:p14="http://schemas.microsoft.com/office/powerpoint/2010/main" val="208595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38"/>
          <p:cNvSpPr txBox="1">
            <a:spLocks noGrp="1"/>
          </p:cNvSpPr>
          <p:nvPr>
            <p:ph type="title"/>
          </p:nvPr>
        </p:nvSpPr>
        <p:spPr>
          <a:xfrm>
            <a:off x="466925" y="3485800"/>
            <a:ext cx="1733100" cy="1080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Model 3</a:t>
            </a:r>
            <a:endParaRPr/>
          </a:p>
        </p:txBody>
      </p:sp>
      <p:sp>
        <p:nvSpPr>
          <p:cNvPr id="6" name="Google Shape;345;p38">
            <a:extLst>
              <a:ext uri="{FF2B5EF4-FFF2-40B4-BE49-F238E27FC236}">
                <a16:creationId xmlns:a16="http://schemas.microsoft.com/office/drawing/2014/main" id="{66446AEC-2F2D-F490-1C80-720E9B116158}"/>
              </a:ext>
            </a:extLst>
          </p:cNvPr>
          <p:cNvSpPr txBox="1">
            <a:spLocks/>
          </p:cNvSpPr>
          <p:nvPr/>
        </p:nvSpPr>
        <p:spPr>
          <a:xfrm>
            <a:off x="135749" y="4701269"/>
            <a:ext cx="2060813" cy="3769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800"/>
              <a:buFont typeface="Montserrat"/>
              <a:buNone/>
              <a:defRPr sz="2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2000" b="0" i="0" u="none" strike="noStrike" cap="none">
                <a:solidFill>
                  <a:schemeClr val="lt1"/>
                </a:solidFill>
                <a:latin typeface="Arial"/>
                <a:ea typeface="Arial"/>
                <a:cs typeface="Arial"/>
                <a:sym typeface="Arial"/>
              </a:defRPr>
            </a:lvl9pPr>
          </a:lstStyle>
          <a:p>
            <a:r>
              <a:rPr lang="en-US" sz="1800"/>
              <a:t>Flat Trend</a:t>
            </a:r>
          </a:p>
        </p:txBody>
      </p:sp>
      <p:pic>
        <p:nvPicPr>
          <p:cNvPr id="3" name="Picture 2" descr="A graph showing the growth of sales&#10;&#10;Description automatically generated">
            <a:extLst>
              <a:ext uri="{FF2B5EF4-FFF2-40B4-BE49-F238E27FC236}">
                <a16:creationId xmlns:a16="http://schemas.microsoft.com/office/drawing/2014/main" id="{E0FCE9AD-88CE-0A33-DEA8-DD68201C73EE}"/>
              </a:ext>
            </a:extLst>
          </p:cNvPr>
          <p:cNvPicPr>
            <a:picLocks noChangeAspect="1"/>
          </p:cNvPicPr>
          <p:nvPr/>
        </p:nvPicPr>
        <p:blipFill rotWithShape="1">
          <a:blip r:embed="rId3"/>
          <a:srcRect l="1684" t="2062" r="70" b="1406"/>
          <a:stretch/>
        </p:blipFill>
        <p:spPr>
          <a:xfrm>
            <a:off x="2215912" y="184388"/>
            <a:ext cx="3027546" cy="2228490"/>
          </a:xfrm>
          <a:prstGeom prst="rect">
            <a:avLst/>
          </a:prstGeom>
          <a:ln>
            <a:solidFill>
              <a:schemeClr val="tx1"/>
            </a:solidFill>
          </a:ln>
        </p:spPr>
      </p:pic>
      <p:pic>
        <p:nvPicPr>
          <p:cNvPr id="7" name="Picture 6">
            <a:extLst>
              <a:ext uri="{FF2B5EF4-FFF2-40B4-BE49-F238E27FC236}">
                <a16:creationId xmlns:a16="http://schemas.microsoft.com/office/drawing/2014/main" id="{090ABA8C-8CFF-BEB6-2A01-FFC06994A874}"/>
              </a:ext>
            </a:extLst>
          </p:cNvPr>
          <p:cNvPicPr>
            <a:picLocks noChangeAspect="1"/>
          </p:cNvPicPr>
          <p:nvPr/>
        </p:nvPicPr>
        <p:blipFill>
          <a:blip r:embed="rId4"/>
          <a:stretch>
            <a:fillRect/>
          </a:stretch>
        </p:blipFill>
        <p:spPr>
          <a:xfrm>
            <a:off x="5245859" y="1061305"/>
            <a:ext cx="3847308" cy="3020705"/>
          </a:xfrm>
          <a:prstGeom prst="rect">
            <a:avLst/>
          </a:prstGeom>
          <a:ln>
            <a:solidFill>
              <a:schemeClr val="tx1"/>
            </a:solidFill>
          </a:ln>
        </p:spPr>
      </p:pic>
      <p:pic>
        <p:nvPicPr>
          <p:cNvPr id="8" name="Picture 7" descr="A graph showing the results of a sales report&#10;&#10;Description automatically generated">
            <a:extLst>
              <a:ext uri="{FF2B5EF4-FFF2-40B4-BE49-F238E27FC236}">
                <a16:creationId xmlns:a16="http://schemas.microsoft.com/office/drawing/2014/main" id="{188B794F-E07C-6172-7456-B5802E8FA1F9}"/>
              </a:ext>
            </a:extLst>
          </p:cNvPr>
          <p:cNvPicPr>
            <a:picLocks noChangeAspect="1"/>
          </p:cNvPicPr>
          <p:nvPr/>
        </p:nvPicPr>
        <p:blipFill>
          <a:blip r:embed="rId5"/>
          <a:stretch>
            <a:fillRect/>
          </a:stretch>
        </p:blipFill>
        <p:spPr>
          <a:xfrm>
            <a:off x="2218899" y="2674819"/>
            <a:ext cx="3021559" cy="2229135"/>
          </a:xfrm>
          <a:prstGeom prst="rect">
            <a:avLst/>
          </a:prstGeom>
          <a:ln>
            <a:solidFill>
              <a:schemeClr val="tx1"/>
            </a:solidFill>
          </a:ln>
        </p:spPr>
      </p:pic>
      <p:sp>
        <p:nvSpPr>
          <p:cNvPr id="12" name="Google Shape;327;p37">
            <a:extLst>
              <a:ext uri="{FF2B5EF4-FFF2-40B4-BE49-F238E27FC236}">
                <a16:creationId xmlns:a16="http://schemas.microsoft.com/office/drawing/2014/main" id="{3CBD62CA-52B8-3086-5D56-4C2DBD641481}"/>
              </a:ext>
            </a:extLst>
          </p:cNvPr>
          <p:cNvSpPr txBox="1">
            <a:spLocks/>
          </p:cNvSpPr>
          <p:nvPr/>
        </p:nvSpPr>
        <p:spPr>
          <a:xfrm>
            <a:off x="244773" y="1756425"/>
            <a:ext cx="1700700" cy="3344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pPr marL="0" indent="0" algn="ctr">
              <a:lnSpc>
                <a:spcPct val="100000"/>
              </a:lnSpc>
              <a:buNone/>
            </a:pPr>
            <a:r>
              <a:rPr lang="en-US" sz="1600">
                <a:solidFill>
                  <a:schemeClr val="bg1"/>
                </a:solidFill>
              </a:rPr>
              <a:t>ARIMA (2,2,3)</a:t>
            </a:r>
          </a:p>
        </p:txBody>
      </p:sp>
      <p:graphicFrame>
        <p:nvGraphicFramePr>
          <p:cNvPr id="14" name="Table 13">
            <a:extLst>
              <a:ext uri="{FF2B5EF4-FFF2-40B4-BE49-F238E27FC236}">
                <a16:creationId xmlns:a16="http://schemas.microsoft.com/office/drawing/2014/main" id="{4A5B1CA1-1C09-CF01-2695-D3C9BD6FA727}"/>
              </a:ext>
            </a:extLst>
          </p:cNvPr>
          <p:cNvGraphicFramePr>
            <a:graphicFrameLocks noGrp="1"/>
          </p:cNvGraphicFramePr>
          <p:nvPr>
            <p:extLst>
              <p:ext uri="{D42A27DB-BD31-4B8C-83A1-F6EECF244321}">
                <p14:modId xmlns:p14="http://schemas.microsoft.com/office/powerpoint/2010/main" val="3349181823"/>
              </p:ext>
            </p:extLst>
          </p:nvPr>
        </p:nvGraphicFramePr>
        <p:xfrm>
          <a:off x="96672" y="327290"/>
          <a:ext cx="1998800" cy="1292015"/>
        </p:xfrm>
        <a:graphic>
          <a:graphicData uri="http://schemas.openxmlformats.org/drawingml/2006/table">
            <a:tbl>
              <a:tblPr bandRow="1">
                <a:tableStyleId>{AF39F4D5-09AA-450B-8B26-3E5675436534}</a:tableStyleId>
              </a:tblPr>
              <a:tblGrid>
                <a:gridCol w="878574">
                  <a:extLst>
                    <a:ext uri="{9D8B030D-6E8A-4147-A177-3AD203B41FA5}">
                      <a16:colId xmlns:a16="http://schemas.microsoft.com/office/drawing/2014/main" val="3006678493"/>
                    </a:ext>
                  </a:extLst>
                </a:gridCol>
                <a:gridCol w="571499">
                  <a:extLst>
                    <a:ext uri="{9D8B030D-6E8A-4147-A177-3AD203B41FA5}">
                      <a16:colId xmlns:a16="http://schemas.microsoft.com/office/drawing/2014/main" val="1608512155"/>
                    </a:ext>
                  </a:extLst>
                </a:gridCol>
                <a:gridCol w="548727">
                  <a:extLst>
                    <a:ext uri="{9D8B030D-6E8A-4147-A177-3AD203B41FA5}">
                      <a16:colId xmlns:a16="http://schemas.microsoft.com/office/drawing/2014/main" val="515557685"/>
                    </a:ext>
                  </a:extLst>
                </a:gridCol>
              </a:tblGrid>
              <a:tr h="307074">
                <a:tc>
                  <a:txBody>
                    <a:bodyPr/>
                    <a:lstStyle/>
                    <a:p>
                      <a:pPr algn="ctr" fontAlgn="b"/>
                      <a:r>
                        <a:rPr lang="en-US" sz="900" b="1" i="0" u="none" strike="noStrike">
                          <a:solidFill>
                            <a:srgbClr val="FFC000"/>
                          </a:solidFill>
                          <a:effectLst/>
                          <a:latin typeface="Arial"/>
                        </a:rPr>
                        <a:t>MODELS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1" i="0" u="none" strike="noStrike">
                          <a:solidFill>
                            <a:srgbClr val="FFC000"/>
                          </a:solidFill>
                          <a:effectLst/>
                          <a:latin typeface="Arial"/>
                        </a:rPr>
                        <a:t>SBC</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1" i="0" u="none" strike="noStrike">
                          <a:solidFill>
                            <a:srgbClr val="FFC000"/>
                          </a:solidFill>
                          <a:effectLst/>
                          <a:latin typeface="Arial"/>
                        </a:rPr>
                        <a:t>AIC</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58554484"/>
                  </a:ext>
                </a:extLst>
              </a:tr>
              <a:tr h="165782">
                <a:tc>
                  <a:txBody>
                    <a:bodyPr/>
                    <a:lstStyle/>
                    <a:p>
                      <a:pPr algn="ctr" fontAlgn="b"/>
                      <a:r>
                        <a:rPr lang="en-US" sz="900" b="0" i="0" u="none" strike="noStrike">
                          <a:solidFill>
                            <a:schemeClr val="bg1"/>
                          </a:solidFill>
                          <a:effectLst/>
                          <a:latin typeface="Arial"/>
                        </a:rPr>
                        <a:t>MA Model</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4172.83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4169.87</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80891175"/>
                  </a:ext>
                </a:extLst>
              </a:tr>
              <a:tr h="321813">
                <a:tc>
                  <a:txBody>
                    <a:bodyPr/>
                    <a:lstStyle/>
                    <a:p>
                      <a:pPr algn="ctr" fontAlgn="b"/>
                      <a:r>
                        <a:rPr lang="en-US" sz="900" b="0" i="0" u="none" strike="noStrike">
                          <a:solidFill>
                            <a:schemeClr val="bg1"/>
                          </a:solidFill>
                          <a:effectLst/>
                          <a:latin typeface="Arial"/>
                        </a:rPr>
                        <a:t>EXPONENTIAL ADDITIVE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2700.79</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2695.06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531604163"/>
                  </a:ext>
                </a:extLst>
              </a:tr>
              <a:tr h="165782">
                <a:tc>
                  <a:txBody>
                    <a:bodyPr/>
                    <a:lstStyle/>
                    <a:p>
                      <a:pPr algn="ctr" fontAlgn="b"/>
                      <a:r>
                        <a:rPr lang="en-US" sz="900" b="0" i="0" u="none" strike="noStrike">
                          <a:solidFill>
                            <a:schemeClr val="bg1"/>
                          </a:solidFill>
                          <a:effectLst/>
                          <a:latin typeface="Arial"/>
                        </a:rPr>
                        <a:t>ARIMAX (1,1,3)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2229.95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2207.45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21312083"/>
                  </a:ext>
                </a:extLst>
              </a:tr>
              <a:tr h="165782">
                <a:tc>
                  <a:txBody>
                    <a:bodyPr/>
                    <a:lstStyle/>
                    <a:p>
                      <a:pPr algn="ctr" fontAlgn="b"/>
                      <a:r>
                        <a:rPr lang="en-US" sz="900" b="0" i="0" u="none" strike="noStrike">
                          <a:solidFill>
                            <a:schemeClr val="bg1"/>
                          </a:solidFill>
                          <a:effectLst/>
                          <a:latin typeface="Arial"/>
                        </a:rPr>
                        <a:t>ARIMA (1,1,3)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2222.38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0" i="0" u="none" strike="noStrike">
                          <a:solidFill>
                            <a:schemeClr val="bg1"/>
                          </a:solidFill>
                          <a:effectLst/>
                          <a:latin typeface="Arial"/>
                        </a:rPr>
                        <a:t>2209.88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999606929"/>
                  </a:ext>
                </a:extLst>
              </a:tr>
              <a:tr h="165782">
                <a:tc>
                  <a:txBody>
                    <a:bodyPr/>
                    <a:lstStyle/>
                    <a:p>
                      <a:pPr algn="ctr" fontAlgn="b"/>
                      <a:r>
                        <a:rPr lang="en-US" sz="900" b="1" i="0" u="none" strike="noStrike">
                          <a:solidFill>
                            <a:srgbClr val="00B0F0"/>
                          </a:solidFill>
                          <a:effectLst/>
                          <a:latin typeface="Arial"/>
                        </a:rPr>
                        <a:t>ARIMA (2,2,3)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1" i="0" u="none" strike="noStrike">
                          <a:solidFill>
                            <a:srgbClr val="00B0F0"/>
                          </a:solidFill>
                          <a:effectLst/>
                          <a:latin typeface="Arial"/>
                        </a:rPr>
                        <a:t>976.17</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ctr" fontAlgn="b"/>
                      <a:r>
                        <a:rPr lang="en-US" sz="900" b="1" i="0" u="none" strike="noStrike">
                          <a:solidFill>
                            <a:srgbClr val="00B0F0"/>
                          </a:solidFill>
                          <a:effectLst/>
                          <a:latin typeface="Arial"/>
                        </a:rPr>
                        <a:t>969.62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26662689"/>
                  </a:ext>
                </a:extLst>
              </a:tr>
            </a:tbl>
          </a:graphicData>
        </a:graphic>
      </p:graphicFrame>
      <p:sp>
        <p:nvSpPr>
          <p:cNvPr id="4" name="Google Shape;257;p34">
            <a:extLst>
              <a:ext uri="{FF2B5EF4-FFF2-40B4-BE49-F238E27FC236}">
                <a16:creationId xmlns:a16="http://schemas.microsoft.com/office/drawing/2014/main" id="{2EE8ED8A-2E49-BFA1-2C87-E2FF72BEAE22}"/>
              </a:ext>
            </a:extLst>
          </p:cNvPr>
          <p:cNvSpPr txBox="1"/>
          <p:nvPr/>
        </p:nvSpPr>
        <p:spPr>
          <a:xfrm>
            <a:off x="7528298"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dirty="0">
                <a:solidFill>
                  <a:srgbClr val="0563C1"/>
                </a:solidFill>
                <a:latin typeface="Montserrat"/>
                <a:ea typeface="Montserrat"/>
                <a:cs typeface="Montserrat"/>
                <a:sym typeface="Montserrat"/>
              </a:rPr>
              <a:t>Page 8</a:t>
            </a:r>
            <a:endParaRPr lang="en-US" sz="800" dirty="0">
              <a:solidFill>
                <a:srgbClr val="0563C1"/>
              </a:solidFill>
              <a:latin typeface="Montserrat"/>
              <a:ea typeface="Montserrat"/>
              <a:cs typeface="Montserrat"/>
            </a:endParaRPr>
          </a:p>
        </p:txBody>
      </p:sp>
    </p:spTree>
    <p:extLst>
      <p:ext uri="{BB962C8B-B14F-4D97-AF65-F5344CB8AC3E}">
        <p14:creationId xmlns:p14="http://schemas.microsoft.com/office/powerpoint/2010/main" val="280964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9"/>
          <p:cNvSpPr txBox="1">
            <a:spLocks noGrp="1"/>
          </p:cNvSpPr>
          <p:nvPr>
            <p:ph type="title"/>
          </p:nvPr>
        </p:nvSpPr>
        <p:spPr>
          <a:xfrm>
            <a:off x="283600" y="3485800"/>
            <a:ext cx="1916400" cy="1080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800"/>
              <a:buNone/>
            </a:pPr>
            <a:r>
              <a:rPr lang="en"/>
              <a:t>Results and Insights</a:t>
            </a:r>
            <a:endParaRPr/>
          </a:p>
        </p:txBody>
      </p:sp>
      <p:sp>
        <p:nvSpPr>
          <p:cNvPr id="2" name="TextBox 1">
            <a:extLst>
              <a:ext uri="{FF2B5EF4-FFF2-40B4-BE49-F238E27FC236}">
                <a16:creationId xmlns:a16="http://schemas.microsoft.com/office/drawing/2014/main" id="{D11D7AC9-85A8-78A5-A506-C58E84D024DD}"/>
              </a:ext>
            </a:extLst>
          </p:cNvPr>
          <p:cNvSpPr txBox="1"/>
          <p:nvPr/>
        </p:nvSpPr>
        <p:spPr>
          <a:xfrm>
            <a:off x="2446618" y="610860"/>
            <a:ext cx="6484430" cy="420050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nSpc>
                <a:spcPct val="150000"/>
              </a:lnSpc>
              <a:buChar char="•"/>
            </a:pPr>
            <a:r>
              <a:rPr lang="en-US" sz="1800" dirty="0">
                <a:solidFill>
                  <a:schemeClr val="lt2"/>
                </a:solidFill>
                <a:latin typeface="Montserrat"/>
              </a:rPr>
              <a:t>3 different models for 3 different trends.</a:t>
            </a:r>
            <a:endParaRPr lang="en-US" dirty="0">
              <a:solidFill>
                <a:schemeClr val="lt2"/>
              </a:solidFill>
            </a:endParaRPr>
          </a:p>
          <a:p>
            <a:pPr marL="285750" indent="-285750">
              <a:lnSpc>
                <a:spcPct val="150000"/>
              </a:lnSpc>
              <a:buChar char="•"/>
            </a:pPr>
            <a:r>
              <a:rPr lang="en-US" sz="1800" dirty="0">
                <a:solidFill>
                  <a:schemeClr val="lt2"/>
                </a:solidFill>
                <a:latin typeface="Montserrat"/>
              </a:rPr>
              <a:t>Good Model fit for Decreasing Trend and Constant Trend.</a:t>
            </a:r>
          </a:p>
          <a:p>
            <a:pPr marL="285750" indent="-285750">
              <a:lnSpc>
                <a:spcPct val="150000"/>
              </a:lnSpc>
              <a:buChar char="•"/>
            </a:pPr>
            <a:r>
              <a:rPr lang="en-US" sz="1800" dirty="0">
                <a:solidFill>
                  <a:schemeClr val="lt2"/>
                </a:solidFill>
                <a:latin typeface="Montserrat"/>
              </a:rPr>
              <a:t>Not a good fit for Increasing Trend which suggests few other variables might impact the forecast.</a:t>
            </a:r>
          </a:p>
          <a:p>
            <a:pPr marL="285750" indent="-285750">
              <a:lnSpc>
                <a:spcPct val="150000"/>
              </a:lnSpc>
              <a:buChar char="•"/>
            </a:pPr>
            <a:r>
              <a:rPr lang="en-US" sz="1800" dirty="0">
                <a:solidFill>
                  <a:schemeClr val="lt2"/>
                </a:solidFill>
                <a:latin typeface="Montserrat"/>
              </a:rPr>
              <a:t>Use the models to plan the staff routines.</a:t>
            </a:r>
          </a:p>
          <a:p>
            <a:pPr marL="285750" indent="-285750">
              <a:lnSpc>
                <a:spcPct val="150000"/>
              </a:lnSpc>
              <a:buChar char="•"/>
            </a:pPr>
            <a:r>
              <a:rPr lang="en-US" sz="1800" dirty="0">
                <a:solidFill>
                  <a:schemeClr val="lt2"/>
                </a:solidFill>
                <a:latin typeface="Montserrat"/>
              </a:rPr>
              <a:t>Use the models to plan stock maintenance and deliveries for the stores.</a:t>
            </a:r>
          </a:p>
          <a:p>
            <a:pPr marL="285750" indent="-285750">
              <a:lnSpc>
                <a:spcPct val="150000"/>
              </a:lnSpc>
              <a:buChar char="•"/>
            </a:pPr>
            <a:r>
              <a:rPr lang="en-US" sz="1800" dirty="0">
                <a:solidFill>
                  <a:schemeClr val="lt2"/>
                </a:solidFill>
                <a:latin typeface="Montserrat"/>
              </a:rPr>
              <a:t>Recommendation: Need to look for more related variables which could impact the weekly sales.</a:t>
            </a:r>
          </a:p>
        </p:txBody>
      </p:sp>
      <p:sp>
        <p:nvSpPr>
          <p:cNvPr id="4" name="Google Shape;257;p34">
            <a:extLst>
              <a:ext uri="{FF2B5EF4-FFF2-40B4-BE49-F238E27FC236}">
                <a16:creationId xmlns:a16="http://schemas.microsoft.com/office/drawing/2014/main" id="{29827A30-2E0F-A837-248D-CF8C49FB0A94}"/>
              </a:ext>
            </a:extLst>
          </p:cNvPr>
          <p:cNvSpPr txBox="1"/>
          <p:nvPr/>
        </p:nvSpPr>
        <p:spPr>
          <a:xfrm>
            <a:off x="7528298" y="4925102"/>
            <a:ext cx="1615664" cy="307746"/>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800" dirty="0">
                <a:solidFill>
                  <a:srgbClr val="0563C1"/>
                </a:solidFill>
                <a:latin typeface="Montserrat"/>
                <a:ea typeface="Montserrat"/>
                <a:cs typeface="Montserrat"/>
                <a:sym typeface="Montserrat"/>
              </a:rPr>
              <a:t>Page 9</a:t>
            </a:r>
            <a:endParaRPr lang="en-US" sz="800" dirty="0">
              <a:solidFill>
                <a:srgbClr val="0563C1"/>
              </a:solidFill>
              <a:latin typeface="Montserrat"/>
              <a:ea typeface="Montserrat"/>
              <a:cs typeface="Montserrat"/>
            </a:endParaRPr>
          </a:p>
        </p:txBody>
      </p:sp>
    </p:spTree>
  </p:cSld>
  <p:clrMapOvr>
    <a:masterClrMapping/>
  </p:clrMapOvr>
</p:sld>
</file>

<file path=ppt/theme/theme1.xml><?xml version="1.0" encoding="utf-8"?>
<a:theme xmlns:a="http://schemas.openxmlformats.org/drawingml/2006/main" name="Simple Business Meeting by Slidesgo">
  <a:themeElements>
    <a:clrScheme name="Simple Light">
      <a:dk1>
        <a:srgbClr val="000000"/>
      </a:dk1>
      <a:lt1>
        <a:srgbClr val="FFFFFF"/>
      </a:lt1>
      <a:dk2>
        <a:srgbClr val="FF6B03"/>
      </a:dk2>
      <a:lt2>
        <a:srgbClr val="073763"/>
      </a:lt2>
      <a:accent1>
        <a:srgbClr val="9FC5E8"/>
      </a:accent1>
      <a:accent2>
        <a:srgbClr val="F9CB9C"/>
      </a:accent2>
      <a:accent3>
        <a:srgbClr val="CFE2F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867</Words>
  <Application>Microsoft Macintosh PowerPoint</Application>
  <PresentationFormat>On-screen Show (16:9)</PresentationFormat>
  <Paragraphs>148</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Calibri</vt:lpstr>
      <vt:lpstr>Proxima Nova</vt:lpstr>
      <vt:lpstr>Montserrat SemiBold</vt:lpstr>
      <vt:lpstr>Montserrat ExtraBold</vt:lpstr>
      <vt:lpstr>Montserrat</vt:lpstr>
      <vt:lpstr>Montserrat Medium</vt:lpstr>
      <vt:lpstr>Montserrat Black</vt:lpstr>
      <vt:lpstr>Arial</vt:lpstr>
      <vt:lpstr>Proxima Nova Semibold</vt:lpstr>
      <vt:lpstr>Times New Roman</vt:lpstr>
      <vt:lpstr>Simple Business Meeting by Slidesgo</vt:lpstr>
      <vt:lpstr>Slidesgo Final Pages</vt:lpstr>
      <vt:lpstr>Future-Proofing Retail: Walmart's Quarterly Sales Forecast with SAS</vt:lpstr>
      <vt:lpstr>Problem Statement</vt:lpstr>
      <vt:lpstr>Relevance and Impact</vt:lpstr>
      <vt:lpstr>Data Description</vt:lpstr>
      <vt:lpstr>Model Building &amp; Selection Criteria</vt:lpstr>
      <vt:lpstr>Model 1</vt:lpstr>
      <vt:lpstr>Model 2</vt:lpstr>
      <vt:lpstr>Model 3</vt:lpstr>
      <vt:lpstr>Results and Insights</vt:lpstr>
      <vt:lpstr>“The idea that the future is unpredictable is undermined everyday by the ease with which the past is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Future-Proofing Retail: Walmart's Quarterly Sales Forecast with SAS</dc:title>
  <cp:lastModifiedBy>More, Pratik</cp:lastModifiedBy>
  <cp:revision>147</cp:revision>
  <dcterms:modified xsi:type="dcterms:W3CDTF">2025-01-24T20:41:08Z</dcterms:modified>
</cp:coreProperties>
</file>