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62" r:id="rId4"/>
    <p:sldId id="258" r:id="rId5"/>
    <p:sldId id="263" r:id="rId6"/>
    <p:sldId id="278" r:id="rId7"/>
    <p:sldId id="280" r:id="rId8"/>
    <p:sldId id="279" r:id="rId9"/>
    <p:sldId id="265" r:id="rId10"/>
    <p:sldId id="266" r:id="rId11"/>
    <p:sldId id="283" r:id="rId12"/>
    <p:sldId id="267" r:id="rId13"/>
    <p:sldId id="268" r:id="rId14"/>
    <p:sldId id="269" r:id="rId15"/>
    <p:sldId id="270" r:id="rId16"/>
    <p:sldId id="276" r:id="rId17"/>
    <p:sldId id="281" r:id="rId18"/>
    <p:sldId id="271" r:id="rId19"/>
    <p:sldId id="259" r:id="rId20"/>
    <p:sldId id="273" r:id="rId21"/>
    <p:sldId id="277" r:id="rId22"/>
    <p:sldId id="274" r:id="rId23"/>
    <p:sldId id="282" r:id="rId24"/>
    <p:sldId id="275" r:id="rId25"/>
    <p:sldId id="260" r:id="rId26"/>
    <p:sldId id="26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23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453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1048750" y="191600"/>
            <a:ext cx="6920799" cy="46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None/>
              <a:defRPr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2258100" cy="4389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14" name="Shape 14"/>
          <p:cNvSpPr/>
          <p:nvPr/>
        </p:nvSpPr>
        <p:spPr>
          <a:xfrm>
            <a:off x="2295303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590606" y="0"/>
            <a:ext cx="2258099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885909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680250" y="1004625"/>
            <a:ext cx="77835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7350" y="4749850"/>
            <a:ext cx="91293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 txBox="1"/>
          <p:nvPr/>
        </p:nvSpPr>
        <p:spPr>
          <a:xfrm>
            <a:off x="7350" y="4749850"/>
            <a:ext cx="8333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	Mint Labs			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tr-TR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-201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lang="en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spcBef>
                <a:spcPts val="0"/>
              </a:spcBef>
              <a:buNone/>
            </a:pPr>
            <a:endParaRPr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24" name="Shape 24"/>
          <p:cNvSpPr/>
          <p:nvPr/>
        </p:nvSpPr>
        <p:spPr>
          <a:xfrm>
            <a:off x="2295303" y="0"/>
            <a:ext cx="2258100" cy="4389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 lang="en" b="1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590606" y="0"/>
            <a:ext cx="2258099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6885909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680250" y="1004625"/>
            <a:ext cx="77835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7350" y="4749850"/>
            <a:ext cx="91293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7350" y="4749850"/>
            <a:ext cx="8333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	Mint Labs			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tr-TR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-201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lang="en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34" name="Shape 34"/>
          <p:cNvSpPr/>
          <p:nvPr/>
        </p:nvSpPr>
        <p:spPr>
          <a:xfrm>
            <a:off x="2295303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590606" y="0"/>
            <a:ext cx="2258099" cy="4389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lang="en" b="1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6885909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680250" y="1004625"/>
            <a:ext cx="77835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>
            <a:off x="7350" y="4749850"/>
            <a:ext cx="91293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7350" y="4749850"/>
            <a:ext cx="8333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	Mint Labs			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tr-TR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-201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lang="en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44" name="Shape 44"/>
          <p:cNvSpPr/>
          <p:nvPr/>
        </p:nvSpPr>
        <p:spPr>
          <a:xfrm>
            <a:off x="2295303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590606" y="0"/>
            <a:ext cx="2258099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6885909" y="0"/>
            <a:ext cx="2258100" cy="4389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 lang="en" b="1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680250" y="1004625"/>
            <a:ext cx="77835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/>
          <p:nvPr/>
        </p:nvCxnSpPr>
        <p:spPr>
          <a:xfrm>
            <a:off x="7350" y="4749850"/>
            <a:ext cx="91293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Shape 50"/>
          <p:cNvSpPr txBox="1"/>
          <p:nvPr userDrawn="1"/>
        </p:nvSpPr>
        <p:spPr>
          <a:xfrm>
            <a:off x="7350" y="4749850"/>
            <a:ext cx="8333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	Mint Labs			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tr-TR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-201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lang="en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54" name="Shape 54"/>
          <p:cNvSpPr/>
          <p:nvPr/>
        </p:nvSpPr>
        <p:spPr>
          <a:xfrm>
            <a:off x="2295303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590606" y="0"/>
            <a:ext cx="2258099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6885909" y="0"/>
            <a:ext cx="2258100" cy="438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680250" y="1004625"/>
            <a:ext cx="77835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58"/>
          <p:cNvCxnSpPr/>
          <p:nvPr/>
        </p:nvCxnSpPr>
        <p:spPr>
          <a:xfrm>
            <a:off x="7350" y="4749850"/>
            <a:ext cx="91293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7350" y="4749850"/>
            <a:ext cx="8333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	Mint Labs			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tr-TR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-201</a:t>
            </a:r>
            <a:r>
              <a:rPr lang="tr-TR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lang="en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4" y="272400"/>
            <a:ext cx="2047699" cy="13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3368525" y="3736750"/>
            <a:ext cx="2937900" cy="10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tr-TR" b="1" dirty="0" smtClean="0">
                <a:latin typeface="Montserrat"/>
                <a:ea typeface="Montserrat"/>
                <a:cs typeface="Montserrat"/>
                <a:sym typeface="Montserrat"/>
              </a:rPr>
              <a:t>Erol </a:t>
            </a:r>
            <a:r>
              <a:rPr lang="tr-TR" b="1" dirty="0" err="1" smtClean="0">
                <a:latin typeface="Montserrat"/>
                <a:ea typeface="Montserrat"/>
                <a:cs typeface="Montserrat"/>
                <a:sym typeface="Montserrat"/>
              </a:rPr>
              <a:t>Kazancli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Mint-Labs internal meeting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tr-TR" b="1" dirty="0"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tr-TR" b="1" dirty="0" err="1" smtClean="0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201</a:t>
            </a:r>
            <a:r>
              <a:rPr lang="tr-TR" b="1" dirty="0" smtClean="0"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450863" y="1352286"/>
            <a:ext cx="6748800" cy="15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800" b="1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tr-TR" sz="2800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r>
              <a:rPr lang="tr-TR" sz="2800" b="1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tr-TR" sz="2800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sz="2800" b="1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Artificial</a:t>
            </a:r>
            <a:r>
              <a:rPr lang="tr-TR" sz="2800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sz="2800" b="1" dirty="0" err="1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Neural</a:t>
            </a:r>
            <a:r>
              <a:rPr lang="tr-TR" sz="2800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r>
              <a:rPr lang="en" sz="2800" b="1" dirty="0" smtClean="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lang="en" sz="2800" b="1" dirty="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-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785000" y="1141525"/>
            <a:ext cx="7702586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7-03-15 at 16.38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1" y="1721622"/>
            <a:ext cx="5896090" cy="2210026"/>
          </a:xfrm>
          <a:prstGeom prst="rect">
            <a:avLst/>
          </a:prstGeom>
        </p:spPr>
      </p:pic>
      <p:pic>
        <p:nvPicPr>
          <p:cNvPr id="7" name="Picture 6" descr="Screen Shot 2017-03-15 at 16.43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40" y="2314340"/>
            <a:ext cx="1016000" cy="355600"/>
          </a:xfrm>
          <a:prstGeom prst="rect">
            <a:avLst/>
          </a:prstGeom>
        </p:spPr>
      </p:pic>
      <p:pic>
        <p:nvPicPr>
          <p:cNvPr id="9" name="Picture 8" descr="Screen Shot 2017-03-15 at 16.45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35" y="1387354"/>
            <a:ext cx="3403600" cy="317500"/>
          </a:xfrm>
          <a:prstGeom prst="rect">
            <a:avLst/>
          </a:prstGeom>
        </p:spPr>
      </p:pic>
      <p:pic>
        <p:nvPicPr>
          <p:cNvPr id="10" name="Picture 9" descr="Screen Shot 2017-03-15 at 16.47.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62" y="1756068"/>
            <a:ext cx="355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-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785000" y="1141525"/>
            <a:ext cx="7702586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Screen Shot 2017-03-17 at 14.41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4" y="1531801"/>
            <a:ext cx="7645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-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062475" y="1184378"/>
            <a:ext cx="70953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/>
              <a:t>Learning with Perceptron: </a:t>
            </a:r>
          </a:p>
          <a:p>
            <a:pPr lvl="0"/>
            <a:endParaRPr lang="en-US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Initialize </a:t>
            </a:r>
            <a:r>
              <a:rPr lang="en-US" sz="1600" dirty="0"/>
              <a:t>the </a:t>
            </a:r>
            <a:r>
              <a:rPr lang="en-US" sz="1600" dirty="0" smtClean="0"/>
              <a:t>weights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Classify all the training input according to this initial </a:t>
            </a:r>
            <a:r>
              <a:rPr lang="en-US" sz="1600" dirty="0" smtClean="0"/>
              <a:t>model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Find a misclassified </a:t>
            </a:r>
            <a:r>
              <a:rPr lang="en-US" sz="1600" dirty="0" smtClean="0"/>
              <a:t>example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Update the weight adding the misclassified input times the real output to the weight. </a:t>
            </a:r>
            <a:endParaRPr lang="en-US" sz="1600" dirty="0" smtClean="0"/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Return to step 1 and repeat until all the examples are correctly classified</a:t>
            </a:r>
          </a:p>
        </p:txBody>
      </p:sp>
    </p:spTree>
    <p:extLst>
      <p:ext uri="{BB962C8B-B14F-4D97-AF65-F5344CB8AC3E}">
        <p14:creationId xmlns:p14="http://schemas.microsoft.com/office/powerpoint/2010/main" val="100006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-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625119" y="1174602"/>
            <a:ext cx="7752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With perceptron we can only solve linearly separable problems. </a:t>
            </a:r>
          </a:p>
        </p:txBody>
      </p:sp>
      <p:pic>
        <p:nvPicPr>
          <p:cNvPr id="3" name="Picture 2" descr="Screen Shot 2017-03-15 at 16.5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52" y="1520043"/>
            <a:ext cx="38481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-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625119" y="1174602"/>
            <a:ext cx="7752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What if we have a non-linear model?</a:t>
            </a:r>
            <a:endParaRPr lang="en-US" sz="1600" dirty="0"/>
          </a:p>
        </p:txBody>
      </p:sp>
      <p:pic>
        <p:nvPicPr>
          <p:cNvPr id="4" name="Picture 3" descr="Screen Shot 2017-03-15 at 16.5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74" y="1517104"/>
            <a:ext cx="3671211" cy="29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</a:t>
            </a:r>
            <a:r>
              <a:rPr lang="en-US" dirty="0" smtClean="0"/>
              <a:t>–</a:t>
            </a:r>
            <a:r>
              <a:rPr lang="tr-TR" dirty="0" smtClean="0"/>
              <a:t> Multi-</a:t>
            </a:r>
            <a:r>
              <a:rPr lang="tr-TR" dirty="0" err="1" smtClean="0"/>
              <a:t>Layer</a:t>
            </a:r>
            <a:r>
              <a:rPr lang="tr-TR" dirty="0" smtClean="0"/>
              <a:t>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625119" y="1174602"/>
            <a:ext cx="7752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What if we have a non-linear model? Use multi-Layer Perceptron</a:t>
            </a:r>
            <a:endParaRPr lang="en-US" sz="1600" dirty="0"/>
          </a:p>
        </p:txBody>
      </p:sp>
      <p:pic>
        <p:nvPicPr>
          <p:cNvPr id="3" name="Picture 2" descr="Screen Shot 2017-03-15 at 16.57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2" y="1579586"/>
            <a:ext cx="3575252" cy="2608475"/>
          </a:xfrm>
          <a:prstGeom prst="rect">
            <a:avLst/>
          </a:prstGeom>
        </p:spPr>
      </p:pic>
      <p:pic>
        <p:nvPicPr>
          <p:cNvPr id="5" name="Picture 4" descr="Screen Shot 2017-03-15 at 16.57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26" y="1539450"/>
            <a:ext cx="4029122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</a:t>
            </a:r>
            <a:r>
              <a:rPr lang="en-US" dirty="0" smtClean="0"/>
              <a:t>–</a:t>
            </a:r>
            <a:r>
              <a:rPr lang="tr-TR" dirty="0" smtClean="0"/>
              <a:t> Multi-</a:t>
            </a:r>
            <a:r>
              <a:rPr lang="tr-TR" dirty="0" err="1" smtClean="0"/>
              <a:t>Layer</a:t>
            </a:r>
            <a:r>
              <a:rPr lang="tr-TR" dirty="0" smtClean="0"/>
              <a:t>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5" name="Picture 4" descr="Screen Shot 2017-03-15 at 16.5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34" y="1172170"/>
            <a:ext cx="4201050" cy="2759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405" y="1196589"/>
            <a:ext cx="38162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Collection of multiple neurons, inspired by nature.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Has multiple layers.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Neurons in one layer is connected to all the neurons in the next layer.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Information is fed forward from inputs to the outputs.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601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</a:t>
            </a:r>
            <a:r>
              <a:rPr lang="en-US" dirty="0" smtClean="0"/>
              <a:t>–</a:t>
            </a:r>
            <a:r>
              <a:rPr lang="tr-TR" dirty="0" smtClean="0"/>
              <a:t> Multi-</a:t>
            </a:r>
            <a:r>
              <a:rPr lang="tr-TR" dirty="0" err="1" smtClean="0"/>
              <a:t>Layer</a:t>
            </a:r>
            <a:r>
              <a:rPr lang="tr-TR" dirty="0" smtClean="0"/>
              <a:t>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Screen Shot 2017-03-17 at 14.14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94269"/>
            <a:ext cx="6843879" cy="30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1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</a:t>
            </a:r>
            <a:r>
              <a:rPr lang="en-US" dirty="0" smtClean="0"/>
              <a:t>–</a:t>
            </a:r>
            <a:r>
              <a:rPr lang="tr-TR" dirty="0" smtClean="0"/>
              <a:t> Multi-</a:t>
            </a:r>
            <a:r>
              <a:rPr lang="tr-TR" dirty="0" err="1" smtClean="0"/>
              <a:t>Layer</a:t>
            </a:r>
            <a:r>
              <a:rPr lang="tr-TR" dirty="0" smtClean="0"/>
              <a:t>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4" name="Picture 3" descr="Screen Shot 2017-03-15 at 16.5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242640"/>
            <a:ext cx="756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Networks </a:t>
            </a:r>
            <a:r>
              <a:rPr lang="en-US" dirty="0"/>
              <a:t>–</a:t>
            </a:r>
            <a:r>
              <a:rPr lang="tr-TR" dirty="0"/>
              <a:t> Multi-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99" name="Shape 99"/>
          <p:cNvSpPr txBox="1"/>
          <p:nvPr/>
        </p:nvSpPr>
        <p:spPr>
          <a:xfrm>
            <a:off x="549556" y="1141525"/>
            <a:ext cx="7351744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622829" y="1184380"/>
            <a:ext cx="78891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/>
              <a:t>Learning in Multilayer </a:t>
            </a:r>
            <a:r>
              <a:rPr lang="en-US" sz="1600" b="1" dirty="0" err="1" smtClean="0"/>
              <a:t>Perceptrons</a:t>
            </a:r>
            <a:r>
              <a:rPr lang="en-US" sz="1600" b="1" dirty="0" smtClean="0"/>
              <a:t>: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b="1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Initialize </a:t>
            </a:r>
            <a:r>
              <a:rPr lang="en-US" sz="1600" dirty="0"/>
              <a:t>the </a:t>
            </a:r>
            <a:r>
              <a:rPr lang="en-US" sz="1600" dirty="0" smtClean="0"/>
              <a:t>weights.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/>
              <a:t>Feedforward</a:t>
            </a:r>
            <a:r>
              <a:rPr lang="en-US" sz="1600" dirty="0"/>
              <a:t> all the inputs to obtain a </a:t>
            </a:r>
            <a:endParaRPr lang="en-US" sz="1600" dirty="0" smtClean="0"/>
          </a:p>
          <a:p>
            <a:pPr lvl="0"/>
            <a:r>
              <a:rPr lang="en-US" sz="1600" dirty="0" smtClean="0"/>
              <a:t>classification </a:t>
            </a:r>
            <a:r>
              <a:rPr lang="en-US" sz="1600" dirty="0"/>
              <a:t>for each data </a:t>
            </a:r>
            <a:r>
              <a:rPr lang="en-US" sz="1600" dirty="0" smtClean="0"/>
              <a:t>point.</a:t>
            </a:r>
            <a:endParaRPr lang="en-US" sz="1600" dirty="0"/>
          </a:p>
          <a:p>
            <a:pPr marL="342900" lvl="0" indent="-342900">
              <a:buAutoNum type="arabicPeriod" startAt="3"/>
            </a:pPr>
            <a:r>
              <a:rPr lang="en-US" sz="1600" dirty="0" smtClean="0"/>
              <a:t>Calculate </a:t>
            </a:r>
            <a:r>
              <a:rPr lang="en-US" sz="1600" dirty="0"/>
              <a:t>the </a:t>
            </a:r>
            <a:r>
              <a:rPr lang="en-US" sz="1600" dirty="0" smtClean="0"/>
              <a:t>error.</a:t>
            </a:r>
            <a:endParaRPr lang="en-US" sz="1600" dirty="0"/>
          </a:p>
          <a:p>
            <a:pPr marL="342900" lvl="0" indent="-342900">
              <a:buAutoNum type="arabicPeriod" startAt="3"/>
            </a:pPr>
            <a:r>
              <a:rPr lang="en-US" sz="1600" dirty="0" smtClean="0"/>
              <a:t>Update </a:t>
            </a:r>
            <a:r>
              <a:rPr lang="en-US" sz="1600" dirty="0"/>
              <a:t>the weight by </a:t>
            </a:r>
            <a:r>
              <a:rPr lang="en-US" sz="1600" dirty="0" err="1"/>
              <a:t>backpropagation</a:t>
            </a:r>
            <a:r>
              <a:rPr lang="en-US" sz="1600" dirty="0"/>
              <a:t> </a:t>
            </a:r>
            <a:r>
              <a:rPr lang="en-US" sz="1600" dirty="0" smtClean="0"/>
              <a:t>algorithm </a:t>
            </a:r>
          </a:p>
          <a:p>
            <a:pPr lvl="0"/>
            <a:r>
              <a:rPr lang="en-US" sz="1600" dirty="0" smtClean="0"/>
              <a:t>(</a:t>
            </a:r>
            <a:r>
              <a:rPr lang="en-US" sz="1600" dirty="0" err="1"/>
              <a:t>backpropagating</a:t>
            </a:r>
            <a:r>
              <a:rPr lang="en-US" sz="1600" dirty="0"/>
              <a:t> the derivatives </a:t>
            </a:r>
            <a:r>
              <a:rPr lang="en-US" sz="1600" dirty="0" err="1"/>
              <a:t>wtr</a:t>
            </a:r>
            <a:r>
              <a:rPr lang="en-US" sz="1600" dirty="0"/>
              <a:t> each weight</a:t>
            </a:r>
            <a:r>
              <a:rPr lang="en-US" sz="1600" dirty="0" smtClean="0"/>
              <a:t>)</a:t>
            </a:r>
          </a:p>
          <a:p>
            <a:pPr lvl="0"/>
            <a:r>
              <a:rPr lang="en-US" sz="1600" dirty="0" smtClean="0"/>
              <a:t>5.   Return </a:t>
            </a:r>
            <a:r>
              <a:rPr lang="en-US" sz="1600" dirty="0"/>
              <a:t>to step 1 and repeat until certain accuracy </a:t>
            </a:r>
            <a:endParaRPr lang="en-US" sz="1600" dirty="0" smtClean="0"/>
          </a:p>
          <a:p>
            <a:pPr lvl="0"/>
            <a:r>
              <a:rPr lang="en-US" sz="1600" dirty="0" smtClean="0"/>
              <a:t>level </a:t>
            </a:r>
            <a:r>
              <a:rPr lang="en-US" sz="1600" dirty="0"/>
              <a:t>is reached or after a certain number of iterations</a:t>
            </a:r>
          </a:p>
        </p:txBody>
      </p:sp>
      <p:pic>
        <p:nvPicPr>
          <p:cNvPr id="3" name="Picture 2" descr="Screen Shot 2017-03-17 at 14.0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14" y="1243092"/>
            <a:ext cx="3304928" cy="2908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smtClean="0"/>
              <a:t>Machine Learning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5" name="Shape 75"/>
          <p:cNvSpPr txBox="1"/>
          <p:nvPr/>
        </p:nvSpPr>
        <p:spPr>
          <a:xfrm>
            <a:off x="1014700" y="1396175"/>
            <a:ext cx="2937900" cy="9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598405" y="1141525"/>
            <a:ext cx="7302895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 smtClean="0"/>
              <a:t>Machine Learning: </a:t>
            </a:r>
          </a:p>
          <a:p>
            <a:endParaRPr lang="en-US" sz="1600" b="1" dirty="0"/>
          </a:p>
          <a:p>
            <a:r>
              <a:rPr lang="en-US" sz="1600" dirty="0" smtClean="0"/>
              <a:t>The field that studies how to make computer learn </a:t>
            </a:r>
          </a:p>
          <a:p>
            <a:r>
              <a:rPr lang="en-US" sz="1600" dirty="0" smtClean="0"/>
              <a:t>from data without being explicitly programming them</a:t>
            </a:r>
          </a:p>
          <a:p>
            <a:endParaRPr lang="en-US" sz="1600" dirty="0"/>
          </a:p>
          <a:p>
            <a:r>
              <a:rPr lang="en-US" sz="1600" b="1" dirty="0" smtClean="0"/>
              <a:t>Key </a:t>
            </a:r>
            <a:r>
              <a:rPr lang="en-US" sz="1600" b="1" dirty="0"/>
              <a:t>elements of machine learning: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There is a pattern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We cannot pin it down mathematically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We have data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538425" y="4133275"/>
            <a:ext cx="7421700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7-03-17 at 14.4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56" y="1100906"/>
            <a:ext cx="3572008" cy="315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Networks </a:t>
            </a:r>
            <a:r>
              <a:rPr lang="en-US" dirty="0"/>
              <a:t>–</a:t>
            </a:r>
            <a:r>
              <a:rPr lang="tr-TR" dirty="0"/>
              <a:t>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99" name="Shape 99"/>
          <p:cNvSpPr txBox="1"/>
          <p:nvPr/>
        </p:nvSpPr>
        <p:spPr>
          <a:xfrm>
            <a:off x="785000" y="1141525"/>
            <a:ext cx="7116300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r-TR" sz="1600" b="1" dirty="0" err="1" smtClean="0"/>
              <a:t>Filters</a:t>
            </a:r>
            <a:r>
              <a:rPr lang="tr-TR" sz="1600" b="1" dirty="0" smtClean="0"/>
              <a:t>: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smooth</a:t>
            </a:r>
            <a:r>
              <a:rPr lang="tr-TR" sz="1600" dirty="0" smtClean="0"/>
              <a:t> </a:t>
            </a:r>
            <a:r>
              <a:rPr lang="tr-TR" sz="1600" dirty="0" err="1" smtClean="0"/>
              <a:t>images</a:t>
            </a:r>
            <a:r>
              <a:rPr lang="tr-TR" sz="1600" dirty="0" smtClean="0"/>
              <a:t> </a:t>
            </a:r>
            <a:r>
              <a:rPr lang="tr-TR" sz="1600" dirty="0" err="1" smtClean="0"/>
              <a:t>or</a:t>
            </a:r>
            <a:r>
              <a:rPr lang="tr-TR" sz="1600" dirty="0" smtClean="0"/>
              <a:t>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detect</a:t>
            </a:r>
            <a:r>
              <a:rPr lang="tr-TR" sz="1600" dirty="0" smtClean="0"/>
              <a:t> </a:t>
            </a:r>
            <a:r>
              <a:rPr lang="tr-TR" sz="1600" dirty="0" err="1" smtClean="0"/>
              <a:t>structures</a:t>
            </a:r>
            <a:r>
              <a:rPr lang="tr-TR" sz="1600" dirty="0" smtClean="0"/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Consists</a:t>
            </a:r>
            <a:r>
              <a:rPr lang="tr-TR" sz="1600" dirty="0" smtClean="0"/>
              <a:t> of </a:t>
            </a:r>
            <a:r>
              <a:rPr lang="tr-TR" sz="1600" dirty="0" err="1" smtClean="0"/>
              <a:t>weigths</a:t>
            </a:r>
            <a:r>
              <a:rPr lang="tr-TR" sz="1600" dirty="0" smtClean="0"/>
              <a:t> </a:t>
            </a:r>
            <a:r>
              <a:rPr lang="tr-TR" sz="1600" dirty="0" err="1" smtClean="0"/>
              <a:t>which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multiplied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endParaRPr lang="tr-TR" sz="1600" dirty="0" smtClean="0"/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corresponding</a:t>
            </a:r>
            <a:r>
              <a:rPr lang="tr-TR" sz="1600" dirty="0" smtClean="0"/>
              <a:t> element,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results</a:t>
            </a:r>
            <a:r>
              <a:rPr lang="tr-TR" sz="1600" dirty="0" smtClean="0"/>
              <a:t> is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summed</a:t>
            </a:r>
            <a:r>
              <a:rPr lang="tr-TR" sz="1600" dirty="0" smtClean="0"/>
              <a:t> </a:t>
            </a:r>
            <a:r>
              <a:rPr lang="tr-TR" sz="1600" dirty="0" err="1" smtClean="0"/>
              <a:t>up</a:t>
            </a:r>
            <a:r>
              <a:rPr lang="tr-TR" sz="1600" dirty="0" smtClean="0"/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Applied</a:t>
            </a:r>
            <a:r>
              <a:rPr lang="tr-TR" sz="1600" dirty="0" smtClean="0"/>
              <a:t> gen. </a:t>
            </a:r>
            <a:r>
              <a:rPr lang="tr-TR" sz="1600" dirty="0" err="1" smtClean="0"/>
              <a:t>to</a:t>
            </a:r>
            <a:r>
              <a:rPr lang="tr-TR" sz="1600" dirty="0" smtClean="0"/>
              <a:t> 2D </a:t>
            </a:r>
            <a:r>
              <a:rPr lang="tr-TR" sz="1600" dirty="0" err="1" smtClean="0"/>
              <a:t>or</a:t>
            </a:r>
            <a:r>
              <a:rPr lang="tr-TR" sz="1600" dirty="0" smtClean="0"/>
              <a:t> 3D data </a:t>
            </a:r>
            <a:r>
              <a:rPr lang="tr-TR" sz="1600" dirty="0" err="1" smtClean="0"/>
              <a:t>such</a:t>
            </a:r>
            <a:r>
              <a:rPr lang="tr-TR" sz="1600" dirty="0" smtClean="0"/>
              <a:t> as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images</a:t>
            </a:r>
            <a:r>
              <a:rPr lang="tr-TR" sz="1600" dirty="0" smtClean="0"/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Applied</a:t>
            </a:r>
            <a:r>
              <a:rPr lang="tr-TR" sz="1600" dirty="0" smtClean="0"/>
              <a:t> in a </a:t>
            </a:r>
            <a:r>
              <a:rPr lang="tr-TR" sz="1600" dirty="0" err="1" smtClean="0"/>
              <a:t>sliding</a:t>
            </a:r>
            <a:r>
              <a:rPr lang="tr-TR" sz="1600" dirty="0" smtClean="0"/>
              <a:t> </a:t>
            </a:r>
            <a:r>
              <a:rPr lang="tr-TR" sz="1600" dirty="0" err="1" smtClean="0"/>
              <a:t>window</a:t>
            </a:r>
            <a:r>
              <a:rPr lang="tr-TR" sz="1600" dirty="0" smtClean="0"/>
              <a:t> </a:t>
            </a:r>
            <a:r>
              <a:rPr lang="tr-TR" sz="1600" dirty="0" err="1" smtClean="0"/>
              <a:t>fashion</a:t>
            </a:r>
            <a:r>
              <a:rPr lang="tr-TR" sz="1600" dirty="0" smtClean="0"/>
              <a:t>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4" name="Picture 3" descr="Screen Shot 2017-03-15 at 17.13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04" y="1196589"/>
            <a:ext cx="3446957" cy="28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Networks </a:t>
            </a:r>
            <a:r>
              <a:rPr lang="en-US" dirty="0"/>
              <a:t>–</a:t>
            </a:r>
            <a:r>
              <a:rPr lang="tr-TR" dirty="0"/>
              <a:t>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99" name="Shape 99"/>
          <p:cNvSpPr txBox="1"/>
          <p:nvPr/>
        </p:nvSpPr>
        <p:spPr>
          <a:xfrm>
            <a:off x="785000" y="1141525"/>
            <a:ext cx="7116300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r-TR" sz="1600" b="1" dirty="0" err="1" smtClean="0"/>
              <a:t>Filters</a:t>
            </a:r>
            <a:r>
              <a:rPr lang="tr-TR" sz="1600" b="1" dirty="0" smtClean="0"/>
              <a:t>: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285750" lvl="0" indent="-285750">
              <a:lnSpc>
                <a:spcPct val="115000"/>
              </a:lnSpc>
              <a:buFont typeface="Arial"/>
              <a:buChar char="•"/>
            </a:pPr>
            <a:r>
              <a:rPr lang="tr-TR" sz="1600" dirty="0" err="1"/>
              <a:t>Used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smooth</a:t>
            </a:r>
            <a:r>
              <a:rPr lang="tr-TR" sz="1600" dirty="0"/>
              <a:t> </a:t>
            </a:r>
            <a:r>
              <a:rPr lang="tr-TR" sz="1600" dirty="0" err="1"/>
              <a:t>images</a:t>
            </a:r>
            <a:r>
              <a:rPr lang="tr-TR" sz="1600" dirty="0"/>
              <a:t> </a:t>
            </a:r>
            <a:r>
              <a:rPr lang="tr-TR" sz="1600" dirty="0" err="1"/>
              <a:t>or</a:t>
            </a:r>
            <a:r>
              <a:rPr lang="tr-TR" sz="1600" dirty="0"/>
              <a:t> </a:t>
            </a:r>
          </a:p>
          <a:p>
            <a:pPr lvl="0">
              <a:lnSpc>
                <a:spcPct val="115000"/>
              </a:lnSpc>
            </a:pPr>
            <a:r>
              <a:rPr lang="tr-TR" sz="1600" dirty="0" err="1"/>
              <a:t>detect</a:t>
            </a:r>
            <a:r>
              <a:rPr lang="tr-TR" sz="1600" dirty="0"/>
              <a:t> </a:t>
            </a:r>
            <a:r>
              <a:rPr lang="tr-TR" sz="1600" dirty="0" err="1"/>
              <a:t>structures</a:t>
            </a:r>
            <a:r>
              <a:rPr lang="tr-TR" sz="1600" dirty="0"/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Consists</a:t>
            </a:r>
            <a:r>
              <a:rPr lang="tr-TR" sz="1600" dirty="0" smtClean="0"/>
              <a:t> of </a:t>
            </a:r>
            <a:r>
              <a:rPr lang="tr-TR" sz="1600" dirty="0" err="1" smtClean="0"/>
              <a:t>weigths</a:t>
            </a:r>
            <a:r>
              <a:rPr lang="tr-TR" sz="1600" dirty="0" smtClean="0"/>
              <a:t> </a:t>
            </a:r>
            <a:r>
              <a:rPr lang="tr-TR" sz="1600" dirty="0" err="1" smtClean="0"/>
              <a:t>which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multiplied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endParaRPr lang="tr-TR" sz="1600" dirty="0" smtClean="0"/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corresponding</a:t>
            </a:r>
            <a:r>
              <a:rPr lang="tr-TR" sz="1600" dirty="0" smtClean="0"/>
              <a:t> element,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results</a:t>
            </a:r>
            <a:r>
              <a:rPr lang="tr-TR" sz="1600" dirty="0" smtClean="0"/>
              <a:t> is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summed</a:t>
            </a:r>
            <a:r>
              <a:rPr lang="tr-TR" sz="1600" dirty="0" smtClean="0"/>
              <a:t> </a:t>
            </a:r>
            <a:r>
              <a:rPr lang="tr-TR" sz="1600" dirty="0" err="1" smtClean="0"/>
              <a:t>up</a:t>
            </a:r>
            <a:r>
              <a:rPr lang="tr-TR" sz="1600" dirty="0" smtClean="0"/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Applied</a:t>
            </a:r>
            <a:r>
              <a:rPr lang="tr-TR" sz="1600" dirty="0" smtClean="0"/>
              <a:t> gen. </a:t>
            </a:r>
            <a:r>
              <a:rPr lang="tr-TR" sz="1600" dirty="0" err="1" smtClean="0"/>
              <a:t>to</a:t>
            </a:r>
            <a:r>
              <a:rPr lang="tr-TR" sz="1600" dirty="0" smtClean="0"/>
              <a:t> 2D </a:t>
            </a:r>
            <a:r>
              <a:rPr lang="tr-TR" sz="1600" dirty="0" err="1" smtClean="0"/>
              <a:t>or</a:t>
            </a:r>
            <a:r>
              <a:rPr lang="tr-TR" sz="1600" dirty="0" smtClean="0"/>
              <a:t> 3D data </a:t>
            </a:r>
            <a:r>
              <a:rPr lang="tr-TR" sz="1600" dirty="0" err="1" smtClean="0"/>
              <a:t>such</a:t>
            </a:r>
            <a:r>
              <a:rPr lang="tr-TR" sz="1600" dirty="0" smtClean="0"/>
              <a:t> as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</a:pPr>
            <a:r>
              <a:rPr lang="tr-TR" sz="1600" dirty="0" err="1" smtClean="0"/>
              <a:t>images</a:t>
            </a:r>
            <a:r>
              <a:rPr lang="tr-TR" sz="1600" dirty="0" smtClean="0"/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tr-TR" sz="1600" dirty="0" err="1" smtClean="0"/>
              <a:t>Applied</a:t>
            </a:r>
            <a:r>
              <a:rPr lang="tr-TR" sz="1600" dirty="0" smtClean="0"/>
              <a:t> in a </a:t>
            </a:r>
            <a:r>
              <a:rPr lang="tr-TR" sz="1600" dirty="0" err="1" smtClean="0"/>
              <a:t>sliding</a:t>
            </a:r>
            <a:r>
              <a:rPr lang="tr-TR" sz="1600" dirty="0" smtClean="0"/>
              <a:t> </a:t>
            </a:r>
            <a:r>
              <a:rPr lang="tr-TR" sz="1600" dirty="0" err="1" smtClean="0"/>
              <a:t>window</a:t>
            </a:r>
            <a:r>
              <a:rPr lang="tr-TR" sz="1600" dirty="0" smtClean="0"/>
              <a:t> </a:t>
            </a:r>
            <a:r>
              <a:rPr lang="tr-TR" sz="1600" dirty="0" err="1" smtClean="0"/>
              <a:t>fashion</a:t>
            </a:r>
            <a:r>
              <a:rPr lang="tr-TR" sz="1600" dirty="0" smtClean="0"/>
              <a:t>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 descr="Screen Shot 2017-03-16 at 12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29" y="1099549"/>
            <a:ext cx="2394321" cy="1513410"/>
          </a:xfrm>
          <a:prstGeom prst="rect">
            <a:avLst/>
          </a:prstGeom>
        </p:spPr>
      </p:pic>
      <p:pic>
        <p:nvPicPr>
          <p:cNvPr id="3" name="Picture 2" descr="Screen Shot 2017-03-16 at 12.15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42" y="2467568"/>
            <a:ext cx="2958506" cy="20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4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Networks </a:t>
            </a:r>
            <a:r>
              <a:rPr lang="en-US" dirty="0"/>
              <a:t>–</a:t>
            </a:r>
            <a:r>
              <a:rPr lang="tr-TR" dirty="0"/>
              <a:t>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99" name="Shape 99"/>
          <p:cNvSpPr txBox="1"/>
          <p:nvPr/>
        </p:nvSpPr>
        <p:spPr>
          <a:xfrm>
            <a:off x="785000" y="1141525"/>
            <a:ext cx="7116300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 descr="Screen Shot 2017-03-15 at 17.1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9" y="1498600"/>
            <a:ext cx="8145642" cy="21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Networks </a:t>
            </a:r>
            <a:r>
              <a:rPr lang="en-US" dirty="0"/>
              <a:t>–</a:t>
            </a:r>
            <a:r>
              <a:rPr lang="tr-TR" dirty="0"/>
              <a:t>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99" name="Shape 99"/>
          <p:cNvSpPr txBox="1"/>
          <p:nvPr/>
        </p:nvSpPr>
        <p:spPr>
          <a:xfrm>
            <a:off x="785000" y="1141525"/>
            <a:ext cx="7116300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4" name="Picture 3" descr="Screen Shot 2017-03-17 at 14.22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30" y="1221008"/>
            <a:ext cx="5331011" cy="31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0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Networks </a:t>
            </a:r>
            <a:r>
              <a:rPr lang="en-US" dirty="0"/>
              <a:t>–</a:t>
            </a:r>
            <a:r>
              <a:rPr lang="tr-TR" dirty="0"/>
              <a:t>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99" name="Shape 99"/>
          <p:cNvSpPr txBox="1"/>
          <p:nvPr/>
        </p:nvSpPr>
        <p:spPr>
          <a:xfrm>
            <a:off x="598405" y="1141525"/>
            <a:ext cx="7999091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r-TR" b="1" dirty="0" err="1" smtClean="0"/>
              <a:t>Pre-designed</a:t>
            </a:r>
            <a:r>
              <a:rPr lang="tr-TR" b="1" dirty="0" smtClean="0"/>
              <a:t> </a:t>
            </a:r>
            <a:r>
              <a:rPr lang="tr-TR" b="1" dirty="0" err="1" smtClean="0"/>
              <a:t>filters</a:t>
            </a:r>
            <a:r>
              <a:rPr lang="tr-TR" b="1" dirty="0" smtClean="0"/>
              <a:t>:                                                             CNN </a:t>
            </a:r>
            <a:r>
              <a:rPr lang="tr-TR" b="1" dirty="0" err="1" smtClean="0"/>
              <a:t>Learned</a:t>
            </a:r>
            <a:r>
              <a:rPr lang="tr-TR" b="1" dirty="0" smtClean="0"/>
              <a:t> </a:t>
            </a:r>
            <a:r>
              <a:rPr lang="tr-TR" b="1" dirty="0" err="1" smtClean="0"/>
              <a:t>Filters</a:t>
            </a:r>
            <a:r>
              <a:rPr lang="tr-TR" b="1" dirty="0" smtClean="0"/>
              <a:t>:</a:t>
            </a:r>
            <a:endParaRPr lang="en" b="1" dirty="0"/>
          </a:p>
        </p:txBody>
      </p:sp>
      <p:pic>
        <p:nvPicPr>
          <p:cNvPr id="2" name="Picture 1" descr="Screen Shot 2017-03-15 at 17.2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12" y="1562891"/>
            <a:ext cx="3054699" cy="3064733"/>
          </a:xfrm>
          <a:prstGeom prst="rect">
            <a:avLst/>
          </a:prstGeom>
        </p:spPr>
      </p:pic>
      <p:pic>
        <p:nvPicPr>
          <p:cNvPr id="4" name="Picture 3" descr="Screen Shot 2017-03-15 at 17.22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1" y="1557202"/>
            <a:ext cx="3578221" cy="19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“</a:t>
            </a:r>
            <a:r>
              <a:rPr lang="tr-TR" dirty="0" err="1"/>
              <a:t>Neural</a:t>
            </a:r>
            <a:r>
              <a:rPr lang="tr-TR" dirty="0"/>
              <a:t> </a:t>
            </a:r>
            <a:r>
              <a:rPr lang="tr-TR" dirty="0" smtClean="0"/>
              <a:t>Network Applications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106" name="Shape 106"/>
          <p:cNvSpPr txBox="1"/>
          <p:nvPr/>
        </p:nvSpPr>
        <p:spPr>
          <a:xfrm>
            <a:off x="785000" y="1141525"/>
            <a:ext cx="7116300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i="1" dirty="0"/>
              <a:t>Pattern Recognition: </a:t>
            </a:r>
            <a:r>
              <a:rPr lang="en-US" sz="1600" i="1" dirty="0" smtClean="0"/>
              <a:t>Object </a:t>
            </a:r>
            <a:r>
              <a:rPr lang="en-US" sz="1600" i="1" dirty="0"/>
              <a:t>Recognition in an </a:t>
            </a:r>
            <a:r>
              <a:rPr lang="en-US" sz="1600" i="1" dirty="0" smtClean="0"/>
              <a:t>image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i="1" dirty="0"/>
              <a:t>Time Series Prediction: Stock price prediction, weather </a:t>
            </a:r>
            <a:r>
              <a:rPr lang="en-US" sz="1600" i="1" dirty="0" smtClean="0"/>
              <a:t>prediction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i="1" dirty="0"/>
              <a:t>Signal Processing: Process audio signal to filter out the </a:t>
            </a:r>
            <a:r>
              <a:rPr lang="en-US" sz="1600" i="1" dirty="0" smtClean="0"/>
              <a:t>noise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i="1" dirty="0"/>
              <a:t>Control: Self-driving </a:t>
            </a:r>
            <a:r>
              <a:rPr lang="en-US" sz="1600" i="1" dirty="0" smtClean="0"/>
              <a:t>cars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i="1" dirty="0"/>
              <a:t>Anomaly Detection: Fraud detection</a:t>
            </a:r>
            <a:endParaRPr lang="en-US" sz="16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112" name="Shape 112"/>
          <p:cNvSpPr txBox="1"/>
          <p:nvPr/>
        </p:nvSpPr>
        <p:spPr>
          <a:xfrm>
            <a:off x="3300550" y="1149425"/>
            <a:ext cx="2311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THANK YOU!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550" y="1842750"/>
            <a:ext cx="2930449" cy="1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Supervised</a:t>
            </a:r>
            <a:r>
              <a:rPr lang="tr-TR" dirty="0" smtClean="0"/>
              <a:t> Learning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5" name="Shape 75"/>
          <p:cNvSpPr txBox="1"/>
          <p:nvPr/>
        </p:nvSpPr>
        <p:spPr>
          <a:xfrm>
            <a:off x="1014700" y="1396175"/>
            <a:ext cx="2937900" cy="9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622829" y="1141525"/>
            <a:ext cx="8389887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/>
              <a:t>Supervised Learning: </a:t>
            </a:r>
            <a:r>
              <a:rPr lang="en-US" sz="1600" dirty="0" smtClean="0"/>
              <a:t>Learning from labeled data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 smtClean="0"/>
              <a:t>Independent variables </a:t>
            </a:r>
            <a:r>
              <a:rPr lang="en-US" sz="1600" dirty="0" smtClean="0"/>
              <a:t>(features, attributes, dimensions): </a:t>
            </a:r>
          </a:p>
          <a:p>
            <a:r>
              <a:rPr lang="en-US" sz="1600" dirty="0"/>
              <a:t>x1: age, x2: gender, x3: income, x4: amount of debt, etc…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Dependent variable </a:t>
            </a:r>
            <a:r>
              <a:rPr lang="en-US" sz="1600" dirty="0" smtClean="0"/>
              <a:t>(target, outcome, response, label): </a:t>
            </a:r>
          </a:p>
          <a:p>
            <a:r>
              <a:rPr lang="en-US" sz="1600" dirty="0" smtClean="0"/>
              <a:t>y: </a:t>
            </a:r>
            <a:r>
              <a:rPr lang="en-US" sz="1600" dirty="0"/>
              <a:t>Creditworthiness (0: Not creditworthy 1: Creditworthy)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Credit Score (A real </a:t>
            </a:r>
            <a:r>
              <a:rPr lang="en-US" sz="1600" dirty="0" smtClean="0"/>
              <a:t>number)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endParaRPr lang="en-US" sz="1600" dirty="0"/>
          </a:p>
          <a:p>
            <a:r>
              <a:rPr lang="en-US" sz="1600" dirty="0"/>
              <a:t>We want to find </a:t>
            </a:r>
            <a:r>
              <a:rPr lang="en-US" sz="1600" dirty="0" smtClean="0"/>
              <a:t>a mapping between the </a:t>
            </a:r>
            <a:r>
              <a:rPr lang="en-US" sz="1600" dirty="0"/>
              <a:t>independent </a:t>
            </a:r>
            <a:endParaRPr lang="en-US" sz="1600" dirty="0" smtClean="0"/>
          </a:p>
          <a:p>
            <a:r>
              <a:rPr lang="en-US" sz="1600" dirty="0" smtClean="0"/>
              <a:t>attributes </a:t>
            </a:r>
            <a:r>
              <a:rPr lang="en-US" sz="1600" dirty="0"/>
              <a:t>(x1, x2,..., </a:t>
            </a:r>
            <a:r>
              <a:rPr lang="en-US" sz="1600" dirty="0" err="1"/>
              <a:t>xn</a:t>
            </a:r>
            <a:r>
              <a:rPr lang="en-US" sz="1600" dirty="0"/>
              <a:t>) and the dependent attribute y.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538425" y="4133275"/>
            <a:ext cx="7421700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7-03-16 at 16.2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28" y="1318728"/>
            <a:ext cx="2626780" cy="2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Supervised</a:t>
            </a:r>
            <a:r>
              <a:rPr lang="tr-TR" dirty="0" smtClean="0"/>
              <a:t> Learning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647255" y="1141525"/>
            <a:ext cx="7852543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/>
              <a:t>Hypothesis</a:t>
            </a:r>
            <a:r>
              <a:rPr lang="en-US" sz="1600" dirty="0"/>
              <a:t>: A model that maps from the input data </a:t>
            </a:r>
            <a:r>
              <a:rPr lang="en-US" sz="1600" dirty="0" smtClean="0"/>
              <a:t>to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output label. </a:t>
            </a:r>
            <a:endParaRPr lang="en-US" sz="1600" dirty="0" smtClean="0"/>
          </a:p>
          <a:p>
            <a:r>
              <a:rPr lang="en-US" sz="1600" dirty="0" smtClean="0"/>
              <a:t>e.g</a:t>
            </a:r>
            <a:r>
              <a:rPr lang="en-US" sz="1600" dirty="0"/>
              <a:t>.</a:t>
            </a:r>
            <a:r>
              <a:rPr lang="en-US" sz="1600" dirty="0" smtClean="0"/>
              <a:t> f</a:t>
            </a:r>
            <a:r>
              <a:rPr lang="en-US" sz="1600" dirty="0"/>
              <a:t>: R</a:t>
            </a:r>
            <a:r>
              <a:rPr lang="en-US" sz="1600" baseline="30000" dirty="0"/>
              <a:t>d </a:t>
            </a:r>
            <a:r>
              <a:rPr lang="en-US" sz="1600" dirty="0"/>
              <a:t>-&gt; R. </a:t>
            </a:r>
            <a:r>
              <a:rPr lang="en-US" sz="1600" dirty="0" smtClean="0"/>
              <a:t>e.g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dirty="0"/>
              <a:t>y = 0.5x</a:t>
            </a:r>
            <a:r>
              <a:rPr lang="en-US" sz="1600" baseline="-25000" dirty="0"/>
              <a:t>1</a:t>
            </a:r>
            <a:r>
              <a:rPr lang="en-US" sz="1600" dirty="0"/>
              <a:t> + 2x</a:t>
            </a:r>
            <a:r>
              <a:rPr lang="en-US" sz="1600" baseline="-25000" dirty="0"/>
              <a:t>2</a:t>
            </a:r>
            <a:r>
              <a:rPr lang="en-US" sz="1600" dirty="0"/>
              <a:t> – 0.9x</a:t>
            </a:r>
            <a:r>
              <a:rPr lang="en-US" sz="1600" baseline="-25000" dirty="0"/>
              <a:t>3</a:t>
            </a:r>
            <a:r>
              <a:rPr lang="en-US" sz="1600" dirty="0"/>
              <a:t> + 4 </a:t>
            </a:r>
            <a:endParaRPr lang="en-US" sz="1600" dirty="0" smtClean="0"/>
          </a:p>
          <a:p>
            <a:r>
              <a:rPr lang="en-US" sz="1600" b="1" dirty="0" smtClean="0"/>
              <a:t>Hypotheses </a:t>
            </a:r>
            <a:r>
              <a:rPr lang="en-US" sz="1600" b="1" dirty="0"/>
              <a:t>set: </a:t>
            </a:r>
            <a:r>
              <a:rPr lang="en-US" sz="1600" dirty="0"/>
              <a:t>The set of </a:t>
            </a:r>
            <a:r>
              <a:rPr lang="en-US" sz="1600" dirty="0" smtClean="0"/>
              <a:t>hypotheses </a:t>
            </a:r>
            <a:r>
              <a:rPr lang="en-US" sz="1600" dirty="0"/>
              <a:t>from </a:t>
            </a:r>
            <a:r>
              <a:rPr lang="en-US" sz="1600" dirty="0" smtClean="0"/>
              <a:t>among</a:t>
            </a:r>
          </a:p>
          <a:p>
            <a:r>
              <a:rPr lang="en-US" sz="1600" dirty="0" smtClean="0"/>
              <a:t>which </a:t>
            </a:r>
            <a:r>
              <a:rPr lang="en-US" sz="1600" dirty="0"/>
              <a:t>the hypothesis is obtained. </a:t>
            </a:r>
            <a:r>
              <a:rPr lang="en-US" sz="1600" dirty="0" smtClean="0"/>
              <a:t>e.g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dirty="0"/>
              <a:t>the set of all </a:t>
            </a:r>
            <a:endParaRPr lang="en-US" sz="1600" dirty="0" smtClean="0"/>
          </a:p>
          <a:p>
            <a:r>
              <a:rPr lang="en-US" sz="1600" dirty="0" smtClean="0"/>
              <a:t>linear </a:t>
            </a:r>
            <a:r>
              <a:rPr lang="en-US" sz="1600" dirty="0"/>
              <a:t>models y = w</a:t>
            </a:r>
            <a:r>
              <a:rPr lang="en-US" sz="1600" baseline="-25000" dirty="0"/>
              <a:t>1</a:t>
            </a: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w</a:t>
            </a:r>
            <a:r>
              <a:rPr lang="en-US" sz="1600" baseline="-25000" dirty="0"/>
              <a:t>2</a:t>
            </a: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+ w</a:t>
            </a:r>
            <a:r>
              <a:rPr lang="en-US" sz="1600" baseline="-25000" dirty="0"/>
              <a:t>3</a:t>
            </a:r>
            <a:r>
              <a:rPr lang="en-US" sz="1600" dirty="0"/>
              <a:t>x</a:t>
            </a:r>
            <a:r>
              <a:rPr lang="en-US" sz="1600" baseline="-25000" dirty="0"/>
              <a:t>3</a:t>
            </a:r>
            <a:r>
              <a:rPr lang="en-US" sz="1600" dirty="0"/>
              <a:t> </a:t>
            </a:r>
            <a:r>
              <a:rPr lang="en-US" sz="1600" dirty="0" smtClean="0"/>
              <a:t>+ w</a:t>
            </a:r>
            <a:r>
              <a:rPr lang="en-US" sz="1600" baseline="-25000" dirty="0" smtClean="0"/>
              <a:t>0</a:t>
            </a:r>
          </a:p>
          <a:p>
            <a:r>
              <a:rPr lang="en-US" sz="1600" b="1" dirty="0" smtClean="0"/>
              <a:t>Learning </a:t>
            </a:r>
            <a:r>
              <a:rPr lang="en-US" sz="1600" b="1" dirty="0"/>
              <a:t>algorithm: </a:t>
            </a:r>
            <a:r>
              <a:rPr lang="en-US" sz="1600" dirty="0"/>
              <a:t>The process for selecting </a:t>
            </a:r>
            <a:r>
              <a:rPr lang="en-US" sz="1600" dirty="0" smtClean="0"/>
              <a:t>the most</a:t>
            </a:r>
          </a:p>
          <a:p>
            <a:r>
              <a:rPr lang="en-US" sz="1600" dirty="0" smtClean="0"/>
              <a:t>appropriate </a:t>
            </a:r>
            <a:r>
              <a:rPr lang="en-US" sz="1600" dirty="0"/>
              <a:t>hypothesis from the </a:t>
            </a:r>
            <a:r>
              <a:rPr lang="en-US" sz="1600" dirty="0" smtClean="0"/>
              <a:t>hypotheses </a:t>
            </a:r>
            <a:r>
              <a:rPr lang="en-US" sz="1600" dirty="0"/>
              <a:t>set. </a:t>
            </a:r>
            <a:endParaRPr lang="en-US" sz="1600" dirty="0" smtClean="0"/>
          </a:p>
          <a:p>
            <a:r>
              <a:rPr lang="en-US" sz="1600" dirty="0" smtClean="0"/>
              <a:t>e.g</a:t>
            </a:r>
            <a:r>
              <a:rPr lang="en-US" sz="1600" dirty="0"/>
              <a:t>.</a:t>
            </a:r>
            <a:r>
              <a:rPr lang="en-US" sz="1600" dirty="0" smtClean="0"/>
              <a:t> Gradient Descent</a:t>
            </a:r>
          </a:p>
          <a:p>
            <a:r>
              <a:rPr lang="en-US" sz="1600" b="1" dirty="0" smtClean="0"/>
              <a:t>Cost </a:t>
            </a:r>
            <a:r>
              <a:rPr lang="en-US" sz="1600" b="1" dirty="0"/>
              <a:t>function:</a:t>
            </a:r>
            <a:r>
              <a:rPr lang="en-US" sz="1600" dirty="0"/>
              <a:t> The </a:t>
            </a:r>
            <a:r>
              <a:rPr lang="en-US" sz="1600" dirty="0" smtClean="0"/>
              <a:t>criterion that </a:t>
            </a:r>
            <a:r>
              <a:rPr lang="en-US" sz="1600" dirty="0"/>
              <a:t>guides the learning </a:t>
            </a:r>
            <a:endParaRPr lang="en-US" sz="1600" dirty="0" smtClean="0"/>
          </a:p>
          <a:p>
            <a:r>
              <a:rPr lang="en-US" sz="1600" dirty="0" smtClean="0"/>
              <a:t>process</a:t>
            </a:r>
            <a:r>
              <a:rPr lang="en-US" sz="1600" dirty="0"/>
              <a:t>. e.g.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" name="Picture 1" descr="Screen Shot 2017-03-15 at 16.23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94" y="3692120"/>
            <a:ext cx="1841500" cy="469900"/>
          </a:xfrm>
          <a:prstGeom prst="rect">
            <a:avLst/>
          </a:prstGeom>
        </p:spPr>
      </p:pic>
      <p:pic>
        <p:nvPicPr>
          <p:cNvPr id="3" name="Picture 2" descr="Screen Shot 2017-03-16 at 16.2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95" y="1116545"/>
            <a:ext cx="3198322" cy="293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Supervised</a:t>
            </a:r>
            <a:r>
              <a:rPr lang="tr-TR" dirty="0" smtClean="0"/>
              <a:t> Learning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614027" y="1141525"/>
            <a:ext cx="7922408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 smtClean="0"/>
              <a:t>Learning: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learning algorithm tries to minimize this cost </a:t>
            </a:r>
            <a:endParaRPr lang="en-US" sz="1600" dirty="0" smtClean="0"/>
          </a:p>
          <a:p>
            <a:r>
              <a:rPr lang="en-US" sz="1600" dirty="0" smtClean="0"/>
              <a:t>function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Weights are updated in the opposite direction of the </a:t>
            </a:r>
          </a:p>
          <a:p>
            <a:r>
              <a:rPr lang="en-US" sz="1600" dirty="0" smtClean="0"/>
              <a:t>derivative.</a:t>
            </a:r>
          </a:p>
        </p:txBody>
      </p:sp>
      <p:pic>
        <p:nvPicPr>
          <p:cNvPr id="3" name="Picture 2" descr="Screen Shot 2017-03-15 at 16.2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4" y="2264032"/>
            <a:ext cx="1028700" cy="444500"/>
          </a:xfrm>
          <a:prstGeom prst="rect">
            <a:avLst/>
          </a:prstGeom>
        </p:spPr>
      </p:pic>
      <p:pic>
        <p:nvPicPr>
          <p:cNvPr id="4" name="Picture 3" descr="Screen Shot 2017-03-15 at 16.26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2" y="1334443"/>
            <a:ext cx="2491320" cy="2475105"/>
          </a:xfrm>
          <a:prstGeom prst="rect">
            <a:avLst/>
          </a:prstGeom>
        </p:spPr>
      </p:pic>
      <p:pic>
        <p:nvPicPr>
          <p:cNvPr id="5" name="Picture 4" descr="Screen Shot 2017-03-15 at 16.27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38" y="1435213"/>
            <a:ext cx="546100" cy="355600"/>
          </a:xfrm>
          <a:prstGeom prst="rect">
            <a:avLst/>
          </a:prstGeom>
        </p:spPr>
      </p:pic>
      <p:pic>
        <p:nvPicPr>
          <p:cNvPr id="6" name="Picture 5" descr="Screen Shot 2017-03-15 at 16.30.0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2" y="3446937"/>
            <a:ext cx="2870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2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Underfitting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Overfitting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614027" y="1141525"/>
            <a:ext cx="7922408" cy="3217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sz="1600" dirty="0" smtClean="0"/>
          </a:p>
        </p:txBody>
      </p:sp>
      <p:pic>
        <p:nvPicPr>
          <p:cNvPr id="2" name="Picture 1" descr="Screen Shot 2017-03-16 at 16.3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3" y="1593303"/>
            <a:ext cx="7070953" cy="24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4389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Underfitting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Overfitting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340450" y="4749850"/>
            <a:ext cx="7650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614027" y="1141525"/>
            <a:ext cx="7922408" cy="3217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E</a:t>
            </a:r>
            <a:r>
              <a:rPr lang="en-US" sz="1600" baseline="-25000" dirty="0" err="1" smtClean="0"/>
              <a:t>in</a:t>
            </a:r>
            <a:r>
              <a:rPr lang="en-US" sz="1600" dirty="0"/>
              <a:t>= Training Error</a:t>
            </a:r>
          </a:p>
          <a:p>
            <a:r>
              <a:rPr lang="en-US" sz="1600" dirty="0" err="1"/>
              <a:t>E</a:t>
            </a:r>
            <a:r>
              <a:rPr lang="en-US" sz="1600" baseline="-25000" dirty="0" err="1"/>
              <a:t>out</a:t>
            </a:r>
            <a:r>
              <a:rPr lang="en-US" sz="1600" dirty="0"/>
              <a:t>= Generalization Error</a:t>
            </a:r>
          </a:p>
        </p:txBody>
      </p:sp>
      <p:pic>
        <p:nvPicPr>
          <p:cNvPr id="3" name="Picture 2" descr="Screen Shot 2017-03-16 at 17.0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9" y="1208799"/>
            <a:ext cx="3196350" cy="2332128"/>
          </a:xfrm>
          <a:prstGeom prst="rect">
            <a:avLst/>
          </a:prstGeom>
        </p:spPr>
      </p:pic>
      <p:pic>
        <p:nvPicPr>
          <p:cNvPr id="4" name="Picture 3" descr="Screen Shot 2017-03-16 at 17.05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5" y="1172169"/>
            <a:ext cx="3133047" cy="23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Unsupervised</a:t>
            </a:r>
            <a:r>
              <a:rPr lang="tr-TR" dirty="0" smtClean="0"/>
              <a:t> Learning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5" name="Shape 75"/>
          <p:cNvSpPr txBox="1"/>
          <p:nvPr/>
        </p:nvSpPr>
        <p:spPr>
          <a:xfrm>
            <a:off x="1014700" y="1396175"/>
            <a:ext cx="2937900" cy="9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622829" y="1141525"/>
            <a:ext cx="8389887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 smtClean="0"/>
              <a:t>Unsupervised </a:t>
            </a:r>
            <a:r>
              <a:rPr lang="en-US" sz="1600" b="1" dirty="0"/>
              <a:t>Learning: </a:t>
            </a:r>
            <a:r>
              <a:rPr lang="en-US" sz="1600" dirty="0" smtClean="0"/>
              <a:t>Learning from unlabeled data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 smtClean="0"/>
              <a:t>Independent variables </a:t>
            </a:r>
            <a:r>
              <a:rPr lang="en-US" sz="1600" dirty="0" smtClean="0"/>
              <a:t>(features, attributes, dimensions</a:t>
            </a:r>
            <a:r>
              <a:rPr lang="en-US" sz="1600" dirty="0"/>
              <a:t>)</a:t>
            </a:r>
            <a:r>
              <a:rPr lang="en-US" sz="1600" dirty="0" smtClean="0"/>
              <a:t>: </a:t>
            </a:r>
          </a:p>
          <a:p>
            <a:r>
              <a:rPr lang="en-US" sz="1600" dirty="0"/>
              <a:t>x1: age, x2: gender, x3: income, x4: amount of debt, etc…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Dependent variable </a:t>
            </a:r>
            <a:r>
              <a:rPr lang="en-US" sz="1600" dirty="0" smtClean="0"/>
              <a:t>: No dependent variable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endParaRPr lang="en-US" sz="1600" dirty="0"/>
          </a:p>
          <a:p>
            <a:r>
              <a:rPr lang="en-US" sz="1600" dirty="0"/>
              <a:t>We want to </a:t>
            </a:r>
            <a:r>
              <a:rPr lang="en-US" sz="1600" dirty="0" smtClean="0"/>
              <a:t>discover an interesting pattern among </a:t>
            </a:r>
          </a:p>
          <a:p>
            <a:r>
              <a:rPr lang="en-US" sz="1600" dirty="0" smtClean="0"/>
              <a:t>the data we have.</a:t>
            </a:r>
            <a:endParaRPr lang="en-US" sz="1600" dirty="0"/>
          </a:p>
        </p:txBody>
      </p:sp>
      <p:sp>
        <p:nvSpPr>
          <p:cNvPr id="78" name="Shape 78"/>
          <p:cNvSpPr txBox="1"/>
          <p:nvPr/>
        </p:nvSpPr>
        <p:spPr>
          <a:xfrm>
            <a:off x="1538425" y="4133275"/>
            <a:ext cx="7421700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 Shot 2017-03-16 at 16.4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19" y="1318690"/>
            <a:ext cx="3208796" cy="26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</a:t>
            </a:r>
            <a:r>
              <a:rPr lang="tr-TR" dirty="0" err="1" smtClean="0"/>
              <a:t>Neural</a:t>
            </a:r>
            <a:r>
              <a:rPr lang="tr-TR" dirty="0" smtClean="0"/>
              <a:t> Networks - </a:t>
            </a:r>
            <a:r>
              <a:rPr lang="tr-TR" dirty="0" err="1" smtClean="0"/>
              <a:t>Perceptron</a:t>
            </a:r>
            <a:r>
              <a:rPr lang="en" dirty="0" smtClean="0"/>
              <a:t>”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86" name="Shape 86"/>
          <p:cNvSpPr txBox="1"/>
          <p:nvPr/>
        </p:nvSpPr>
        <p:spPr>
          <a:xfrm>
            <a:off x="671679" y="1141525"/>
            <a:ext cx="7876969" cy="3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Simplest artificial neural network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Inspired from </a:t>
            </a:r>
            <a:r>
              <a:rPr lang="en-US" sz="1600" dirty="0" smtClean="0"/>
              <a:t>nature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Building block of other more complex </a:t>
            </a:r>
          </a:p>
          <a:p>
            <a:r>
              <a:rPr lang="en-US" sz="1600" dirty="0" smtClean="0"/>
              <a:t>ANNs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Features are multiplied by weights and 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ummed up which is in return fed to an </a:t>
            </a:r>
          </a:p>
          <a:p>
            <a:r>
              <a:rPr lang="en-US" sz="1600" dirty="0" smtClean="0"/>
              <a:t>Activation function to produce a response </a:t>
            </a:r>
            <a:endParaRPr lang="en-US" sz="1600" dirty="0"/>
          </a:p>
        </p:txBody>
      </p:sp>
      <p:pic>
        <p:nvPicPr>
          <p:cNvPr id="3" name="Picture 2" descr="Screen Shot 2017-03-15 at 16.35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33" y="2731706"/>
            <a:ext cx="3757080" cy="1529616"/>
          </a:xfrm>
          <a:prstGeom prst="rect">
            <a:avLst/>
          </a:prstGeom>
        </p:spPr>
      </p:pic>
      <p:pic>
        <p:nvPicPr>
          <p:cNvPr id="4" name="Picture 3" descr="Screen Shot 2017-03-15 at 16.36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9" y="1078522"/>
            <a:ext cx="3712557" cy="16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738</Words>
  <Application>Microsoft Macintosh PowerPoint</Application>
  <PresentationFormat>On-screen Show (16:9)</PresentationFormat>
  <Paragraphs>196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simple-light-2</vt:lpstr>
      <vt:lpstr>PowerPoint Presentation</vt:lpstr>
      <vt:lpstr>“Machine Learning”</vt:lpstr>
      <vt:lpstr>“Supervised Learning”</vt:lpstr>
      <vt:lpstr>“Supervised Learning”</vt:lpstr>
      <vt:lpstr>“Supervised Learning”</vt:lpstr>
      <vt:lpstr>“Underfitting and Overfitting”</vt:lpstr>
      <vt:lpstr>“Underfitting and Overfitting”</vt:lpstr>
      <vt:lpstr>“Unsupervised Learning”</vt:lpstr>
      <vt:lpstr>“Neural Networks - Perceptron”</vt:lpstr>
      <vt:lpstr>“Neural Networks - Perceptron”</vt:lpstr>
      <vt:lpstr>“Neural Networks - Perceptron”</vt:lpstr>
      <vt:lpstr>“Neural Networks - Perceptron”</vt:lpstr>
      <vt:lpstr>“Neural Networks - Perceptron”</vt:lpstr>
      <vt:lpstr>“Neural Networks - Perceptron”</vt:lpstr>
      <vt:lpstr>“Neural Networks – Multi-Layer Perceptron”</vt:lpstr>
      <vt:lpstr>“Neural Networks – Multi-Layer Perceptron”</vt:lpstr>
      <vt:lpstr>“Neural Networks – Multi-Layer Perceptron”</vt:lpstr>
      <vt:lpstr>“Neural Networks – Multi-Layer Perceptron”</vt:lpstr>
      <vt:lpstr>“Neural Networks – Multi-Layer Perceptron”</vt:lpstr>
      <vt:lpstr>“Neural Networks – Convolutional Neural Networks”</vt:lpstr>
      <vt:lpstr>“Neural Networks – Convolutional Neural Networks”</vt:lpstr>
      <vt:lpstr>“Neural Networks – Convolutional Neural Networks”</vt:lpstr>
      <vt:lpstr>“Neural Networks – Convolutional Neural Networks”</vt:lpstr>
      <vt:lpstr>“Neural Networks – Convolutional Neural Networks”</vt:lpstr>
      <vt:lpstr>“Neural Network Applications”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profit</cp:lastModifiedBy>
  <cp:revision>44</cp:revision>
  <dcterms:modified xsi:type="dcterms:W3CDTF">2017-03-17T18:22:40Z</dcterms:modified>
</cp:coreProperties>
</file>