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17" autoAdjust="0"/>
  </p:normalViewPr>
  <p:slideViewPr>
    <p:cSldViewPr snapToGrid="0" snapToObjects="1">
      <p:cViewPr varScale="1">
        <p:scale>
          <a:sx n="76" d="100"/>
          <a:sy n="76" d="100"/>
        </p:scale>
        <p:origin x="-10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3BA7-AF79-9D44-A09F-B6235C4D5D62}" type="datetimeFigureOut">
              <a:rPr lang="en-US" smtClean="0"/>
              <a:t>14/04/16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E732-5C1A-6645-9E1E-ABAD8FA1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5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3BA7-AF79-9D44-A09F-B6235C4D5D62}" type="datetimeFigureOut">
              <a:rPr lang="en-US" smtClean="0"/>
              <a:t>14/04/16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E732-5C1A-6645-9E1E-ABAD8FA1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5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3BA7-AF79-9D44-A09F-B6235C4D5D62}" type="datetimeFigureOut">
              <a:rPr lang="en-US" smtClean="0"/>
              <a:t>14/04/16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E732-5C1A-6645-9E1E-ABAD8FA1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0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3BA7-AF79-9D44-A09F-B6235C4D5D62}" type="datetimeFigureOut">
              <a:rPr lang="en-US" smtClean="0"/>
              <a:t>14/04/16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E732-5C1A-6645-9E1E-ABAD8FA1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3BA7-AF79-9D44-A09F-B6235C4D5D62}" type="datetimeFigureOut">
              <a:rPr lang="en-US" smtClean="0"/>
              <a:t>14/04/16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E732-5C1A-6645-9E1E-ABAD8FA1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9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3BA7-AF79-9D44-A09F-B6235C4D5D62}" type="datetimeFigureOut">
              <a:rPr lang="en-US" smtClean="0"/>
              <a:t>14/04/16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E732-5C1A-6645-9E1E-ABAD8FA1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8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3BA7-AF79-9D44-A09F-B6235C4D5D62}" type="datetimeFigureOut">
              <a:rPr lang="en-US" smtClean="0"/>
              <a:t>14/04/16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E732-5C1A-6645-9E1E-ABAD8FA1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3BA7-AF79-9D44-A09F-B6235C4D5D62}" type="datetimeFigureOut">
              <a:rPr lang="en-US" smtClean="0"/>
              <a:t>14/04/16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E732-5C1A-6645-9E1E-ABAD8FA1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0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3BA7-AF79-9D44-A09F-B6235C4D5D62}" type="datetimeFigureOut">
              <a:rPr lang="en-US" smtClean="0"/>
              <a:t>14/04/16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E732-5C1A-6645-9E1E-ABAD8FA1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3BA7-AF79-9D44-A09F-B6235C4D5D62}" type="datetimeFigureOut">
              <a:rPr lang="en-US" smtClean="0"/>
              <a:t>14/04/16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E732-5C1A-6645-9E1E-ABAD8FA1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3BA7-AF79-9D44-A09F-B6235C4D5D62}" type="datetimeFigureOut">
              <a:rPr lang="en-US" smtClean="0"/>
              <a:t>14/04/16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E732-5C1A-6645-9E1E-ABAD8FA1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7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C3BA7-AF79-9D44-A09F-B6235C4D5D62}" type="datetimeFigureOut">
              <a:rPr lang="en-US" smtClean="0"/>
              <a:t>14/04/16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3E732-5C1A-6645-9E1E-ABAD8FA1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8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3222"/>
            <a:ext cx="7772400" cy="1939203"/>
          </a:xfrm>
        </p:spPr>
        <p:txBody>
          <a:bodyPr>
            <a:normAutofit fontScale="90000"/>
          </a:bodyPr>
          <a:lstStyle/>
          <a:p>
            <a:r>
              <a:rPr lang="tr-TR" sz="4000" b="1" u="sng" dirty="0" smtClean="0"/>
              <a:t>MULTI-COMPONENT MODELS FOR OBJECT DETECTION</a:t>
            </a:r>
            <a:r>
              <a:rPr lang="en-US" sz="4000" b="1" u="sng" dirty="0" smtClean="0"/>
              <a:t> 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u="sng" dirty="0"/>
          </a:p>
        </p:txBody>
      </p:sp>
      <p:pic>
        <p:nvPicPr>
          <p:cNvPr id="4" name="Picture 3" descr="Screen Shot 2016-04-13 at 23.08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697136"/>
            <a:ext cx="8026400" cy="3011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7595" y="4880569"/>
            <a:ext cx="6939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r>
              <a:rPr lang="sv-SE" b="1" dirty="0" smtClean="0"/>
              <a:t>y </a:t>
            </a:r>
            <a:r>
              <a:rPr lang="sv-SE" b="1" dirty="0" err="1" smtClean="0"/>
              <a:t>Erol</a:t>
            </a:r>
            <a:r>
              <a:rPr lang="sv-SE" b="1" dirty="0" smtClean="0"/>
              <a:t> </a:t>
            </a:r>
            <a:r>
              <a:rPr lang="sv-SE" b="1" dirty="0" err="1" smtClean="0"/>
              <a:t>Kazancli</a:t>
            </a:r>
            <a:r>
              <a:rPr lang="sv-SE" b="1" dirty="0" smtClean="0"/>
              <a:t> </a:t>
            </a:r>
          </a:p>
          <a:p>
            <a:r>
              <a:rPr lang="sv-SE" b="1" dirty="0" err="1" smtClean="0"/>
              <a:t>based</a:t>
            </a:r>
            <a:r>
              <a:rPr lang="sv-SE" b="1" dirty="0" smtClean="0"/>
              <a:t> on a paper by </a:t>
            </a:r>
            <a:r>
              <a:rPr lang="sv-SE" b="1" dirty="0" err="1" smtClean="0"/>
              <a:t>Chunhui</a:t>
            </a:r>
            <a:r>
              <a:rPr lang="sv-SE" b="1" dirty="0" smtClean="0"/>
              <a:t> </a:t>
            </a:r>
            <a:r>
              <a:rPr lang="sv-SE" b="1" dirty="0" err="1"/>
              <a:t>Gu</a:t>
            </a:r>
            <a:r>
              <a:rPr lang="sv-SE" b="1" dirty="0"/>
              <a:t>, Pablo </a:t>
            </a:r>
            <a:r>
              <a:rPr lang="sv-SE" b="1" dirty="0" err="1"/>
              <a:t>Arbelaez</a:t>
            </a:r>
            <a:r>
              <a:rPr lang="sv-SE" b="1" dirty="0"/>
              <a:t>, </a:t>
            </a:r>
            <a:r>
              <a:rPr lang="sv-SE" b="1" dirty="0" err="1"/>
              <a:t>Yuanqing</a:t>
            </a:r>
            <a:r>
              <a:rPr lang="sv-SE" b="1" dirty="0"/>
              <a:t> Lin, Kai </a:t>
            </a:r>
            <a:r>
              <a:rPr lang="sv-SE" b="1" dirty="0" err="1"/>
              <a:t>Yu</a:t>
            </a:r>
            <a:r>
              <a:rPr lang="sv-SE" b="1" dirty="0"/>
              <a:t>, </a:t>
            </a:r>
            <a:endParaRPr lang="sv-SE" b="1" dirty="0" smtClean="0"/>
          </a:p>
          <a:p>
            <a:r>
              <a:rPr lang="sv-SE" b="1" dirty="0" smtClean="0"/>
              <a:t>and </a:t>
            </a:r>
            <a:r>
              <a:rPr lang="sv-SE" b="1" dirty="0" err="1" smtClean="0"/>
              <a:t>Jitendra</a:t>
            </a:r>
            <a:r>
              <a:rPr lang="sv-SE" b="1" dirty="0" smtClean="0"/>
              <a:t> Malik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59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18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POSSIBLE IMPROVEMENTS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Using average mask of all aligned objects rather than the mask of the seed</a:t>
            </a:r>
            <a:endParaRPr lang="en-US" sz="2800" dirty="0"/>
          </a:p>
          <a:p>
            <a:r>
              <a:rPr lang="en-US" sz="2800" dirty="0" smtClean="0"/>
              <a:t>Using better bottom-up image segmentation cues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052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379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MULTI-COMPONENT SCHEME</a:t>
            </a:r>
            <a:endParaRPr lang="en-US" sz="3600" b="1" dirty="0"/>
          </a:p>
        </p:txBody>
      </p:sp>
      <p:pic>
        <p:nvPicPr>
          <p:cNvPr id="4" name="Content Placeholder 3" descr="Screen Shot 2016-04-13 at 21.46.2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0" r="4066" b="6340"/>
          <a:stretch/>
        </p:blipFill>
        <p:spPr>
          <a:xfrm>
            <a:off x="3867527" y="1600200"/>
            <a:ext cx="4819273" cy="4525963"/>
          </a:xfrm>
        </p:spPr>
      </p:pic>
      <p:sp>
        <p:nvSpPr>
          <p:cNvPr id="8" name="TextBox 7"/>
          <p:cNvSpPr txBox="1"/>
          <p:nvPr/>
        </p:nvSpPr>
        <p:spPr>
          <a:xfrm>
            <a:off x="748941" y="36630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4980" y="1399661"/>
            <a:ext cx="33865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Components</a:t>
            </a:r>
            <a:r>
              <a:rPr lang="en-US" sz="2800" dirty="0" smtClean="0"/>
              <a:t> as visual clusters capturing intra-class variations.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Visual Clusters </a:t>
            </a:r>
            <a:r>
              <a:rPr lang="en-US" sz="2800" dirty="0" smtClean="0"/>
              <a:t>that are tight in appearance and configuration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266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188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CLUSTER SELECTION</a:t>
            </a:r>
            <a:endParaRPr lang="en-US" sz="3600" u="sng" dirty="0"/>
          </a:p>
        </p:txBody>
      </p:sp>
      <p:pic>
        <p:nvPicPr>
          <p:cNvPr id="4" name="Content Placeholder 3" descr="Screen Shot 2016-04-13 at 22.01.4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" b="2750"/>
          <a:stretch>
            <a:fillRect/>
          </a:stretch>
        </p:blipFill>
        <p:spPr>
          <a:xfrm>
            <a:off x="3663298" y="1600201"/>
            <a:ext cx="5023502" cy="3332676"/>
          </a:xfrm>
        </p:spPr>
      </p:pic>
      <p:sp>
        <p:nvSpPr>
          <p:cNvPr id="7" name="TextBox 6"/>
          <p:cNvSpPr txBox="1"/>
          <p:nvPr/>
        </p:nvSpPr>
        <p:spPr>
          <a:xfrm>
            <a:off x="620013" y="1349528"/>
            <a:ext cx="33865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Select  the </a:t>
            </a:r>
            <a:r>
              <a:rPr lang="en-US" sz="2800" b="1" dirty="0" smtClean="0"/>
              <a:t>seeds</a:t>
            </a:r>
            <a:r>
              <a:rPr lang="en-US" sz="2800" dirty="0" smtClean="0"/>
              <a:t> which are characteristic enough.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Align</a:t>
            </a:r>
            <a:r>
              <a:rPr lang="en-US" sz="2800" dirty="0" smtClean="0"/>
              <a:t> the rest of the objects with the seeds based on </a:t>
            </a:r>
            <a:r>
              <a:rPr lang="en-US" sz="2800" b="1" dirty="0" err="1" smtClean="0"/>
              <a:t>keypoints</a:t>
            </a:r>
            <a:r>
              <a:rPr lang="en-US" sz="2800" dirty="0" smtClean="0"/>
              <a:t> and </a:t>
            </a:r>
            <a:r>
              <a:rPr lang="en-US" sz="2800" b="1" dirty="0" smtClean="0"/>
              <a:t>mask</a:t>
            </a:r>
            <a:r>
              <a:rPr lang="en-US" sz="28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268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TRAINING</a:t>
            </a:r>
            <a:r>
              <a:rPr lang="en-US" sz="3600" b="1" u="sng" dirty="0" smtClean="0"/>
              <a:t/>
            </a:r>
            <a:br>
              <a:rPr lang="en-US" sz="3600" b="1" u="sng" dirty="0" smtClean="0"/>
            </a:br>
            <a:r>
              <a:rPr lang="en-US" sz="3600" b="1" u="sng" dirty="0" smtClean="0"/>
              <a:t>Stage 1</a:t>
            </a:r>
            <a:r>
              <a:rPr lang="en-US" sz="3600" u="sng" dirty="0" smtClean="0"/>
              <a:t>: 1</a:t>
            </a:r>
            <a:r>
              <a:rPr lang="en-US" sz="3600" u="sng" baseline="30000" dirty="0" smtClean="0"/>
              <a:t>st</a:t>
            </a:r>
            <a:r>
              <a:rPr lang="en-US" sz="3600" u="sng" dirty="0" smtClean="0"/>
              <a:t> Layer Classifiers</a:t>
            </a:r>
            <a:endParaRPr lang="en-US" sz="3600" u="sng" dirty="0"/>
          </a:p>
        </p:txBody>
      </p:sp>
      <p:pic>
        <p:nvPicPr>
          <p:cNvPr id="10" name="Content Placeholder 9" descr="Screen Shot 2016-04-13 at 22.12.0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6" b="9026"/>
          <a:stretch>
            <a:fillRect/>
          </a:stretch>
        </p:blipFill>
        <p:spPr>
          <a:xfrm>
            <a:off x="4135457" y="1600200"/>
            <a:ext cx="4551342" cy="2974513"/>
          </a:xfrm>
        </p:spPr>
      </p:pic>
      <p:sp>
        <p:nvSpPr>
          <p:cNvPr id="11" name="TextBox 10"/>
          <p:cNvSpPr txBox="1"/>
          <p:nvPr/>
        </p:nvSpPr>
        <p:spPr>
          <a:xfrm>
            <a:off x="602409" y="1600200"/>
            <a:ext cx="33865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Use top M aligned objects as positive.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Choose negative examples.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Train one classifier for each cluster using SIFT descriptors with SVM.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634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TRAINING</a:t>
            </a:r>
            <a:r>
              <a:rPr lang="en-US" sz="3600" b="1" u="sng" dirty="0" smtClean="0"/>
              <a:t/>
            </a:r>
            <a:br>
              <a:rPr lang="en-US" sz="3600" b="1" u="sng" dirty="0" smtClean="0"/>
            </a:br>
            <a:r>
              <a:rPr lang="en-US" sz="3600" b="1" u="sng" dirty="0" smtClean="0"/>
              <a:t>Stage 2</a:t>
            </a:r>
            <a:r>
              <a:rPr lang="en-US" sz="3600" u="sng" dirty="0" smtClean="0"/>
              <a:t>: 2</a:t>
            </a:r>
            <a:r>
              <a:rPr lang="en-US" sz="3600" u="sng" baseline="30000" dirty="0" smtClean="0"/>
              <a:t>nd</a:t>
            </a:r>
            <a:r>
              <a:rPr lang="en-US" sz="3600" u="sng" dirty="0" smtClean="0"/>
              <a:t> Layer Classifier</a:t>
            </a:r>
            <a:endParaRPr lang="en-US" sz="3600" u="sng" dirty="0"/>
          </a:p>
        </p:txBody>
      </p:sp>
      <p:pic>
        <p:nvPicPr>
          <p:cNvPr id="6" name="Content Placeholder 5" descr="Screen Shot 2016-04-13 at 22.21.0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1" b="12721"/>
          <a:stretch>
            <a:fillRect/>
          </a:stretch>
        </p:blipFill>
        <p:spPr>
          <a:xfrm>
            <a:off x="4900678" y="1600201"/>
            <a:ext cx="3786121" cy="2274467"/>
          </a:xfrm>
        </p:spPr>
      </p:pic>
      <p:sp>
        <p:nvSpPr>
          <p:cNvPr id="9" name="TextBox 8"/>
          <p:cNvSpPr txBox="1"/>
          <p:nvPr/>
        </p:nvSpPr>
        <p:spPr>
          <a:xfrm>
            <a:off x="586128" y="1572390"/>
            <a:ext cx="33865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Select the results of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layer classifiers as the inputs.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Obtain weights using SVM to produce a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64015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TESTING</a:t>
            </a:r>
            <a:r>
              <a:rPr lang="en-US" sz="3600" b="1" u="sng" dirty="0" smtClean="0"/>
              <a:t> </a:t>
            </a:r>
            <a:br>
              <a:rPr lang="en-US" sz="3600" b="1" u="sng" dirty="0" smtClean="0"/>
            </a:br>
            <a:r>
              <a:rPr lang="en-US" sz="3600" b="1" u="sng" dirty="0" smtClean="0"/>
              <a:t>Stage 1</a:t>
            </a:r>
            <a:r>
              <a:rPr lang="en-US" sz="3600" u="sng" dirty="0" smtClean="0"/>
              <a:t>: Bounding Box Generation</a:t>
            </a:r>
            <a:endParaRPr lang="en-US" sz="3600" u="sng" dirty="0"/>
          </a:p>
        </p:txBody>
      </p:sp>
      <p:pic>
        <p:nvPicPr>
          <p:cNvPr id="14" name="Content Placeholder 13" descr="Screen Shot 2016-04-13 at 22.38.5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367" r="-62367"/>
          <a:stretch>
            <a:fillRect/>
          </a:stretch>
        </p:blipFill>
        <p:spPr>
          <a:xfrm>
            <a:off x="4037769" y="1600201"/>
            <a:ext cx="4649030" cy="3007074"/>
          </a:xfrm>
        </p:spPr>
      </p:pic>
      <p:sp>
        <p:nvSpPr>
          <p:cNvPr id="17" name="TextBox 16"/>
          <p:cNvSpPr txBox="1"/>
          <p:nvPr/>
        </p:nvSpPr>
        <p:spPr>
          <a:xfrm>
            <a:off x="748941" y="1600200"/>
            <a:ext cx="33865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Apply segmentation.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Choose the smallest rectangle for each segment.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Remove duplicates.</a:t>
            </a:r>
          </a:p>
        </p:txBody>
      </p:sp>
    </p:spTree>
    <p:extLst>
      <p:ext uri="{BB962C8B-B14F-4D97-AF65-F5344CB8AC3E}">
        <p14:creationId xmlns:p14="http://schemas.microsoft.com/office/powerpoint/2010/main" val="407121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TESTING</a:t>
            </a:r>
            <a:r>
              <a:rPr lang="en-US" sz="3600" b="1" u="sng" dirty="0" smtClean="0"/>
              <a:t/>
            </a:r>
            <a:br>
              <a:rPr lang="en-US" sz="3600" b="1" u="sng" dirty="0" smtClean="0"/>
            </a:br>
            <a:r>
              <a:rPr lang="en-US" sz="3600" b="1" u="sng" dirty="0" smtClean="0"/>
              <a:t>Stage 2</a:t>
            </a:r>
            <a:r>
              <a:rPr lang="en-US" sz="3600" u="sng" dirty="0" smtClean="0"/>
              <a:t>: Bounding Box Scoring</a:t>
            </a:r>
            <a:endParaRPr lang="en-US" sz="3600" u="sng" dirty="0"/>
          </a:p>
        </p:txBody>
      </p:sp>
      <p:pic>
        <p:nvPicPr>
          <p:cNvPr id="4" name="Content Placeholder 3" descr="Screen Shot 2016-04-13 at 22.48.45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4079"/>
          <a:stretch/>
        </p:blipFill>
        <p:spPr>
          <a:xfrm>
            <a:off x="4721585" y="1417638"/>
            <a:ext cx="3965214" cy="4249112"/>
          </a:xfrm>
        </p:spPr>
      </p:pic>
      <p:sp>
        <p:nvSpPr>
          <p:cNvPr id="8" name="TextBox 7"/>
          <p:cNvSpPr txBox="1"/>
          <p:nvPr/>
        </p:nvSpPr>
        <p:spPr>
          <a:xfrm>
            <a:off x="748941" y="1600200"/>
            <a:ext cx="3386516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Apply the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and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layer classifiers sequentially to bounding boxes.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Score the bounding boxes accordingly.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Apply maximum suppression.</a:t>
            </a:r>
          </a:p>
        </p:txBody>
      </p:sp>
    </p:spTree>
    <p:extLst>
      <p:ext uri="{BB962C8B-B14F-4D97-AF65-F5344CB8AC3E}">
        <p14:creationId xmlns:p14="http://schemas.microsoft.com/office/powerpoint/2010/main" val="314842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490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ADVANTAGES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Easy-to-learn and highly discriminative component models</a:t>
            </a:r>
          </a:p>
          <a:p>
            <a:r>
              <a:rPr lang="en-US" sz="2800" dirty="0" smtClean="0"/>
              <a:t>A second layer classifier for aggregation </a:t>
            </a:r>
          </a:p>
          <a:p>
            <a:r>
              <a:rPr lang="en-US" sz="2800" dirty="0" smtClean="0"/>
              <a:t>Improved intra-class variation handling</a:t>
            </a:r>
          </a:p>
          <a:p>
            <a:r>
              <a:rPr lang="en-US" sz="2800" dirty="0" smtClean="0"/>
              <a:t>Fast bounding-box detection</a:t>
            </a:r>
          </a:p>
          <a:p>
            <a:r>
              <a:rPr lang="en-US" sz="2800" dirty="0" smtClean="0"/>
              <a:t>Better results than monolithic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68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490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DISADVANTAGES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Difficulty in determining seeds and alignment</a:t>
            </a:r>
          </a:p>
          <a:p>
            <a:r>
              <a:rPr lang="en-US" sz="2800" dirty="0" smtClean="0"/>
              <a:t>Several layers which adds to complexity and time</a:t>
            </a:r>
          </a:p>
        </p:txBody>
      </p:sp>
    </p:spTree>
    <p:extLst>
      <p:ext uri="{BB962C8B-B14F-4D97-AF65-F5344CB8AC3E}">
        <p14:creationId xmlns:p14="http://schemas.microsoft.com/office/powerpoint/2010/main" val="360013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233</Words>
  <Application>Microsoft Macintosh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MULTI-COMPONENT MODELS FOR OBJECT DETECTION  </vt:lpstr>
      <vt:lpstr>MULTI-COMPONENT SCHEME</vt:lpstr>
      <vt:lpstr>CLUSTER SELECTION</vt:lpstr>
      <vt:lpstr>TRAINING Stage 1: 1st Layer Classifiers</vt:lpstr>
      <vt:lpstr>TRAINING Stage 2: 2nd Layer Classifier</vt:lpstr>
      <vt:lpstr>TESTING  Stage 1: Bounding Box Generation</vt:lpstr>
      <vt:lpstr>TESTING Stage 2: Bounding Box Scoring</vt:lpstr>
      <vt:lpstr>ADVANTAGES</vt:lpstr>
      <vt:lpstr>DISADVANTAGES</vt:lpstr>
      <vt:lpstr>POSSIBLE IMPROVEMENTS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Multi-Component Models for Object Detection  </dc:title>
  <dc:creator>profit</dc:creator>
  <cp:lastModifiedBy>profit</cp:lastModifiedBy>
  <cp:revision>35</cp:revision>
  <dcterms:created xsi:type="dcterms:W3CDTF">2016-04-13T18:43:42Z</dcterms:created>
  <dcterms:modified xsi:type="dcterms:W3CDTF">2016-04-13T21:14:16Z</dcterms:modified>
</cp:coreProperties>
</file>