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85" r:id="rId4"/>
    <p:sldId id="302" r:id="rId5"/>
    <p:sldId id="267" r:id="rId6"/>
    <p:sldId id="278" r:id="rId7"/>
    <p:sldId id="288" r:id="rId8"/>
    <p:sldId id="279" r:id="rId9"/>
    <p:sldId id="280" r:id="rId10"/>
    <p:sldId id="270" r:id="rId11"/>
    <p:sldId id="281" r:id="rId12"/>
    <p:sldId id="276" r:id="rId13"/>
    <p:sldId id="291" r:id="rId14"/>
    <p:sldId id="271" r:id="rId15"/>
    <p:sldId id="284" r:id="rId16"/>
    <p:sldId id="297" r:id="rId17"/>
    <p:sldId id="290" r:id="rId18"/>
    <p:sldId id="258" r:id="rId19"/>
    <p:sldId id="259" r:id="rId20"/>
    <p:sldId id="260" r:id="rId21"/>
    <p:sldId id="261" r:id="rId22"/>
    <p:sldId id="262" r:id="rId23"/>
    <p:sldId id="293" r:id="rId24"/>
    <p:sldId id="263" r:id="rId25"/>
    <p:sldId id="264" r:id="rId26"/>
    <p:sldId id="265" r:id="rId27"/>
    <p:sldId id="266" r:id="rId28"/>
    <p:sldId id="296" r:id="rId29"/>
    <p:sldId id="294" r:id="rId30"/>
    <p:sldId id="295" r:id="rId31"/>
    <p:sldId id="298" r:id="rId32"/>
    <p:sldId id="292" r:id="rId33"/>
    <p:sldId id="301" r:id="rId34"/>
    <p:sldId id="303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8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B032-0E47-B14F-B595-5862300C452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5F0B-DDFD-DD4F-B106-9EA94746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LEARNING-The Intuition Behind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Erol Kazancli</a:t>
            </a:r>
          </a:p>
          <a:p>
            <a:r>
              <a:rPr lang="en-US" dirty="0" smtClean="0"/>
              <a:t>KI-LABS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policy is the agent’s behavior. It is a mapping from state to action. </a:t>
            </a:r>
          </a:p>
          <a:p>
            <a:r>
              <a:rPr lang="en-US" dirty="0" smtClean="0"/>
              <a:t>It can be </a:t>
            </a:r>
            <a:r>
              <a:rPr lang="en-US" dirty="0"/>
              <a:t>a simple function or lookup table, </a:t>
            </a:r>
            <a:r>
              <a:rPr lang="en-US" dirty="0" smtClean="0"/>
              <a:t>or it may involve </a:t>
            </a:r>
            <a:r>
              <a:rPr lang="en-US" dirty="0"/>
              <a:t>extensive computation such as a search process. </a:t>
            </a:r>
            <a:endParaRPr lang="en-US" dirty="0" smtClean="0"/>
          </a:p>
          <a:p>
            <a:r>
              <a:rPr lang="en-US" dirty="0" smtClean="0"/>
              <a:t>It alone is sufficient </a:t>
            </a:r>
            <a:r>
              <a:rPr lang="en-US" dirty="0"/>
              <a:t>to determine behavior. </a:t>
            </a:r>
            <a:endParaRPr lang="en-US" dirty="0" smtClean="0"/>
          </a:p>
          <a:p>
            <a:r>
              <a:rPr lang="en-US" dirty="0" smtClean="0"/>
              <a:t>Policies </a:t>
            </a:r>
            <a:r>
              <a:rPr lang="en-US" dirty="0"/>
              <a:t>may be </a:t>
            </a:r>
            <a:r>
              <a:rPr lang="en-US" dirty="0" smtClean="0"/>
              <a:t>deterministic or stochastic. 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optimal policy </a:t>
            </a:r>
            <a:r>
              <a:rPr lang="en-US" dirty="0" smtClean="0"/>
              <a:t>is the policy that maximizes expected reward.</a:t>
            </a:r>
          </a:p>
          <a:p>
            <a:r>
              <a:rPr lang="en-US" dirty="0" smtClean="0"/>
              <a:t>Greedy vs. random policies. (ϵ-greedy)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of the environment: How the environment will behave. e.g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given a state and action, the model </a:t>
            </a:r>
            <a:r>
              <a:rPr lang="en-US" dirty="0" smtClean="0"/>
              <a:t>predicts </a:t>
            </a:r>
            <a:r>
              <a:rPr lang="en-US" dirty="0"/>
              <a:t>next state and next reward. </a:t>
            </a:r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/>
              <a:t>are used for </a:t>
            </a:r>
            <a:r>
              <a:rPr lang="en-US" dirty="0" smtClean="0"/>
              <a:t>planning. </a:t>
            </a:r>
          </a:p>
          <a:p>
            <a:r>
              <a:rPr lang="en-US" dirty="0"/>
              <a:t>M</a:t>
            </a:r>
            <a:r>
              <a:rPr lang="en-US" dirty="0" smtClean="0"/>
              <a:t>odel-based methods vs. </a:t>
            </a:r>
            <a:r>
              <a:rPr lang="en-US" dirty="0" smtClean="0"/>
              <a:t>model-free meth</a:t>
            </a:r>
            <a:r>
              <a:rPr lang="en-US" dirty="0" smtClean="0"/>
              <a:t>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vs.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is preferring actions that has been tried and and found to be effective in producing reward. e.g. Going to your preferred restaurant</a:t>
            </a:r>
          </a:p>
          <a:p>
            <a:r>
              <a:rPr lang="en-US" dirty="0" smtClean="0"/>
              <a:t>Exploration is trying actions that has not been selected before in the hope of finding high reward producing actions. e.g. Trying a new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TIC TAC TOE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3133725"/>
            <a:ext cx="990600" cy="86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133725"/>
            <a:ext cx="10668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90" y="2530196"/>
            <a:ext cx="9779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0" y="3751261"/>
            <a:ext cx="10414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828800"/>
            <a:ext cx="1040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                   Action                            Next State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7" y="5772151"/>
            <a:ext cx="7154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Images </a:t>
            </a:r>
            <a:r>
              <a:rPr lang="en-US" sz="800" smtClean="0"/>
              <a:t>retrieved from https</a:t>
            </a:r>
            <a:r>
              <a:rPr lang="en-US" sz="800" dirty="0" smtClean="0"/>
              <a:t>://</a:t>
            </a:r>
            <a:r>
              <a:rPr lang="en-US" sz="800" dirty="0" err="1" smtClean="0"/>
              <a:t>www.eleceng.adelaide.edu.au</a:t>
            </a:r>
            <a:r>
              <a:rPr lang="en-US" sz="800" dirty="0" smtClean="0"/>
              <a:t>/students/wiki/projects/</a:t>
            </a:r>
            <a:r>
              <a:rPr lang="en-US" sz="800" dirty="0" err="1" smtClean="0"/>
              <a:t>index.php</a:t>
            </a:r>
            <a:r>
              <a:rPr lang="en-US" sz="800" dirty="0" smtClean="0"/>
              <a:t>/Projects:2015s1-42_Rule-based_AI_Agent_Development:_Tic_Tac_Toe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9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TAC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Tic-tac-toe has a relatively small, finite state set. It is model-free: it has no model of its opponent of any kind.</a:t>
            </a:r>
          </a:p>
          <a:p>
            <a:r>
              <a:rPr lang="en-US" dirty="0"/>
              <a:t>R</a:t>
            </a:r>
            <a:r>
              <a:rPr lang="en-US" dirty="0" smtClean="0"/>
              <a:t>einforcement learning can be used when the state set is very large, or even infinite. </a:t>
            </a:r>
            <a:r>
              <a:rPr lang="en-US" dirty="0"/>
              <a:t>e</a:t>
            </a:r>
            <a:r>
              <a:rPr lang="en-US" dirty="0" smtClean="0"/>
              <a:t>.g. Backgammon has 10</a:t>
            </a:r>
            <a:r>
              <a:rPr lang="en-US" baseline="30000" dirty="0" smtClean="0"/>
              <a:t>20</a:t>
            </a:r>
            <a:r>
              <a:rPr lang="en-US" dirty="0" smtClean="0"/>
              <a:t> states. Go has 10</a:t>
            </a:r>
            <a:r>
              <a:rPr lang="en-US" baseline="30000" dirty="0" smtClean="0"/>
              <a:t>170</a:t>
            </a:r>
            <a:r>
              <a:rPr lang="en-US" dirty="0" smtClean="0"/>
              <a:t> states Helicopter flying has infinite state space.</a:t>
            </a:r>
          </a:p>
          <a:p>
            <a:r>
              <a:rPr lang="en-US" dirty="0" smtClean="0"/>
              <a:t>When the number of states is large, algorithms who can generalize over unobserved states are effective (neural networks, deep reinforcement learning)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methods are well developed mathematically, but require a complete and accurate model of the environment. </a:t>
            </a:r>
            <a:endParaRPr lang="en-US" dirty="0" smtClean="0"/>
          </a:p>
          <a:p>
            <a:r>
              <a:rPr lang="en-US" dirty="0"/>
              <a:t>Monte Carlo methods don’t require a model and are conceptually simple, but are not well suited for </a:t>
            </a:r>
            <a:r>
              <a:rPr lang="en-US" dirty="0" smtClean="0"/>
              <a:t>step-by-step </a:t>
            </a:r>
            <a:r>
              <a:rPr lang="en-US" dirty="0"/>
              <a:t>incremental computation.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emporal-difference </a:t>
            </a:r>
            <a:r>
              <a:rPr lang="en-US" dirty="0"/>
              <a:t>methods require no model and are fully incremental, but are more complex to analyze.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02" y="1690688"/>
            <a:ext cx="5613400" cy="3454400"/>
          </a:xfrm>
        </p:spPr>
      </p:pic>
      <p:sp>
        <p:nvSpPr>
          <p:cNvPr id="6" name="TextBox 5"/>
          <p:cNvSpPr txBox="1"/>
          <p:nvPr/>
        </p:nvSpPr>
        <p:spPr>
          <a:xfrm>
            <a:off x="1543050" y="6115050"/>
            <a:ext cx="40206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</a:t>
            </a:r>
            <a:r>
              <a:rPr lang="en-US" sz="800" dirty="0" smtClean="0"/>
              <a:t>mage retrieved from https://</a:t>
            </a:r>
            <a:r>
              <a:rPr lang="en-US" sz="800" dirty="0" err="1" smtClean="0"/>
              <a:t>medium.com</a:t>
            </a:r>
            <a:r>
              <a:rPr lang="en-US" sz="800" dirty="0" smtClean="0"/>
              <a:t>/@</a:t>
            </a:r>
            <a:r>
              <a:rPr lang="en-US" sz="800" dirty="0" err="1" smtClean="0"/>
              <a:t>jonathan_hui</a:t>
            </a:r>
            <a:r>
              <a:rPr lang="en-US" sz="800" dirty="0" smtClean="0"/>
              <a:t>/rl-value-learning-24f52b49c36d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204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- </a:t>
            </a:r>
            <a:r>
              <a:rPr lang="en-US" dirty="0" err="1" smtClean="0"/>
              <a:t>Bellmann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Expressing the value function recursively in terms of the next states value.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625"/>
            <a:ext cx="5956300" cy="59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4" y="2614612"/>
            <a:ext cx="4530725" cy="322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600" y="6415088"/>
            <a:ext cx="5860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retrieved from https://</a:t>
            </a:r>
            <a:r>
              <a:rPr lang="en-US" sz="800" dirty="0" err="1" smtClean="0"/>
              <a:t>programmingbee.net</a:t>
            </a:r>
            <a:r>
              <a:rPr lang="en-US" sz="800" dirty="0" smtClean="0"/>
              <a:t>/2019/01/01/rl-part-3-markov-decision-process-policy-bellman-optimality-equation/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44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571498" y="4001294"/>
            <a:ext cx="2298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Actions leading to final state has a reward of 100</a:t>
            </a:r>
          </a:p>
          <a:p>
            <a:endParaRPr lang="en-US" dirty="0" smtClean="0"/>
          </a:p>
          <a:p>
            <a:r>
              <a:rPr lang="en-US" dirty="0" smtClean="0"/>
              <a:t>Every other action has a reward of 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8" y="2320681"/>
            <a:ext cx="3001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State is the current </a:t>
            </a:r>
          </a:p>
          <a:p>
            <a:r>
              <a:rPr lang="en-US" dirty="0" smtClean="0"/>
              <a:t>configuration of the board: In </a:t>
            </a:r>
          </a:p>
          <a:p>
            <a:r>
              <a:rPr lang="en-US" dirty="0" smtClean="0"/>
              <a:t>what square is the </a:t>
            </a:r>
            <a:r>
              <a:rPr lang="en-US" dirty="0" err="1" smtClean="0"/>
              <a:t>pacman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Number of states: 36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98" y="1951349"/>
            <a:ext cx="21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is known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81" y="1825625"/>
            <a:ext cx="1320070" cy="1316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81" y="3390387"/>
            <a:ext cx="1320070" cy="1320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38" y="4958315"/>
            <a:ext cx="1354513" cy="1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8663" y="2057400"/>
            <a:ext cx="2593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all (state-action) </a:t>
            </a:r>
          </a:p>
          <a:p>
            <a:r>
              <a:rPr lang="en-US" dirty="0" smtClean="0"/>
              <a:t>values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54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Reinforcement learning is learning </a:t>
            </a:r>
            <a:r>
              <a:rPr lang="en-US" dirty="0" smtClean="0"/>
              <a:t>how to act—how </a:t>
            </a:r>
            <a:r>
              <a:rPr lang="en-US" dirty="0"/>
              <a:t>to map situations to actions—so as to maximize a numerical reward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learner </a:t>
            </a:r>
            <a:r>
              <a:rPr lang="en-US" dirty="0" smtClean="0"/>
              <a:t>must </a:t>
            </a:r>
            <a:r>
              <a:rPr lang="en-US" dirty="0"/>
              <a:t>discover which actions yield the most reward by trying them. </a:t>
            </a:r>
            <a:endParaRPr lang="en-US" dirty="0" smtClean="0"/>
          </a:p>
          <a:p>
            <a:r>
              <a:rPr lang="en-US" dirty="0" smtClean="0"/>
              <a:t>Reinforcement learning is considered to be a third machine learning paradigm, alongside supervised learning and unsupervised. </a:t>
            </a:r>
          </a:p>
          <a:p>
            <a:r>
              <a:rPr lang="en-US" dirty="0" smtClean="0"/>
              <a:t>Core algorithms of reinforcement learning were originally inspired by biological learning systems.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2048669"/>
            <a:ext cx="4829175" cy="3905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6563" y="6400800"/>
            <a:ext cx="5565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retrieved from https://</a:t>
            </a:r>
            <a:r>
              <a:rPr lang="en-US" sz="800" dirty="0" err="1" smtClean="0"/>
              <a:t>www.techleer.com</a:t>
            </a:r>
            <a:r>
              <a:rPr lang="en-US" sz="800" dirty="0" smtClean="0"/>
              <a:t>/articles/203-machine-learning-algorithm-backbone-of-emerging-technologies/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97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00150" y="2343150"/>
            <a:ext cx="1995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all </a:t>
            </a:r>
          </a:p>
          <a:p>
            <a:r>
              <a:rPr lang="en-US" dirty="0" smtClean="0"/>
              <a:t>(state-action) pairs </a:t>
            </a:r>
          </a:p>
          <a:p>
            <a:r>
              <a:rPr lang="en-US" dirty="0"/>
              <a:t>t</a:t>
            </a:r>
            <a:r>
              <a:rPr lang="en-US" dirty="0" smtClean="0"/>
              <a:t>o find re-evaluate </a:t>
            </a:r>
          </a:p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947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69" y="1825625"/>
            <a:ext cx="434386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00125" y="2214563"/>
            <a:ext cx="2663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completion of all </a:t>
            </a:r>
          </a:p>
          <a:p>
            <a:r>
              <a:rPr lang="en-US" dirty="0" smtClean="0"/>
              <a:t>(state-action) pairs repeat </a:t>
            </a:r>
          </a:p>
          <a:p>
            <a:r>
              <a:rPr lang="en-US" dirty="0"/>
              <a:t>p</a:t>
            </a:r>
            <a:r>
              <a:rPr lang="en-US" dirty="0" smtClean="0"/>
              <a:t>rocess N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24" y="1825625"/>
            <a:ext cx="7870951" cy="4351338"/>
          </a:xfrm>
        </p:spPr>
      </p:pic>
      <p:sp>
        <p:nvSpPr>
          <p:cNvPr id="7" name="TextBox 6"/>
          <p:cNvSpPr txBox="1"/>
          <p:nvPr/>
        </p:nvSpPr>
        <p:spPr>
          <a:xfrm>
            <a:off x="2160524" y="6400800"/>
            <a:ext cx="10186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retrieved from: </a:t>
            </a:r>
            <a:r>
              <a:rPr lang="en-US" sz="800" dirty="0"/>
              <a:t>Reinforcement Learning: An </a:t>
            </a:r>
            <a:r>
              <a:rPr lang="en-US" sz="800" dirty="0" smtClean="0"/>
              <a:t>Introduction, </a:t>
            </a:r>
            <a:r>
              <a:rPr lang="en-US" sz="800" dirty="0"/>
              <a:t>Richard S. Sutton and Andrew G. </a:t>
            </a:r>
            <a:r>
              <a:rPr lang="en-US" sz="800" dirty="0" err="1"/>
              <a:t>Barto</a:t>
            </a:r>
            <a:r>
              <a:rPr lang="en-US" sz="800" dirty="0"/>
              <a:t> 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56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63" y="1825625"/>
            <a:ext cx="434387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498" y="2010339"/>
            <a:ext cx="262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Model is no longer known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498" y="2320681"/>
            <a:ext cx="3001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State is the current </a:t>
            </a:r>
          </a:p>
          <a:p>
            <a:r>
              <a:rPr lang="en-US" dirty="0" smtClean="0"/>
              <a:t>configuration of the board: In </a:t>
            </a:r>
          </a:p>
          <a:p>
            <a:r>
              <a:rPr lang="en-US" dirty="0" smtClean="0"/>
              <a:t>what square is the </a:t>
            </a:r>
            <a:r>
              <a:rPr lang="en-US" dirty="0" err="1" smtClean="0"/>
              <a:t>pacman</a:t>
            </a:r>
            <a:r>
              <a:rPr lang="en-US" dirty="0" smtClean="0"/>
              <a:t> + </a:t>
            </a:r>
          </a:p>
          <a:p>
            <a:r>
              <a:rPr lang="en-US" dirty="0"/>
              <a:t>w</a:t>
            </a:r>
            <a:r>
              <a:rPr lang="en-US" dirty="0" smtClean="0"/>
              <a:t>here is the monster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98" y="3661406"/>
            <a:ext cx="281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Number of states increased </a:t>
            </a:r>
          </a:p>
          <a:p>
            <a:r>
              <a:rPr lang="en-US" dirty="0" smtClean="0"/>
              <a:t>36 fold: 36 * 36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98" y="4788881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Being eaten by the monster is -300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5" y="1657358"/>
            <a:ext cx="1444625" cy="1444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5" y="3278981"/>
            <a:ext cx="1444625" cy="1444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5" y="4973547"/>
            <a:ext cx="1444625" cy="14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663" y="2057400"/>
            <a:ext cx="2593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all (state-action) </a:t>
            </a:r>
          </a:p>
          <a:p>
            <a:r>
              <a:rPr lang="en-US" dirty="0" smtClean="0"/>
              <a:t>values to 0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63" y="312896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policy </a:t>
            </a:r>
          </a:p>
          <a:p>
            <a:r>
              <a:rPr lang="en-US" dirty="0" smtClean="0"/>
              <a:t>(random movements)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663" y="4129088"/>
            <a:ext cx="329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it play until the terminal state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489" y="4961027"/>
            <a:ext cx="289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Re-evaluate the </a:t>
            </a:r>
            <a:r>
              <a:rPr lang="en-US" dirty="0" smtClean="0">
                <a:solidFill>
                  <a:srgbClr val="FF0000"/>
                </a:solidFill>
              </a:rPr>
              <a:t>VISITED</a:t>
            </a:r>
            <a:r>
              <a:rPr lang="en-US" dirty="0" smtClean="0"/>
              <a:t> (state-value)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08058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again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3638" y="2057040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your policy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3638" y="3245268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the process </a:t>
            </a:r>
            <a:r>
              <a:rPr lang="en-US" smtClean="0"/>
              <a:t>n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070894"/>
            <a:ext cx="8991600" cy="2832100"/>
          </a:xfrm>
        </p:spPr>
      </p:pic>
      <p:sp>
        <p:nvSpPr>
          <p:cNvPr id="7" name="TextBox 6"/>
          <p:cNvSpPr txBox="1"/>
          <p:nvPr/>
        </p:nvSpPr>
        <p:spPr>
          <a:xfrm>
            <a:off x="1166989" y="5715000"/>
            <a:ext cx="10186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retrieved from: </a:t>
            </a:r>
            <a:r>
              <a:rPr lang="en-US" sz="800" dirty="0"/>
              <a:t>Reinforcement Learning: An </a:t>
            </a:r>
            <a:r>
              <a:rPr lang="en-US" sz="800" dirty="0" smtClean="0"/>
              <a:t>Introduction, </a:t>
            </a:r>
            <a:r>
              <a:rPr lang="en-US" sz="800" dirty="0"/>
              <a:t>Richard S. Sutton and Andrew G. </a:t>
            </a:r>
            <a:r>
              <a:rPr lang="en-US" sz="800" dirty="0" err="1"/>
              <a:t>Barto</a:t>
            </a:r>
            <a:r>
              <a:rPr lang="en-US" sz="800" dirty="0"/>
              <a:t> 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4558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63" y="1825625"/>
            <a:ext cx="4343874" cy="4351338"/>
          </a:xfrm>
        </p:spPr>
      </p:pic>
      <p:sp>
        <p:nvSpPr>
          <p:cNvPr id="3" name="TextBox 2"/>
          <p:cNvSpPr txBox="1"/>
          <p:nvPr/>
        </p:nvSpPr>
        <p:spPr>
          <a:xfrm>
            <a:off x="3924062" y="2686050"/>
            <a:ext cx="12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43125"/>
            <a:ext cx="289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all values to a value </a:t>
            </a:r>
          </a:p>
          <a:p>
            <a:r>
              <a:rPr lang="en-US" dirty="0" smtClean="0"/>
              <a:t>(Say 50 here)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02493"/>
            <a:ext cx="10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it play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354963"/>
            <a:ext cx="259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state-action pairs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EVERY STEP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971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MDPs are a classical formalization of </a:t>
            </a:r>
            <a:r>
              <a:rPr lang="en-US" dirty="0">
                <a:solidFill>
                  <a:srgbClr val="FF0000"/>
                </a:solidFill>
              </a:rPr>
              <a:t>sequential decision making</a:t>
            </a:r>
            <a:r>
              <a:rPr lang="en-US" dirty="0"/>
              <a:t>, where actions influence not just immediate rewards, but also subsequent situations, or states, and through those future rewards. </a:t>
            </a:r>
            <a:endParaRPr lang="en-US" dirty="0" smtClean="0"/>
          </a:p>
          <a:p>
            <a:r>
              <a:rPr lang="en-US" dirty="0"/>
              <a:t>MDPs are a mathematically idealized form of the reinforcement </a:t>
            </a:r>
            <a:r>
              <a:rPr lang="en-US" dirty="0" smtClean="0"/>
              <a:t>learning. </a:t>
            </a:r>
          </a:p>
          <a:p>
            <a:r>
              <a:rPr lang="en-US" dirty="0"/>
              <a:t>The learner and decision maker is called the agent.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3" y="1690688"/>
            <a:ext cx="538638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6588" y="6329363"/>
            <a:ext cx="5360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retrieved from: </a:t>
            </a:r>
            <a:r>
              <a:rPr lang="en-US" sz="800" dirty="0"/>
              <a:t>Reinforcement Learning: An </a:t>
            </a:r>
            <a:r>
              <a:rPr lang="en-US" sz="800" dirty="0" smtClean="0"/>
              <a:t>Introduction, </a:t>
            </a:r>
            <a:r>
              <a:rPr lang="en-US" sz="800" dirty="0"/>
              <a:t>Richard S. Sutton and Andrew G. </a:t>
            </a:r>
            <a:r>
              <a:rPr lang="en-US" sz="800" dirty="0" err="1"/>
              <a:t>Barto</a:t>
            </a:r>
            <a:r>
              <a:rPr lang="en-US" sz="800" dirty="0"/>
              <a:t> 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5453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63" y="1825625"/>
            <a:ext cx="4343874" cy="4351338"/>
          </a:xfrm>
        </p:spPr>
      </p:pic>
      <p:sp>
        <p:nvSpPr>
          <p:cNvPr id="3" name="TextBox 2"/>
          <p:cNvSpPr txBox="1"/>
          <p:nvPr/>
        </p:nvSpPr>
        <p:spPr>
          <a:xfrm>
            <a:off x="3924062" y="2686050"/>
            <a:ext cx="12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312" y="2686049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63" y="1825625"/>
            <a:ext cx="4343874" cy="4351338"/>
          </a:xfrm>
        </p:spPr>
      </p:pic>
      <p:sp>
        <p:nvSpPr>
          <p:cNvPr id="3" name="TextBox 2"/>
          <p:cNvSpPr txBox="1"/>
          <p:nvPr/>
        </p:nvSpPr>
        <p:spPr>
          <a:xfrm>
            <a:off x="3924062" y="2686050"/>
            <a:ext cx="12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312" y="2686049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93" y="1919075"/>
            <a:ext cx="662546" cy="645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8561" y="2686049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3062" y="3424236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199" y="4162423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4030" y="424684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029" y="3339837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2061" y="3311262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82149" y="3424236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3308" y="4162423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3308" y="4809607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82148" y="5653087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2137569"/>
            <a:ext cx="8902700" cy="2527300"/>
          </a:xfrm>
        </p:spPr>
      </p:pic>
      <p:sp>
        <p:nvSpPr>
          <p:cNvPr id="7" name="TextBox 6"/>
          <p:cNvSpPr txBox="1"/>
          <p:nvPr/>
        </p:nvSpPr>
        <p:spPr>
          <a:xfrm>
            <a:off x="1158875" y="5329238"/>
            <a:ext cx="10186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retrieved from: </a:t>
            </a:r>
            <a:r>
              <a:rPr lang="en-US" sz="800" dirty="0"/>
              <a:t>Reinforcement Learning: An </a:t>
            </a:r>
            <a:r>
              <a:rPr lang="en-US" sz="800" dirty="0" smtClean="0"/>
              <a:t>Introduction, </a:t>
            </a:r>
            <a:r>
              <a:rPr lang="en-US" sz="800" dirty="0"/>
              <a:t>Richard S. Sutton and Andrew G. </a:t>
            </a:r>
            <a:r>
              <a:rPr lang="en-US" sz="800" dirty="0" err="1"/>
              <a:t>Barto</a:t>
            </a:r>
            <a:r>
              <a:rPr lang="en-US" sz="800" dirty="0"/>
              <a:t> 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3010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optimal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197894"/>
            <a:ext cx="3619500" cy="3606800"/>
          </a:xfrm>
        </p:spPr>
      </p:pic>
      <p:sp>
        <p:nvSpPr>
          <p:cNvPr id="5" name="TextBox 4"/>
          <p:cNvSpPr txBox="1"/>
          <p:nvPr/>
        </p:nvSpPr>
        <p:spPr>
          <a:xfrm>
            <a:off x="971550" y="6043612"/>
            <a:ext cx="617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retrieved from http://</a:t>
            </a:r>
            <a:r>
              <a:rPr lang="en-US" sz="800" dirty="0" err="1" smtClean="0"/>
              <a:t>home.deib.polimi.it</a:t>
            </a:r>
            <a:r>
              <a:rPr lang="en-US" sz="800" dirty="0" smtClean="0"/>
              <a:t>/</a:t>
            </a:r>
            <a:r>
              <a:rPr lang="en-US" sz="800" dirty="0" err="1" smtClean="0"/>
              <a:t>restelli</a:t>
            </a:r>
            <a:r>
              <a:rPr lang="en-US" sz="800" dirty="0" smtClean="0"/>
              <a:t>/</a:t>
            </a:r>
            <a:r>
              <a:rPr lang="en-US" sz="800" dirty="0" err="1" smtClean="0"/>
              <a:t>MyWebSite</a:t>
            </a:r>
            <a:r>
              <a:rPr lang="en-US" sz="800" dirty="0" smtClean="0"/>
              <a:t>/pdf/rl2.pdf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3" y="1825625"/>
            <a:ext cx="8953473" cy="4351338"/>
          </a:xfrm>
        </p:spPr>
      </p:pic>
    </p:spTree>
    <p:extLst>
      <p:ext uri="{BB962C8B-B14F-4D97-AF65-F5344CB8AC3E}">
        <p14:creationId xmlns:p14="http://schemas.microsoft.com/office/powerpoint/2010/main" val="11746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Backgammon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Chess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Helicopter Steering</a:t>
            </a:r>
          </a:p>
          <a:p>
            <a:r>
              <a:rPr lang="en-US" dirty="0" smtClean="0"/>
              <a:t>Robot Control</a:t>
            </a:r>
          </a:p>
        </p:txBody>
      </p:sp>
    </p:spTree>
    <p:extLst>
      <p:ext uri="{BB962C8B-B14F-4D97-AF65-F5344CB8AC3E}">
        <p14:creationId xmlns:p14="http://schemas.microsoft.com/office/powerpoint/2010/main" val="1773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953633" y="3403361"/>
            <a:ext cx="628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 only stupid question is the one you never ask” - Rich Sutton!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97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set of states </a:t>
            </a:r>
          </a:p>
          <a:p>
            <a:r>
              <a:rPr lang="en-US" dirty="0" smtClean="0"/>
              <a:t>A set of actions</a:t>
            </a:r>
          </a:p>
          <a:p>
            <a:r>
              <a:rPr lang="en-US" dirty="0" smtClean="0"/>
              <a:t>Transition function T(s, a, s’)</a:t>
            </a:r>
          </a:p>
          <a:p>
            <a:r>
              <a:rPr lang="en-US" dirty="0" smtClean="0"/>
              <a:t>Reward function R(s, a, s’)</a:t>
            </a:r>
          </a:p>
          <a:p>
            <a:r>
              <a:rPr lang="en-US" dirty="0" smtClean="0"/>
              <a:t>Sometimes Starting and Terminal states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4" y="1690688"/>
            <a:ext cx="4530725" cy="3222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5629276"/>
            <a:ext cx="5860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retrieved from https://</a:t>
            </a:r>
            <a:r>
              <a:rPr lang="en-US" sz="800" dirty="0" err="1" smtClean="0"/>
              <a:t>programmingbee.net</a:t>
            </a:r>
            <a:r>
              <a:rPr lang="en-US" sz="800" dirty="0" smtClean="0"/>
              <a:t>/2019/01/01/rl-part-3-markov-decision-process-policy-bellman-optimality-equation/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90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</a:t>
            </a:r>
            <a:r>
              <a:rPr lang="en-US" dirty="0"/>
              <a:t>learning relies heavily on the concept </a:t>
            </a:r>
            <a:r>
              <a:rPr lang="en-US" dirty="0" smtClean="0"/>
              <a:t>of state.</a:t>
            </a:r>
          </a:p>
          <a:p>
            <a:r>
              <a:rPr lang="en-US" dirty="0" smtClean="0"/>
              <a:t>The agent state is the agent’s internal representation i.e. whatever information the agent uses to pick the next action i.e. </a:t>
            </a:r>
          </a:p>
          <a:p>
            <a:r>
              <a:rPr lang="en-US" dirty="0" smtClean="0"/>
              <a:t>Informally, state is “how the environment is” at a particular time. Think </a:t>
            </a:r>
            <a:r>
              <a:rPr lang="en-US" dirty="0"/>
              <a:t>of the state as whatever information is available to the agent about its environment.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5790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With each action, </a:t>
            </a:r>
            <a:r>
              <a:rPr lang="en-US" dirty="0"/>
              <a:t>the </a:t>
            </a:r>
            <a:r>
              <a:rPr lang="en-US" dirty="0" smtClean="0"/>
              <a:t>environment </a:t>
            </a:r>
            <a:r>
              <a:rPr lang="en-US" dirty="0"/>
              <a:t>sends to the </a:t>
            </a:r>
            <a:r>
              <a:rPr lang="en-US" dirty="0" smtClean="0"/>
              <a:t>agent </a:t>
            </a:r>
            <a:r>
              <a:rPr lang="en-US" dirty="0"/>
              <a:t>a single number called the reward. The agent’s sole objective is to maximize the total reward it receives over the long run. </a:t>
            </a:r>
            <a:endParaRPr lang="en-US" dirty="0" smtClean="0"/>
          </a:p>
          <a:p>
            <a:r>
              <a:rPr lang="en-US" dirty="0" smtClean="0"/>
              <a:t>Analogous to </a:t>
            </a:r>
            <a:r>
              <a:rPr lang="en-US" dirty="0"/>
              <a:t>the experiences of pleasure or pain. </a:t>
            </a:r>
            <a:endParaRPr lang="en-US" dirty="0" smtClean="0"/>
          </a:p>
          <a:p>
            <a:r>
              <a:rPr lang="en-US" dirty="0"/>
              <a:t>In general, reward signals may be stochastic functions of the state of the environment and the actions taken.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4" y="1825625"/>
            <a:ext cx="4338636" cy="382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2424" y="5477559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 smtClean="0"/>
          </a:p>
          <a:p>
            <a:r>
              <a:rPr lang="en-US" sz="800" dirty="0" smtClean="0"/>
              <a:t>Retrieved from </a:t>
            </a:r>
          </a:p>
          <a:p>
            <a:r>
              <a:rPr lang="en-US" sz="800" dirty="0" smtClean="0"/>
              <a:t>https://</a:t>
            </a:r>
            <a:r>
              <a:rPr lang="en-US" sz="800" dirty="0" err="1" smtClean="0"/>
              <a:t>becominghuman.ai</a:t>
            </a:r>
            <a:r>
              <a:rPr lang="en-US" sz="800" dirty="0" smtClean="0"/>
              <a:t>/the-very-basics-of-reinforcement-learning-154f28a79071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8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Returns and Episodes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 is </a:t>
            </a:r>
            <a:r>
              <a:rPr lang="en-US" dirty="0"/>
              <a:t>the sum of the rewards: 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akes when </a:t>
            </a:r>
            <a:r>
              <a:rPr lang="en-US" dirty="0"/>
              <a:t>there is a natural notion of final time step, that is, </a:t>
            </a:r>
            <a:r>
              <a:rPr lang="en-US" dirty="0" smtClean="0"/>
              <a:t>we have episodes, such </a:t>
            </a:r>
            <a:r>
              <a:rPr lang="en-US" dirty="0"/>
              <a:t>as plays of a game, trips through a maze, or any sort of repeated interaction.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episode ends in a special state called the terminal state, followed by a reset to a standard </a:t>
            </a:r>
            <a:r>
              <a:rPr lang="en-US" dirty="0" smtClean="0"/>
              <a:t>starting.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next episode begins independently of how the previous one ended. </a:t>
            </a:r>
            <a:endParaRPr lang="en-US" dirty="0" smtClean="0"/>
          </a:p>
          <a:p>
            <a:r>
              <a:rPr lang="en-US" dirty="0" smtClean="0"/>
              <a:t>Episodic vs. Continuous tasks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2167606"/>
            <a:ext cx="4389120" cy="530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78" y="2193865"/>
            <a:ext cx="3975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(Q-Value)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Expected amount of total reward over the future, starting from that state.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function specifies what is good in the long </a:t>
            </a:r>
            <a:r>
              <a:rPr lang="en-US" dirty="0" smtClean="0"/>
              <a:t>run, i.e. long-term </a:t>
            </a:r>
            <a:r>
              <a:rPr lang="en-US" dirty="0"/>
              <a:t>desirability of states </a:t>
            </a:r>
            <a:r>
              <a:rPr lang="en-US" dirty="0" smtClean="0"/>
              <a:t>or actions. </a:t>
            </a:r>
          </a:p>
          <a:p>
            <a:r>
              <a:rPr lang="en-US" dirty="0" smtClean="0"/>
              <a:t>A state or an state-action pair might </a:t>
            </a:r>
            <a:r>
              <a:rPr lang="en-US" dirty="0"/>
              <a:t>always yield a </a:t>
            </a:r>
            <a:r>
              <a:rPr lang="en-US" dirty="0" smtClean="0"/>
              <a:t>low </a:t>
            </a:r>
            <a:r>
              <a:rPr lang="en-US" dirty="0" smtClean="0"/>
              <a:t>immediate </a:t>
            </a:r>
            <a:r>
              <a:rPr lang="en-US" dirty="0" smtClean="0"/>
              <a:t>reward </a:t>
            </a:r>
            <a:r>
              <a:rPr lang="en-US" dirty="0"/>
              <a:t>but still have a high value because it is regularly followed by other states that yield high rewards.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661444"/>
            <a:ext cx="26924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3075781"/>
            <a:ext cx="35306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500188"/>
            <a:ext cx="4718050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vs.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look for actions </a:t>
            </a:r>
            <a:r>
              <a:rPr lang="en-US" dirty="0"/>
              <a:t>that </a:t>
            </a:r>
            <a:r>
              <a:rPr lang="en-US" dirty="0" smtClean="0"/>
              <a:t>has the highest </a:t>
            </a:r>
            <a:r>
              <a:rPr lang="en-US" dirty="0"/>
              <a:t>value, not highest reward, because </a:t>
            </a:r>
            <a:r>
              <a:rPr lang="en-US" dirty="0" smtClean="0"/>
              <a:t>the total </a:t>
            </a:r>
            <a:r>
              <a:rPr lang="en-US" dirty="0"/>
              <a:t>amount of reward </a:t>
            </a:r>
            <a:r>
              <a:rPr lang="en-US" dirty="0" smtClean="0"/>
              <a:t>obtained over </a:t>
            </a:r>
            <a:r>
              <a:rPr lang="en-US" dirty="0"/>
              <a:t>the long </a:t>
            </a:r>
            <a:r>
              <a:rPr lang="en-US" dirty="0" smtClean="0"/>
              <a:t>run is bigger. </a:t>
            </a:r>
          </a:p>
          <a:p>
            <a:r>
              <a:rPr lang="en-US" dirty="0" smtClean="0"/>
              <a:t>It is </a:t>
            </a:r>
            <a:r>
              <a:rPr lang="en-US" dirty="0"/>
              <a:t>much </a:t>
            </a:r>
            <a:r>
              <a:rPr lang="en-US" dirty="0" smtClean="0"/>
              <a:t>more difficult to </a:t>
            </a:r>
            <a:r>
              <a:rPr lang="en-US" dirty="0"/>
              <a:t>determine values than it is to determine rewards. </a:t>
            </a:r>
            <a:endParaRPr lang="en-US" dirty="0" smtClean="0"/>
          </a:p>
          <a:p>
            <a:r>
              <a:rPr lang="en-US" dirty="0"/>
              <a:t>Rewards are basically given directly by the environment, but values must be estimated and re-estimated from the </a:t>
            </a:r>
            <a:r>
              <a:rPr lang="en-US" dirty="0" smtClean="0"/>
              <a:t>experience </a:t>
            </a:r>
            <a:r>
              <a:rPr lang="en-US" dirty="0"/>
              <a:t>an agent </a:t>
            </a:r>
            <a:r>
              <a:rPr lang="en-US" dirty="0" smtClean="0"/>
              <a:t>has </a:t>
            </a:r>
            <a:r>
              <a:rPr lang="en-US" dirty="0"/>
              <a:t>over its entire lifetime. </a:t>
            </a:r>
            <a:endParaRPr lang="en-US" dirty="0" smtClean="0"/>
          </a:p>
          <a:p>
            <a:r>
              <a:rPr lang="en-US" dirty="0" smtClean="0"/>
              <a:t>The most critical component </a:t>
            </a:r>
            <a:r>
              <a:rPr lang="en-US" dirty="0"/>
              <a:t>of almost all reinforcement learning algorithms </a:t>
            </a:r>
            <a:r>
              <a:rPr lang="en-US" dirty="0" smtClean="0"/>
              <a:t>is finding methods </a:t>
            </a:r>
            <a:r>
              <a:rPr lang="en-US" dirty="0"/>
              <a:t>for </a:t>
            </a:r>
            <a:r>
              <a:rPr lang="en-US" dirty="0" smtClean="0"/>
              <a:t>efficiently </a:t>
            </a:r>
            <a:r>
              <a:rPr lang="en-US" dirty="0"/>
              <a:t>estimating values.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15343</TotalTime>
  <Words>1275</Words>
  <Application>Microsoft Macintosh PowerPoint</Application>
  <PresentationFormat>Widescreen</PresentationFormat>
  <Paragraphs>171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REINFORCEMENT LEARNING-The Intuition Behind</vt:lpstr>
      <vt:lpstr>REINFORCEMENT LEARNING</vt:lpstr>
      <vt:lpstr>Markov Decision Processes</vt:lpstr>
      <vt:lpstr>Markov Decision Processes</vt:lpstr>
      <vt:lpstr>State</vt:lpstr>
      <vt:lpstr>Reward</vt:lpstr>
      <vt:lpstr>Returns and Episodes</vt:lpstr>
      <vt:lpstr>Value function (Q-Value)</vt:lpstr>
      <vt:lpstr>Reward vs. Value</vt:lpstr>
      <vt:lpstr>Policy</vt:lpstr>
      <vt:lpstr>Model</vt:lpstr>
      <vt:lpstr>Exploration vs. Exploitation</vt:lpstr>
      <vt:lpstr>EXAMPLE: TIC TAC TOE</vt:lpstr>
      <vt:lpstr>TIC TAC TOE</vt:lpstr>
      <vt:lpstr>Methods for Reinforcement Learning</vt:lpstr>
      <vt:lpstr>Methods</vt:lpstr>
      <vt:lpstr>Dynamic Programming - Bellmann Equations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Monte Carlo Method</vt:lpstr>
      <vt:lpstr>Monte Carlo Method</vt:lpstr>
      <vt:lpstr>Monte Carlo Method</vt:lpstr>
      <vt:lpstr>Monte Carlo Methods</vt:lpstr>
      <vt:lpstr>Monte Carlo</vt:lpstr>
      <vt:lpstr>Temporal Difference</vt:lpstr>
      <vt:lpstr>Temporal Difference</vt:lpstr>
      <vt:lpstr>Temporal Difference</vt:lpstr>
      <vt:lpstr>Temporal Difference Learning</vt:lpstr>
      <vt:lpstr>Example of an optimal policy</vt:lpstr>
      <vt:lpstr>Deep Reinforcement Learning</vt:lpstr>
      <vt:lpstr>Applications</vt:lpstr>
      <vt:lpstr>    QUESTIONS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Erol Kazancli</dc:creator>
  <cp:lastModifiedBy>Erol Kazancli</cp:lastModifiedBy>
  <cp:revision>67</cp:revision>
  <dcterms:created xsi:type="dcterms:W3CDTF">2019-02-25T16:59:37Z</dcterms:created>
  <dcterms:modified xsi:type="dcterms:W3CDTF">2019-03-08T08:43:11Z</dcterms:modified>
</cp:coreProperties>
</file>