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65" r:id="rId2"/>
    <p:sldId id="266" r:id="rId3"/>
    <p:sldId id="271" r:id="rId4"/>
    <p:sldId id="276" r:id="rId5"/>
    <p:sldId id="275" r:id="rId6"/>
    <p:sldId id="272" r:id="rId7"/>
    <p:sldId id="267" r:id="rId8"/>
    <p:sldId id="278" r:id="rId9"/>
    <p:sldId id="277" r:id="rId10"/>
    <p:sldId id="27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09" d="100"/>
          <a:sy n="109" d="100"/>
        </p:scale>
        <p:origin x="636" y="10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CCFB5-A4F0-E547-A70D-EA4310AD4D0E}" type="datetime1">
              <a:rPr lang="en-CA" smtClean="0"/>
              <a:t>22/09/2017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AAE88D-B31E-0343-AEF6-E4AF2050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1684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99A0F8-C2A5-1E46-AE85-D3D2AC41FB50}" type="datetime1">
              <a:rPr lang="en-CA" smtClean="0"/>
              <a:t>22/09/2017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DCAA91-F3A6-1647-A7DF-CE748B9C4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4617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DCAA91-F3A6-1647-A7DF-CE748B9C435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2148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DCAA91-F3A6-1647-A7DF-CE748B9C435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99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Explain that </a:t>
            </a:r>
            <a:r>
              <a:rPr lang="en-CA" b="1" dirty="0"/>
              <a:t>ubuntu</a:t>
            </a:r>
            <a:r>
              <a:rPr lang="en-CA" dirty="0"/>
              <a:t> is just an image of libs and bins typically found in an ubuntu install.  It does not contain a kernel.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DCAA91-F3A6-1647-A7DF-CE748B9C435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506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130387" y="2981573"/>
            <a:ext cx="5594289" cy="603764"/>
          </a:xfrm>
        </p:spPr>
        <p:txBody>
          <a:bodyPr>
            <a:noAutofit/>
          </a:bodyPr>
          <a:lstStyle>
            <a:lvl1pPr algn="r">
              <a:defRPr sz="1800" b="0" i="0">
                <a:solidFill>
                  <a:srgbClr val="FFFFFF"/>
                </a:solidFill>
                <a:latin typeface="Avenir LT Std 65 Medium"/>
                <a:cs typeface="Avenir LT Std 65 Medium"/>
              </a:defRPr>
            </a:lvl1pPr>
          </a:lstStyle>
          <a:p>
            <a:r>
              <a:rPr lang="en-CA" dirty="0"/>
              <a:t>Click to edit Master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130386" y="3605341"/>
            <a:ext cx="5594289" cy="548985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b="0" i="0">
                <a:solidFill>
                  <a:srgbClr val="FFFFFF"/>
                </a:solidFill>
                <a:latin typeface="Avenir LT Std 65 Medium"/>
                <a:cs typeface="Avenir LT Std 65 Medium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dirty="0"/>
              <a:t>Click to edit Master Subtitle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46287" y="6340664"/>
            <a:ext cx="2844800" cy="2488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0" i="0">
                <a:solidFill>
                  <a:schemeClr val="bg1"/>
                </a:solidFill>
                <a:latin typeface="Avenir LT Std 35 Light"/>
                <a:cs typeface="Avenir LT Std 35 Light"/>
              </a:defRPr>
            </a:lvl1pPr>
          </a:lstStyle>
          <a:p>
            <a:fld id="{9B1324AB-40AA-8540-8DF4-95794794109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5" r="4655"/>
          <a:stretch/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776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324AB-40AA-8540-8DF4-957947941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513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324AB-40AA-8540-8DF4-957947941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857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324AB-40AA-8540-8DF4-957947941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437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>
            <a:noAutofit/>
          </a:bodyPr>
          <a:lstStyle>
            <a:lvl1pPr algn="l">
              <a:defRPr sz="3200" b="1" cap="all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324AB-40AA-8540-8DF4-957947941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465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324AB-40AA-8540-8DF4-957947941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567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3" y="1535114"/>
            <a:ext cx="5389033" cy="639763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3" y="2174875"/>
            <a:ext cx="5389033" cy="395128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324AB-40AA-8540-8DF4-957947941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108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324AB-40AA-8540-8DF4-957947941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236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324AB-40AA-8540-8DF4-957947941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307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6" y="273050"/>
            <a:ext cx="4011084" cy="1162051"/>
          </a:xfrm>
        </p:spPr>
        <p:txBody>
          <a:bodyPr anchor="b">
            <a:normAutofit/>
          </a:bodyPr>
          <a:lstStyle>
            <a:lvl1pPr algn="l">
              <a:defRPr sz="18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6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324AB-40AA-8540-8DF4-957947941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944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40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324AB-40AA-8540-8DF4-957947941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782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17639"/>
            <a:ext cx="10972800" cy="4311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46287" y="6340664"/>
            <a:ext cx="2844800" cy="2488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0" i="0">
                <a:solidFill>
                  <a:schemeClr val="bg1"/>
                </a:solidFill>
                <a:latin typeface="Avenir LT Std 35 Light"/>
                <a:cs typeface="Avenir LT Std 35 Light"/>
              </a:defRPr>
            </a:lvl1pPr>
          </a:lstStyle>
          <a:p>
            <a:fld id="{9B1324AB-40AA-8540-8DF4-95794794109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892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b="0" i="0" kern="1200">
          <a:solidFill>
            <a:schemeClr val="tx1"/>
          </a:solidFill>
          <a:latin typeface="Avenir LT Std 85 Heavy"/>
          <a:ea typeface="+mj-ea"/>
          <a:cs typeface="Avenir LT Std 85 Heavy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000" b="0" i="0" kern="1200">
          <a:solidFill>
            <a:schemeClr val="tx1"/>
          </a:solidFill>
          <a:latin typeface="Avenir LT Std 55 Roman"/>
          <a:ea typeface="+mn-ea"/>
          <a:cs typeface="Avenir LT Std 55 Roman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800" b="0" i="0" kern="1200">
          <a:solidFill>
            <a:schemeClr val="tx1"/>
          </a:solidFill>
          <a:latin typeface="Avenir LT Std 55 Roman"/>
          <a:ea typeface="+mn-ea"/>
          <a:cs typeface="Avenir LT Std 55 Roman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b="0" i="0" kern="1200">
          <a:solidFill>
            <a:schemeClr val="tx1"/>
          </a:solidFill>
          <a:latin typeface="Avenir LT Std 55 Roman"/>
          <a:ea typeface="+mn-ea"/>
          <a:cs typeface="Avenir LT Std 55 Roman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400" b="0" i="0" kern="1200">
          <a:solidFill>
            <a:schemeClr val="tx1"/>
          </a:solidFill>
          <a:latin typeface="Avenir LT Std 55 Roman"/>
          <a:ea typeface="+mn-ea"/>
          <a:cs typeface="Avenir LT Std 55 Roman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b="0" i="0" kern="1200">
          <a:solidFill>
            <a:schemeClr val="tx1"/>
          </a:solidFill>
          <a:latin typeface="Avenir LT Std 55 Roman"/>
          <a:ea typeface="+mn-ea"/>
          <a:cs typeface="Avenir LT Std 55 Roman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engine/userguide/networking/#the-default-bridge-network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176215" y="2981573"/>
            <a:ext cx="6548461" cy="603764"/>
          </a:xfrm>
        </p:spPr>
        <p:txBody>
          <a:bodyPr/>
          <a:lstStyle/>
          <a:p>
            <a:r>
              <a:rPr lang="en-US" sz="3200" dirty="0"/>
              <a:t>Docker – Technical Details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/>
              <a:t>COMP-10097 – Virtual Infrastructure</a:t>
            </a:r>
          </a:p>
        </p:txBody>
      </p:sp>
    </p:spTree>
    <p:extLst>
      <p:ext uri="{BB962C8B-B14F-4D97-AF65-F5344CB8AC3E}">
        <p14:creationId xmlns:p14="http://schemas.microsoft.com/office/powerpoint/2010/main" val="295112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017D1-3E6A-4A66-9CF9-C105EA315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b="1" dirty="0"/>
              <a:t>Key Docker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2A084-816C-45C9-90C6-6793DC923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run –</a:t>
            </a:r>
            <a:r>
              <a:rPr lang="en-CA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CA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&lt;image&gt;		</a:t>
            </a:r>
            <a:r>
              <a:rPr lang="en-CA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run a docker image</a:t>
            </a:r>
          </a:p>
          <a:p>
            <a:pPr marL="0" indent="0">
              <a:buNone/>
            </a:pPr>
            <a:endParaRPr lang="en-CA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run –it &lt;image&gt;		</a:t>
            </a:r>
            <a:r>
              <a:rPr lang="en-CA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run a docker image and attach 											to host terminal</a:t>
            </a:r>
          </a:p>
          <a:p>
            <a:pPr marL="0" indent="0">
              <a:buNone/>
            </a:pPr>
            <a:endParaRPr lang="en-CA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images					</a:t>
            </a:r>
            <a:r>
              <a:rPr lang="en-CA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list all docker images</a:t>
            </a:r>
          </a:p>
          <a:p>
            <a:pPr marL="0" indent="0">
              <a:buNone/>
            </a:pPr>
            <a:endParaRPr lang="en-CA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</a:t>
            </a:r>
            <a:r>
              <a:rPr lang="en-CA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CA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			</a:t>
            </a:r>
            <a:r>
              <a:rPr lang="en-CA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list running containers </a:t>
            </a:r>
          </a:p>
          <a:p>
            <a:pPr marL="0" indent="0">
              <a:buNone/>
            </a:pPr>
            <a:endParaRPr lang="en-CA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</a:t>
            </a:r>
            <a:r>
              <a:rPr lang="en-CA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CA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-a						</a:t>
            </a:r>
            <a:r>
              <a:rPr lang="en-CA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list running containers, even 											those that have exited.</a:t>
            </a:r>
          </a:p>
          <a:p>
            <a:pPr marL="0" indent="0">
              <a:buNone/>
            </a:pPr>
            <a:endParaRPr lang="en-CA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17FD3E-DD3E-4F5E-89E5-16D8896F7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324AB-40AA-8540-8DF4-95794794109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773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324AB-40AA-8540-8DF4-957947941099}" type="slidenum">
              <a:rPr lang="en-US" smtClean="0"/>
              <a:t>2</a:t>
            </a:fld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779D194-E1E9-4041-9CA2-3603207BA1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006256" y="274639"/>
            <a:ext cx="4743192" cy="5077444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CA5AA5F-2BE6-48CF-8454-155F1A40A4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3620" y="1946549"/>
            <a:ext cx="4684608" cy="340553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4957D2C-CAF3-4BA5-8641-08998AD22FCA}"/>
              </a:ext>
            </a:extLst>
          </p:cNvPr>
          <p:cNvSpPr txBox="1"/>
          <p:nvPr/>
        </p:nvSpPr>
        <p:spPr>
          <a:xfrm>
            <a:off x="1144042" y="5113321"/>
            <a:ext cx="42839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b="1" dirty="0"/>
              <a:t>Traditional Type 2 VM </a:t>
            </a:r>
          </a:p>
          <a:p>
            <a:pPr algn="ctr"/>
            <a:r>
              <a:rPr lang="en-CA" sz="2800" b="1" dirty="0"/>
              <a:t>(e.g. VirtualBox)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1F9505-A7A2-48DA-B15B-CFBFC9F54DB9}"/>
              </a:ext>
            </a:extLst>
          </p:cNvPr>
          <p:cNvSpPr txBox="1"/>
          <p:nvPr/>
        </p:nvSpPr>
        <p:spPr>
          <a:xfrm>
            <a:off x="6523973" y="5113321"/>
            <a:ext cx="42839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b="1" dirty="0"/>
              <a:t>Container</a:t>
            </a:r>
          </a:p>
          <a:p>
            <a:pPr algn="ctr"/>
            <a:r>
              <a:rPr lang="en-CA" sz="2800" b="1" dirty="0"/>
              <a:t>(e.g. Docker)</a:t>
            </a:r>
          </a:p>
        </p:txBody>
      </p:sp>
    </p:spTree>
    <p:extLst>
      <p:ext uri="{BB962C8B-B14F-4D97-AF65-F5344CB8AC3E}">
        <p14:creationId xmlns:p14="http://schemas.microsoft.com/office/powerpoint/2010/main" val="55279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69E52-A7F9-4EE8-8A56-5200D2FEE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b="1" dirty="0"/>
              <a:t>Docker:  Image </a:t>
            </a:r>
            <a:r>
              <a:rPr lang="en-CA" sz="3600" b="1" i="1" dirty="0"/>
              <a:t>vs</a:t>
            </a:r>
            <a:r>
              <a:rPr lang="en-CA" sz="3600" b="1" dirty="0"/>
              <a:t> Container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C5CAB-D0D1-4B77-8C63-D0206D114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b="1" dirty="0"/>
              <a:t>Image</a:t>
            </a:r>
          </a:p>
          <a:p>
            <a:r>
              <a:rPr lang="en-CA" sz="2400" dirty="0"/>
              <a:t>A union of layered filesystems</a:t>
            </a:r>
          </a:p>
          <a:p>
            <a:r>
              <a:rPr lang="en-CA" sz="2400" dirty="0"/>
              <a:t>Never changes</a:t>
            </a:r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A2C54F-81B6-4892-AF2D-F7D8B0B78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324AB-40AA-8540-8DF4-957947941099}" type="slidenum">
              <a:rPr lang="en-US" smtClean="0"/>
              <a:t>3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FE025B-0E18-4A99-B758-E9A74C505682}"/>
              </a:ext>
            </a:extLst>
          </p:cNvPr>
          <p:cNvSpPr/>
          <p:nvPr/>
        </p:nvSpPr>
        <p:spPr>
          <a:xfrm>
            <a:off x="8019393" y="4851686"/>
            <a:ext cx="3310759" cy="53602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Layer 0 (Base image)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DAC2428-EA41-474D-97FB-EBA3E5EEEE64}"/>
              </a:ext>
            </a:extLst>
          </p:cNvPr>
          <p:cNvSpPr/>
          <p:nvPr/>
        </p:nvSpPr>
        <p:spPr>
          <a:xfrm>
            <a:off x="8019393" y="4315659"/>
            <a:ext cx="3310759" cy="536027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Layer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7D0A7BC-9E24-4074-9BA2-A7771BA83CD4}"/>
              </a:ext>
            </a:extLst>
          </p:cNvPr>
          <p:cNvSpPr/>
          <p:nvPr/>
        </p:nvSpPr>
        <p:spPr>
          <a:xfrm>
            <a:off x="8019393" y="3779632"/>
            <a:ext cx="3310759" cy="536027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Layer 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F2A40B-F62C-4677-98C5-8F786AA54A47}"/>
              </a:ext>
            </a:extLst>
          </p:cNvPr>
          <p:cNvSpPr/>
          <p:nvPr/>
        </p:nvSpPr>
        <p:spPr>
          <a:xfrm>
            <a:off x="7814441" y="3478006"/>
            <a:ext cx="3767959" cy="2193486"/>
          </a:xfrm>
          <a:prstGeom prst="rect">
            <a:avLst/>
          </a:prstGeom>
          <a:noFill/>
          <a:ln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F3D1B4-4EB6-44D1-965B-DCBC5F249E02}"/>
              </a:ext>
            </a:extLst>
          </p:cNvPr>
          <p:cNvSpPr txBox="1"/>
          <p:nvPr/>
        </p:nvSpPr>
        <p:spPr>
          <a:xfrm>
            <a:off x="7722135" y="3053239"/>
            <a:ext cx="2664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/>
              <a:t>Final Image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D09EC0-7CC7-46CB-87D7-DAC70FCA4DB1}"/>
              </a:ext>
            </a:extLst>
          </p:cNvPr>
          <p:cNvSpPr txBox="1"/>
          <p:nvPr/>
        </p:nvSpPr>
        <p:spPr>
          <a:xfrm>
            <a:off x="517294" y="3483119"/>
            <a:ext cx="6952593" cy="20313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alpine:3.5 (Layer 0)</a:t>
            </a:r>
          </a:p>
          <a:p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# Install python and pip</a:t>
            </a:r>
          </a:p>
          <a:p>
            <a:r>
              <a:rPr lang="en-CA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 </a:t>
            </a:r>
            <a:r>
              <a:rPr lang="en-CA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apk</a:t>
            </a:r>
            <a:r>
              <a:rPr lang="en-CA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add --update py2-pip (Layer 1)</a:t>
            </a:r>
          </a:p>
          <a:p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# install Python modules needed by the Python app</a:t>
            </a:r>
          </a:p>
          <a:p>
            <a:r>
              <a:rPr lang="en-CA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COPY requirements.txt /</a:t>
            </a:r>
            <a:r>
              <a:rPr lang="en-CA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CA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CA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CA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/app/ (Layer 2</a:t>
            </a:r>
            <a:r>
              <a:rPr lang="en-CA" b="1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2DE0B2-065E-4EED-A910-95B13B9C4189}"/>
              </a:ext>
            </a:extLst>
          </p:cNvPr>
          <p:cNvSpPr txBox="1"/>
          <p:nvPr/>
        </p:nvSpPr>
        <p:spPr>
          <a:xfrm>
            <a:off x="517294" y="3019177"/>
            <a:ext cx="2664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/>
              <a:t>Example </a:t>
            </a:r>
            <a:r>
              <a:rPr lang="en-CA" sz="2400" b="1" dirty="0" err="1"/>
              <a:t>Dockerfile</a:t>
            </a:r>
            <a:endParaRPr lang="en-CA" sz="2400" b="1" dirty="0"/>
          </a:p>
        </p:txBody>
      </p:sp>
    </p:spTree>
    <p:extLst>
      <p:ext uri="{BB962C8B-B14F-4D97-AF65-F5344CB8AC3E}">
        <p14:creationId xmlns:p14="http://schemas.microsoft.com/office/powerpoint/2010/main" val="2619979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9" grpId="0" animBg="1"/>
      <p:bldP spid="10" grpId="0" animBg="1"/>
      <p:bldP spid="11" grpId="0" animBg="1"/>
      <p:bldP spid="12" grpId="0"/>
      <p:bldP spid="13" grpId="0" animBg="1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69E52-A7F9-4EE8-8A56-5200D2FEE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b="1" dirty="0"/>
              <a:t>Docker:  Image </a:t>
            </a:r>
            <a:r>
              <a:rPr lang="en-CA" sz="3600" b="1" i="1" dirty="0"/>
              <a:t>vs</a:t>
            </a:r>
            <a:r>
              <a:rPr lang="en-CA" sz="3600" b="1" dirty="0"/>
              <a:t> Container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C5CAB-D0D1-4B77-8C63-D0206D114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b="1" dirty="0"/>
              <a:t>Container</a:t>
            </a:r>
          </a:p>
          <a:p>
            <a:r>
              <a:rPr lang="en-CA" sz="2400" dirty="0"/>
              <a:t>Runtime instance of an image + a writeable layer</a:t>
            </a:r>
          </a:p>
          <a:p>
            <a:r>
              <a:rPr lang="en-CA" sz="2400" dirty="0"/>
              <a:t>Many containers each with a unique writeable layer can be run from the same image</a:t>
            </a:r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A2C54F-81B6-4892-AF2D-F7D8B0B78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324AB-40AA-8540-8DF4-957947941099}" type="slidenum">
              <a:rPr lang="en-US" smtClean="0"/>
              <a:t>4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FE025B-0E18-4A99-B758-E9A74C505682}"/>
              </a:ext>
            </a:extLst>
          </p:cNvPr>
          <p:cNvSpPr/>
          <p:nvPr/>
        </p:nvSpPr>
        <p:spPr>
          <a:xfrm>
            <a:off x="6497245" y="5193749"/>
            <a:ext cx="3310759" cy="53602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Layer 0 (Base image)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DAC2428-EA41-474D-97FB-EBA3E5EEEE64}"/>
              </a:ext>
            </a:extLst>
          </p:cNvPr>
          <p:cNvSpPr/>
          <p:nvPr/>
        </p:nvSpPr>
        <p:spPr>
          <a:xfrm>
            <a:off x="6497245" y="4657722"/>
            <a:ext cx="3310759" cy="536027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Layer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7D0A7BC-9E24-4074-9BA2-A7771BA83CD4}"/>
              </a:ext>
            </a:extLst>
          </p:cNvPr>
          <p:cNvSpPr/>
          <p:nvPr/>
        </p:nvSpPr>
        <p:spPr>
          <a:xfrm>
            <a:off x="6497245" y="4121695"/>
            <a:ext cx="3310759" cy="536027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Layer 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F2A40B-F62C-4677-98C5-8F786AA54A47}"/>
              </a:ext>
            </a:extLst>
          </p:cNvPr>
          <p:cNvSpPr/>
          <p:nvPr/>
        </p:nvSpPr>
        <p:spPr>
          <a:xfrm>
            <a:off x="6255506" y="3243887"/>
            <a:ext cx="3767959" cy="2667643"/>
          </a:xfrm>
          <a:prstGeom prst="rect">
            <a:avLst/>
          </a:prstGeom>
          <a:noFill/>
          <a:ln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F3D1B4-4EB6-44D1-965B-DCBC5F249E02}"/>
              </a:ext>
            </a:extLst>
          </p:cNvPr>
          <p:cNvSpPr txBox="1"/>
          <p:nvPr/>
        </p:nvSpPr>
        <p:spPr>
          <a:xfrm>
            <a:off x="6136926" y="2782222"/>
            <a:ext cx="2664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/>
              <a:t>Container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D00476B-87F0-49CD-8581-A967EF49869A}"/>
              </a:ext>
            </a:extLst>
          </p:cNvPr>
          <p:cNvSpPr/>
          <p:nvPr/>
        </p:nvSpPr>
        <p:spPr>
          <a:xfrm>
            <a:off x="6497245" y="3594214"/>
            <a:ext cx="3310759" cy="536027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Writeable layer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CF9DBBD-5047-4BCC-AE9F-735DE40E12BF}"/>
              </a:ext>
            </a:extLst>
          </p:cNvPr>
          <p:cNvSpPr/>
          <p:nvPr/>
        </p:nvSpPr>
        <p:spPr>
          <a:xfrm>
            <a:off x="1994705" y="5202295"/>
            <a:ext cx="3310759" cy="53602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Layer 0 (Base image)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1AA5EEA-641D-4D29-B597-0F3E79761DBE}"/>
              </a:ext>
            </a:extLst>
          </p:cNvPr>
          <p:cNvSpPr/>
          <p:nvPr/>
        </p:nvSpPr>
        <p:spPr>
          <a:xfrm>
            <a:off x="1994705" y="4666268"/>
            <a:ext cx="3310759" cy="536027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Layer 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9E12D0B-3235-4B0D-9392-ACB1FEF9A8D2}"/>
              </a:ext>
            </a:extLst>
          </p:cNvPr>
          <p:cNvSpPr/>
          <p:nvPr/>
        </p:nvSpPr>
        <p:spPr>
          <a:xfrm>
            <a:off x="1994705" y="4130241"/>
            <a:ext cx="3310759" cy="536027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Layer 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6380648-2DC4-4090-A7FB-5EA6A2016042}"/>
              </a:ext>
            </a:extLst>
          </p:cNvPr>
          <p:cNvSpPr/>
          <p:nvPr/>
        </p:nvSpPr>
        <p:spPr>
          <a:xfrm>
            <a:off x="1783355" y="3729717"/>
            <a:ext cx="3767959" cy="2181813"/>
          </a:xfrm>
          <a:prstGeom prst="rect">
            <a:avLst/>
          </a:prstGeom>
          <a:noFill/>
          <a:ln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050A325-3577-4DD0-B993-F061CB5E8061}"/>
              </a:ext>
            </a:extLst>
          </p:cNvPr>
          <p:cNvSpPr txBox="1"/>
          <p:nvPr/>
        </p:nvSpPr>
        <p:spPr>
          <a:xfrm>
            <a:off x="1691049" y="3304950"/>
            <a:ext cx="2664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/>
              <a:t>Image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C0C097-B23C-48BE-9EC7-574748BF0330}"/>
              </a:ext>
            </a:extLst>
          </p:cNvPr>
          <p:cNvSpPr txBox="1"/>
          <p:nvPr/>
        </p:nvSpPr>
        <p:spPr>
          <a:xfrm>
            <a:off x="10727657" y="4130241"/>
            <a:ext cx="553998" cy="168988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CA" sz="2400" b="1" dirty="0"/>
              <a:t>Persistent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1C85B08-F67B-4824-A737-61A34D7A9F4F}"/>
              </a:ext>
            </a:extLst>
          </p:cNvPr>
          <p:cNvCxnSpPr/>
          <p:nvPr/>
        </p:nvCxnSpPr>
        <p:spPr>
          <a:xfrm flipH="1">
            <a:off x="9648497" y="3862227"/>
            <a:ext cx="92019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1FA9AE8-99C5-436C-9A24-0241978548FE}"/>
              </a:ext>
            </a:extLst>
          </p:cNvPr>
          <p:cNvSpPr txBox="1"/>
          <p:nvPr/>
        </p:nvSpPr>
        <p:spPr>
          <a:xfrm>
            <a:off x="10588564" y="2902143"/>
            <a:ext cx="12717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/>
              <a:t>Changes written here!</a:t>
            </a:r>
          </a:p>
        </p:txBody>
      </p:sp>
      <p:sp>
        <p:nvSpPr>
          <p:cNvPr id="26" name="Right Brace 25">
            <a:extLst>
              <a:ext uri="{FF2B5EF4-FFF2-40B4-BE49-F238E27FC236}">
                <a16:creationId xmlns:a16="http://schemas.microsoft.com/office/drawing/2014/main" id="{C585A28D-F501-4E0A-8658-4261037B16EF}"/>
              </a:ext>
            </a:extLst>
          </p:cNvPr>
          <p:cNvSpPr/>
          <p:nvPr/>
        </p:nvSpPr>
        <p:spPr>
          <a:xfrm>
            <a:off x="10265204" y="4130241"/>
            <a:ext cx="303483" cy="1560823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522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69E52-A7F9-4EE8-8A56-5200D2FEE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z="3600" b="1" dirty="0"/>
              <a:t>I found an image called “ubuntu” on </a:t>
            </a:r>
            <a:r>
              <a:rPr lang="en-CA" sz="3600" b="1" dirty="0" err="1"/>
              <a:t>DockerHub</a:t>
            </a:r>
            <a:r>
              <a:rPr lang="en-CA" sz="3600" b="1" dirty="0"/>
              <a:t> – Huh?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C5CAB-D0D1-4B77-8C63-D0206D114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3600" dirty="0"/>
              <a:t>T</a:t>
            </a:r>
            <a:r>
              <a:rPr lang="en-CA" sz="3400" dirty="0"/>
              <a:t>his image contains parts of the file system, utilities and libraries found in Ubuntu.</a:t>
            </a:r>
          </a:p>
          <a:p>
            <a:r>
              <a:rPr lang="en-CA" sz="3600" dirty="0"/>
              <a:t>It is </a:t>
            </a:r>
            <a:r>
              <a:rPr lang="en-CA" sz="3600" b="1" u="sng" dirty="0"/>
              <a:t>not</a:t>
            </a:r>
            <a:r>
              <a:rPr lang="en-CA" sz="3600" dirty="0"/>
              <a:t> a complete kernel.</a:t>
            </a:r>
          </a:p>
          <a:p>
            <a:r>
              <a:rPr lang="en-CA" sz="3600" dirty="0"/>
              <a:t>It </a:t>
            </a:r>
            <a:r>
              <a:rPr lang="en-CA" sz="3600" b="1" u="sng" dirty="0"/>
              <a:t>requires</a:t>
            </a:r>
            <a:r>
              <a:rPr lang="en-CA" sz="3600" dirty="0"/>
              <a:t> the host kernel to be </a:t>
            </a:r>
            <a:r>
              <a:rPr lang="en-CA" sz="3600" dirty="0" err="1"/>
              <a:t>linux</a:t>
            </a:r>
            <a:r>
              <a:rPr lang="en-CA" sz="3600" dirty="0"/>
              <a:t>-like</a:t>
            </a:r>
          </a:p>
          <a:p>
            <a:r>
              <a:rPr lang="en-CA" sz="3600" dirty="0"/>
              <a:t>Try it:</a:t>
            </a:r>
          </a:p>
          <a:p>
            <a:pPr marL="457200" lvl="1" indent="0">
              <a:buNone/>
            </a:pPr>
            <a:r>
              <a:rPr lang="en-CA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run –it ubuntu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A2C54F-81B6-4892-AF2D-F7D8B0B78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324AB-40AA-8540-8DF4-95794794109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53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36933-8D06-4F4D-9F3D-F622BF4B1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b="1" dirty="0"/>
              <a:t>Try this!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B1996-85EE-4E07-B610-A7E54C804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1. docker run –it ubuntu</a:t>
            </a:r>
          </a:p>
          <a:p>
            <a:pPr marL="0" indent="0">
              <a:buNone/>
            </a:pPr>
            <a:r>
              <a:rPr lang="en-CA" i="1" dirty="0"/>
              <a:t>(then from within container install the </a:t>
            </a:r>
            <a:r>
              <a:rPr lang="en-CA" b="1" i="1" dirty="0" err="1"/>
              <a:t>wget</a:t>
            </a:r>
            <a:r>
              <a:rPr lang="en-CA" b="1" i="1" dirty="0"/>
              <a:t>  </a:t>
            </a:r>
            <a:r>
              <a:rPr lang="en-CA" i="1" dirty="0"/>
              <a:t>application)</a:t>
            </a:r>
          </a:p>
          <a:p>
            <a:pPr marL="0" indent="0">
              <a:buNone/>
            </a:pPr>
            <a:r>
              <a:rPr lang="en-CA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2a. apt-get update</a:t>
            </a:r>
          </a:p>
          <a:p>
            <a:pPr marL="0" indent="0">
              <a:buNone/>
            </a:pPr>
            <a:r>
              <a:rPr lang="en-CA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2b. apt-get install </a:t>
            </a:r>
            <a:r>
              <a:rPr lang="en-CA" sz="3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endParaRPr lang="en-CA" sz="3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2c. </a:t>
            </a:r>
            <a:r>
              <a:rPr lang="en-CA" sz="3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en-CA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CA" sz="3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(it runs!)</a:t>
            </a:r>
          </a:p>
          <a:p>
            <a:pPr marL="0" indent="0">
              <a:buNone/>
            </a:pPr>
            <a:r>
              <a:rPr lang="en-CA" i="1" dirty="0" err="1"/>
              <a:t>Ctrl+d</a:t>
            </a:r>
            <a:r>
              <a:rPr lang="en-CA" i="1" dirty="0"/>
              <a:t> to exit container.  Now, run another container based on the same image:</a:t>
            </a:r>
          </a:p>
          <a:p>
            <a:pPr marL="0" indent="0">
              <a:buNone/>
            </a:pPr>
            <a:r>
              <a:rPr lang="en-CA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3a. docker run –it ubuntu</a:t>
            </a:r>
          </a:p>
          <a:p>
            <a:pPr marL="0" indent="0">
              <a:buNone/>
            </a:pPr>
            <a:r>
              <a:rPr lang="en-CA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3b. </a:t>
            </a:r>
            <a:r>
              <a:rPr lang="en-CA" sz="3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en-CA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3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(FAIL! WHY?!)</a:t>
            </a:r>
          </a:p>
          <a:p>
            <a:pPr marL="0" indent="0">
              <a:buNone/>
            </a:pPr>
            <a:endParaRPr lang="en-CA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06A5C9-B3EF-4A01-ABBC-1E54465B0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324AB-40AA-8540-8DF4-95794794109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43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b="1" dirty="0"/>
              <a:t>Docker Networking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3600" dirty="0"/>
              <a:t>By default, docker creates three networks: Host, Bridge and None</a:t>
            </a:r>
          </a:p>
          <a:p>
            <a:r>
              <a:rPr lang="en-CA" sz="3400" b="1" dirty="0">
                <a:solidFill>
                  <a:schemeClr val="accent6"/>
                </a:solidFill>
              </a:rPr>
              <a:t>Host</a:t>
            </a:r>
            <a:r>
              <a:rPr lang="en-CA" sz="3400" dirty="0"/>
              <a:t> -&gt; container added to host network</a:t>
            </a:r>
          </a:p>
          <a:p>
            <a:r>
              <a:rPr lang="en-CA" sz="3400" b="1" dirty="0">
                <a:solidFill>
                  <a:schemeClr val="accent6"/>
                </a:solidFill>
              </a:rPr>
              <a:t>Bridge</a:t>
            </a:r>
            <a:r>
              <a:rPr lang="en-CA" sz="3400" dirty="0"/>
              <a:t> -&gt; container(s) added on new network.</a:t>
            </a:r>
          </a:p>
          <a:p>
            <a:pPr lvl="2"/>
            <a:r>
              <a:rPr lang="en-CA" sz="3200" dirty="0"/>
              <a:t>Containers can communicate with host &amp; each </a:t>
            </a:r>
            <a:r>
              <a:rPr lang="en-CA" sz="3200" dirty="0" smtClean="0"/>
              <a:t>other</a:t>
            </a:r>
          </a:p>
          <a:p>
            <a:pPr lvl="2"/>
            <a:r>
              <a:rPr lang="en-CA" sz="3200" dirty="0" smtClean="0"/>
              <a:t>Containers added to </a:t>
            </a:r>
            <a:r>
              <a:rPr lang="en-CA" sz="3200" b="1" dirty="0" smtClean="0"/>
              <a:t>Bridge</a:t>
            </a:r>
            <a:r>
              <a:rPr lang="en-CA" sz="3200" dirty="0" smtClean="0"/>
              <a:t> network by default</a:t>
            </a:r>
            <a:endParaRPr lang="en-CA" sz="3200" dirty="0"/>
          </a:p>
          <a:p>
            <a:r>
              <a:rPr lang="en-CA" sz="3400" b="1" dirty="0">
                <a:solidFill>
                  <a:schemeClr val="accent6"/>
                </a:solidFill>
              </a:rPr>
              <a:t>None</a:t>
            </a:r>
            <a:r>
              <a:rPr lang="en-CA" sz="3400" dirty="0"/>
              <a:t> -&gt; no network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324AB-40AA-8540-8DF4-95794794109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809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b="1" dirty="0"/>
              <a:t>Docker Networking, 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3400" dirty="0"/>
              <a:t>Start two containers: </a:t>
            </a:r>
            <a:r>
              <a:rPr lang="en-CA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run –it bash</a:t>
            </a:r>
          </a:p>
          <a:p>
            <a:pPr marL="0" indent="0">
              <a:buNone/>
            </a:pPr>
            <a:r>
              <a:rPr lang="en-CA" sz="2400" i="1" dirty="0"/>
              <a:t>They will start in bridge mode, by default</a:t>
            </a:r>
          </a:p>
          <a:p>
            <a:pPr marL="0" indent="0">
              <a:buNone/>
            </a:pPr>
            <a:r>
              <a:rPr lang="en-CA" sz="3400" dirty="0"/>
              <a:t>a. What are their IP address? </a:t>
            </a:r>
          </a:p>
          <a:p>
            <a:pPr marL="0" indent="0">
              <a:buNone/>
            </a:pPr>
            <a:r>
              <a:rPr lang="en-CA" sz="3400" dirty="0"/>
              <a:t>b. Can the two containers communicate?</a:t>
            </a:r>
          </a:p>
          <a:p>
            <a:pPr marL="0" indent="0">
              <a:buNone/>
            </a:pPr>
            <a:r>
              <a:rPr lang="en-CA" sz="3400" dirty="0"/>
              <a:t>c. Can they communicate with the host?  The internet? </a:t>
            </a:r>
            <a:endParaRPr lang="en-CA" sz="3400" b="1" dirty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en-CA" sz="3400" dirty="0"/>
              <a:t>	</a:t>
            </a:r>
          </a:p>
          <a:p>
            <a:pPr marL="0" indent="0">
              <a:buNone/>
            </a:pPr>
            <a:r>
              <a:rPr lang="en-CA" sz="3400" b="1" dirty="0">
                <a:solidFill>
                  <a:schemeClr val="accent6"/>
                </a:solidFill>
              </a:rPr>
              <a:t>(172.17.0.x, YES, YES)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324AB-40AA-8540-8DF4-95794794109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807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b="1" dirty="0"/>
              <a:t>Docker Networking, 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3400" dirty="0"/>
              <a:t>More details… </a:t>
            </a:r>
          </a:p>
          <a:p>
            <a:pPr marL="0" indent="0">
              <a:buNone/>
            </a:pPr>
            <a:r>
              <a:rPr lang="en-CA" sz="3400" dirty="0">
                <a:hlinkClick r:id="rId2"/>
              </a:rPr>
              <a:t>https://docs.docker.com/engine/userguide/networking/#the-default-bridge-network</a:t>
            </a:r>
            <a:endParaRPr lang="en-CA" sz="3400" dirty="0"/>
          </a:p>
          <a:p>
            <a:pPr marL="0" indent="0">
              <a:buNone/>
            </a:pPr>
            <a:endParaRPr lang="en-CA" sz="3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324AB-40AA-8540-8DF4-95794794109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65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892</TotalTime>
  <Words>426</Words>
  <Application>Microsoft Office PowerPoint</Application>
  <PresentationFormat>Widescreen</PresentationFormat>
  <Paragraphs>93</Paragraphs>
  <Slides>10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Avenir LT Std 35 Light</vt:lpstr>
      <vt:lpstr>Avenir LT Std 55 Roman</vt:lpstr>
      <vt:lpstr>Avenir LT Std 65 Medium</vt:lpstr>
      <vt:lpstr>Avenir LT Std 85 Heavy</vt:lpstr>
      <vt:lpstr>Calibri</vt:lpstr>
      <vt:lpstr>Courier New</vt:lpstr>
      <vt:lpstr>Office Theme</vt:lpstr>
      <vt:lpstr>Docker – Technical Details</vt:lpstr>
      <vt:lpstr>PowerPoint Presentation</vt:lpstr>
      <vt:lpstr>Docker:  Image vs Container</vt:lpstr>
      <vt:lpstr>Docker:  Image vs Container</vt:lpstr>
      <vt:lpstr>I found an image called “ubuntu” on DockerHub – Huh?</vt:lpstr>
      <vt:lpstr>Try this!</vt:lpstr>
      <vt:lpstr>Docker Networking</vt:lpstr>
      <vt:lpstr>Docker Networking, cont’d</vt:lpstr>
      <vt:lpstr>Docker Networking, cont’d</vt:lpstr>
      <vt:lpstr>Key Docker Commands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Web Student</dc:creator>
  <cp:lastModifiedBy>student.user</cp:lastModifiedBy>
  <cp:revision>60</cp:revision>
  <cp:lastPrinted>2013-02-21T20:42:41Z</cp:lastPrinted>
  <dcterms:created xsi:type="dcterms:W3CDTF">2012-10-22T17:58:28Z</dcterms:created>
  <dcterms:modified xsi:type="dcterms:W3CDTF">2017-09-22T12:34:22Z</dcterms:modified>
</cp:coreProperties>
</file>