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7.xml.rels" ContentType="application/vnd.openxmlformats-package.relationships+xml"/>
  <Override PartName="/ppt/notesSlides/_rels/notesSlide1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2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CA" sz="4400" spc="-1" strike="noStrike">
                <a:latin typeface="Arial"/>
              </a:rPr>
              <a:t>Click to move the slide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CA" sz="2000" spc="-1" strike="noStrike">
                <a:latin typeface="Arial"/>
              </a:rPr>
              <a:t>Click to edit the notes format</a:t>
            </a:r>
            <a:endParaRPr b="0" lang="en-CA" sz="20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CA" sz="1400" spc="-1" strike="noStrike">
                <a:latin typeface="Times New Roman"/>
              </a:rPr>
              <a:t>&lt;header&gt;</a:t>
            </a:r>
            <a:endParaRPr b="0" lang="en-CA" sz="1400" spc="-1" strike="noStrike">
              <a:latin typeface="Times New Roman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CA" sz="1400" spc="-1" strike="noStrike">
                <a:latin typeface="Times New Roman"/>
              </a:rPr>
              <a:t>&lt;date/time&gt;</a:t>
            </a:r>
            <a:endParaRPr b="0" lang="en-CA" sz="1400" spc="-1" strike="noStrike">
              <a:latin typeface="Times New Roman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CA" sz="1400" spc="-1" strike="noStrike">
                <a:latin typeface="Times New Roman"/>
              </a:rPr>
              <a:t>&lt;footer&gt;</a:t>
            </a:r>
            <a:endParaRPr b="0" lang="en-CA" sz="1400" spc="-1" strike="noStrike">
              <a:latin typeface="Times New Roman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7368CFC8-ECA1-450C-B160-3FFE370F6F92}" type="slidenum">
              <a:rPr b="0" lang="en-CA" sz="1400" spc="-1" strike="noStrike">
                <a:latin typeface="Times New Roman"/>
              </a:rPr>
              <a:t>&lt;number&gt;</a:t>
            </a:fld>
            <a:endParaRPr b="0" lang="en-CA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fld id="{270F42BF-6D1C-4450-B3E6-1E905C4266D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Lucida Sans Unicode"/>
              </a:rPr>
              <a:t>&lt;number&gt;</a:t>
            </a:fld>
            <a:endParaRPr b="0" lang="en-CA" sz="12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0560" cy="3427560"/>
          </a:xfrm>
          <a:prstGeom prst="rect">
            <a:avLst/>
          </a:prstGeom>
        </p:spPr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CA" sz="20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fld id="{FE71E861-B6CC-4EF9-99C2-8C267DFD686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Lucida Sans Unicode"/>
              </a:rPr>
              <a:t>&lt;number&gt;</a:t>
            </a:fld>
            <a:endParaRPr b="0" lang="en-CA" sz="12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0560" cy="3427560"/>
          </a:xfrm>
          <a:prstGeom prst="rect">
            <a:avLst/>
          </a:prstGeom>
        </p:spPr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CA" sz="20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fld id="{F5078E5B-7293-48A2-B01B-B363D9E911A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Lucida Sans Unicode"/>
              </a:rPr>
              <a:t>&lt;number&gt;</a:t>
            </a:fld>
            <a:endParaRPr b="0" lang="en-CA" sz="12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0560" cy="3427560"/>
          </a:xfrm>
          <a:prstGeom prst="rect">
            <a:avLst/>
          </a:prstGeom>
        </p:spPr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CA" sz="20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fld id="{106F1AAC-C3AD-4F63-AECE-9120635951B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Lucida Sans Unicode"/>
              </a:rPr>
              <a:t>&lt;number&gt;</a:t>
            </a:fld>
            <a:endParaRPr b="0" lang="en-CA" sz="12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0560" cy="3427560"/>
          </a:xfrm>
          <a:prstGeom prst="rect">
            <a:avLst/>
          </a:prstGeom>
        </p:spPr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CA" sz="20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fld id="{20F84121-B392-469F-8245-E1C02E256BF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Lucida Sans Unicode"/>
              </a:rPr>
              <a:t>&lt;number&gt;</a:t>
            </a:fld>
            <a:endParaRPr b="0" lang="en-CA" sz="12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0560" cy="3427560"/>
          </a:xfrm>
          <a:prstGeom prst="rect">
            <a:avLst/>
          </a:prstGeom>
        </p:spPr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CA" sz="20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fld id="{AE7F6E36-5AC0-4578-B0C9-4036EF9B813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Lucida Sans Unicode"/>
              </a:rPr>
              <a:t>&lt;number&gt;</a:t>
            </a:fld>
            <a:endParaRPr b="0" lang="en-CA" sz="12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0560" cy="3427560"/>
          </a:xfrm>
          <a:prstGeom prst="rect">
            <a:avLst/>
          </a:prstGeom>
        </p:spPr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CA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2" descr=""/>
          <p:cNvPicPr/>
          <p:nvPr/>
        </p:nvPicPr>
        <p:blipFill>
          <a:blip r:embed="rId2"/>
          <a:stretch/>
        </p:blipFill>
        <p:spPr>
          <a:xfrm>
            <a:off x="35640" y="6099120"/>
            <a:ext cx="2532240" cy="712800"/>
          </a:xfrm>
          <a:prstGeom prst="rect">
            <a:avLst/>
          </a:prstGeom>
          <a:ln w="936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CA" sz="4400" spc="-1" strike="noStrike">
                <a:latin typeface="Arial"/>
              </a:rPr>
              <a:t>Click to edit the title text format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Click to edit the outline text format</a:t>
            </a:r>
            <a:endParaRPr b="0" lang="en-CA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latin typeface="Arial"/>
              </a:rPr>
              <a:t>Second Outline Level</a:t>
            </a:r>
            <a:endParaRPr b="0" lang="en-CA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latin typeface="Arial"/>
              </a:rPr>
              <a:t>Third Outline Level</a:t>
            </a:r>
            <a:endParaRPr b="0" lang="en-CA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000" spc="-1" strike="noStrike">
                <a:latin typeface="Arial"/>
              </a:rPr>
              <a:t>Fourth Outline Level</a:t>
            </a:r>
            <a:endParaRPr b="0" lang="en-CA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Fifth Outline Level</a:t>
            </a:r>
            <a:endParaRPr b="0" lang="en-CA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Sixth Outline Level</a:t>
            </a:r>
            <a:endParaRPr b="0" lang="en-CA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Seventh Outline Level</a:t>
            </a:r>
            <a:endParaRPr b="0" lang="en-CA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2" descr=""/>
          <p:cNvPicPr/>
          <p:nvPr/>
        </p:nvPicPr>
        <p:blipFill>
          <a:blip r:embed="rId2"/>
          <a:stretch/>
        </p:blipFill>
        <p:spPr>
          <a:xfrm>
            <a:off x="35640" y="6099120"/>
            <a:ext cx="2532240" cy="712800"/>
          </a:xfrm>
          <a:prstGeom prst="rect">
            <a:avLst/>
          </a:prstGeom>
          <a:ln w="9360"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CA" sz="4400" spc="-1" strike="noStrike">
                <a:latin typeface="Arial"/>
              </a:rPr>
              <a:t>Click to edit the title text format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Click to edit the outline text format</a:t>
            </a:r>
            <a:endParaRPr b="0" lang="en-CA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latin typeface="Arial"/>
              </a:rPr>
              <a:t>Second Outline Level</a:t>
            </a:r>
            <a:endParaRPr b="0" lang="en-CA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latin typeface="Arial"/>
              </a:rPr>
              <a:t>Third Outline Level</a:t>
            </a:r>
            <a:endParaRPr b="0" lang="en-CA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000" spc="-1" strike="noStrike">
                <a:latin typeface="Arial"/>
              </a:rPr>
              <a:t>Fourth Outline Level</a:t>
            </a:r>
            <a:endParaRPr b="0" lang="en-CA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Fifth Outline Level</a:t>
            </a:r>
            <a:endParaRPr b="0" lang="en-CA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Sixth Outline Level</a:t>
            </a:r>
            <a:endParaRPr b="0" lang="en-CA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Seventh Outline Level</a:t>
            </a:r>
            <a:endParaRPr b="0" lang="en-CA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685800" y="2130480"/>
            <a:ext cx="7770960" cy="146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Welcome to COMP-10097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1371600" y="3886200"/>
            <a:ext cx="6399360" cy="175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Virtualization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457200" y="1600200"/>
            <a:ext cx="8228160" cy="205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16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/>
              <a:buChar char=""/>
            </a:pPr>
            <a:r>
              <a:rPr b="0" lang="en-CA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Not ‘new’</a:t>
            </a:r>
            <a:endParaRPr b="0" lang="en-CA" sz="32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/>
              <a:buChar char=""/>
            </a:pPr>
            <a:r>
              <a:rPr b="0" lang="en-CA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Very overloaded* term</a:t>
            </a:r>
            <a:endParaRPr b="0" lang="en-CA" sz="3200" spc="-1" strike="noStrike">
              <a:latin typeface="Arial"/>
            </a:endParaRPr>
          </a:p>
        </p:txBody>
      </p:sp>
      <p:sp>
        <p:nvSpPr>
          <p:cNvPr id="88" name="CustomShape 3"/>
          <p:cNvSpPr/>
          <p:nvPr/>
        </p:nvSpPr>
        <p:spPr>
          <a:xfrm>
            <a:off x="1787040" y="5715000"/>
            <a:ext cx="540576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en-CA" sz="1400" spc="-1" strike="noStrike">
                <a:solidFill>
                  <a:srgbClr val="000000"/>
                </a:solidFill>
                <a:latin typeface="Arial"/>
                <a:ea typeface="DejaVu Sans"/>
              </a:rPr>
              <a:t>*fancy computer science term for “same word, different meanings”</a:t>
            </a:r>
            <a:endParaRPr b="0" lang="en-CA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CA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Course Goal</a:t>
            </a:r>
            <a:endParaRPr b="0" lang="en-CA" sz="240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609480" y="1295280"/>
            <a:ext cx="7770960" cy="350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CA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Understand the differences between “traditional” (V-Sphere, XEN) virtualization and “application” virtualization (Docker)</a:t>
            </a:r>
            <a:endParaRPr b="0" lang="en-CA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CA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CA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Understand what each gives you, and what each “costs” you.</a:t>
            </a:r>
            <a:endParaRPr b="0" lang="en-CA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CA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CA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Explore the operational implications of both strategies.</a:t>
            </a:r>
            <a:endParaRPr b="0" lang="en-CA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Tool Kit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805320" y="1260720"/>
            <a:ext cx="7618680" cy="327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1640">
              <a:lnSpc>
                <a:spcPct val="150000"/>
              </a:lnSpc>
              <a:spcBef>
                <a:spcPts val="479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latin typeface="FreeSerif"/>
                <a:ea typeface="ＭＳ Ｐゴシック"/>
              </a:rPr>
              <a:t>It is each student’s responsibility to manage their own lab environment. </a:t>
            </a:r>
            <a:endParaRPr b="0" lang="en-CA" sz="2000" spc="-1" strike="noStrike">
              <a:latin typeface="Arial"/>
            </a:endParaRPr>
          </a:p>
          <a:p>
            <a:pPr marL="343080" indent="-341640">
              <a:lnSpc>
                <a:spcPct val="150000"/>
              </a:lnSpc>
              <a:spcBef>
                <a:spcPts val="479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latin typeface="FreeSerif"/>
                <a:ea typeface="ＭＳ Ｐゴシック"/>
              </a:rPr>
              <a:t>The labs have been tested with Debian 12, </a:t>
            </a:r>
            <a:r>
              <a:rPr b="0" i="1" lang="en-US" sz="2000" spc="-1" strike="noStrike">
                <a:solidFill>
                  <a:srgbClr val="000000"/>
                </a:solidFill>
                <a:latin typeface="FreeSerif"/>
                <a:ea typeface="ＭＳ Ｐゴシック"/>
              </a:rPr>
              <a:t>bookworm, </a:t>
            </a:r>
            <a:r>
              <a:rPr b="0" lang="en-US" sz="2000" spc="-1" strike="noStrike">
                <a:solidFill>
                  <a:srgbClr val="000000"/>
                </a:solidFill>
                <a:latin typeface="FreeSerif"/>
                <a:ea typeface="ＭＳ Ｐゴシック"/>
              </a:rPr>
              <a:t>using packages strictly from the Debian repositories.  A VirtualBox appliance is supplied containing a minimal </a:t>
            </a:r>
            <a:r>
              <a:rPr b="0" i="1" lang="en-US" sz="2000" spc="-1" strike="noStrike">
                <a:solidFill>
                  <a:srgbClr val="000000"/>
                </a:solidFill>
                <a:latin typeface="FreeSerif"/>
                <a:ea typeface="ＭＳ Ｐゴシック"/>
              </a:rPr>
              <a:t>bookworm</a:t>
            </a:r>
            <a:r>
              <a:rPr b="0" lang="en-US" sz="2000" spc="-1" strike="noStrike">
                <a:solidFill>
                  <a:srgbClr val="000000"/>
                </a:solidFill>
                <a:latin typeface="FreeSerif"/>
                <a:ea typeface="ＭＳ Ｐゴシック"/>
              </a:rPr>
              <a:t> VM.  </a:t>
            </a:r>
            <a:endParaRPr b="0" lang="en-CA" sz="2000" spc="-1" strike="noStrike">
              <a:latin typeface="Arial"/>
            </a:endParaRPr>
          </a:p>
          <a:p>
            <a:pPr marL="343080" indent="-341640">
              <a:lnSpc>
                <a:spcPct val="150000"/>
              </a:lnSpc>
              <a:spcBef>
                <a:spcPts val="479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latin typeface="FreeSerif"/>
                <a:ea typeface="ＭＳ Ｐゴシック"/>
              </a:rPr>
              <a:t> </a:t>
            </a:r>
            <a:endParaRPr b="0" lang="en-CA" sz="2000" spc="-1" strike="noStrike">
              <a:latin typeface="Arial"/>
            </a:endParaRPr>
          </a:p>
          <a:p>
            <a:pPr marL="343080" indent="-341640">
              <a:lnSpc>
                <a:spcPct val="150000"/>
              </a:lnSpc>
              <a:spcBef>
                <a:spcPts val="479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latin typeface="FreeSerif"/>
                <a:ea typeface="ＭＳ Ｐゴシック"/>
              </a:rPr>
              <a:t>Adventurous students may make any substitutions they choose.</a:t>
            </a:r>
            <a:endParaRPr b="0" lang="en-CA" sz="2000" spc="-1" strike="noStrike">
              <a:latin typeface="Arial"/>
            </a:endParaRPr>
          </a:p>
          <a:p>
            <a:pPr marL="343080" indent="-341640">
              <a:lnSpc>
                <a:spcPct val="150000"/>
              </a:lnSpc>
              <a:spcBef>
                <a:spcPts val="479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endParaRPr b="0" lang="en-CA" sz="2000" spc="-1" strike="noStrike">
              <a:latin typeface="Arial"/>
            </a:endParaRPr>
          </a:p>
          <a:p>
            <a:pPr marL="343080" indent="-341640">
              <a:lnSpc>
                <a:spcPct val="150000"/>
              </a:lnSpc>
              <a:spcBef>
                <a:spcPts val="479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endParaRPr b="0" lang="en-CA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Evaluation Scheme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1143000" y="1295280"/>
            <a:ext cx="7618680" cy="327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1640">
              <a:lnSpc>
                <a:spcPct val="150000"/>
              </a:lnSpc>
              <a:spcBef>
                <a:spcPts val="479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100% activity based</a:t>
            </a:r>
            <a:endParaRPr b="0" lang="en-CA" sz="2400" spc="-1" strike="noStrike">
              <a:latin typeface="Arial"/>
            </a:endParaRPr>
          </a:p>
          <a:p>
            <a:pPr marL="343080" indent="-341640">
              <a:lnSpc>
                <a:spcPct val="150000"/>
              </a:lnSpc>
              <a:spcBef>
                <a:spcPts val="40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No tests</a:t>
            </a:r>
            <a:endParaRPr b="0" lang="en-CA" sz="2000" spc="-1" strike="noStrike">
              <a:latin typeface="Arial"/>
            </a:endParaRPr>
          </a:p>
          <a:p>
            <a:pPr marL="343080" indent="-341640">
              <a:lnSpc>
                <a:spcPct val="150000"/>
              </a:lnSpc>
              <a:spcBef>
                <a:spcPts val="40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Many reasonable sized assignments</a:t>
            </a:r>
            <a:endParaRPr b="0" lang="en-CA" sz="20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479"/>
              </a:spcBef>
            </a:pPr>
            <a:endParaRPr b="0" lang="en-CA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Basic Structure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999000" y="1296000"/>
            <a:ext cx="6775920" cy="39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1640">
              <a:lnSpc>
                <a:spcPct val="150000"/>
              </a:lnSpc>
              <a:spcBef>
                <a:spcPts val="40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Most week’s classes will start with a lecture or demonstration.  </a:t>
            </a:r>
            <a:endParaRPr b="0" lang="en-CA" sz="2000" spc="-1" strike="noStrike">
              <a:latin typeface="Arial"/>
            </a:endParaRPr>
          </a:p>
          <a:p>
            <a:pPr marL="343080" indent="-341640">
              <a:lnSpc>
                <a:spcPct val="150000"/>
              </a:lnSpc>
              <a:spcBef>
                <a:spcPts val="40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A pace of approximately one lab per week is recommended.</a:t>
            </a:r>
            <a:endParaRPr b="0" lang="en-CA" sz="20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400"/>
              </a:spcBef>
            </a:pPr>
            <a:endParaRPr b="0" lang="en-CA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Course Philosophy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1143000" y="2016000"/>
            <a:ext cx="7618680" cy="324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1640">
              <a:lnSpc>
                <a:spcPct val="150000"/>
              </a:lnSpc>
              <a:spcBef>
                <a:spcPts val="40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Learn the tools</a:t>
            </a:r>
            <a:endParaRPr b="0" lang="en-CA" sz="2000" spc="-1" strike="noStrike">
              <a:latin typeface="Arial"/>
            </a:endParaRPr>
          </a:p>
          <a:p>
            <a:pPr marL="343080" indent="-341640">
              <a:lnSpc>
                <a:spcPct val="150000"/>
              </a:lnSpc>
              <a:spcBef>
                <a:spcPts val="40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Apply the tools to exercises that simulate tasks you may face in a production environment</a:t>
            </a:r>
            <a:endParaRPr b="0" lang="en-CA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Mohawk</Template>
  <TotalTime>9292</TotalTime>
  <Application>LibreOffice/6.4.7.2$Linux_X86_64 LibreOffice_project/40$Build-2</Application>
  <Words>169</Words>
  <Paragraphs>37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1601-01-01T00:00:00Z</dcterms:created>
  <dc:creator>Minaji, Brian</dc:creator>
  <dc:description/>
  <dc:language>en-CA</dc:language>
  <cp:lastModifiedBy/>
  <dcterms:modified xsi:type="dcterms:W3CDTF">2023-08-22T16:57:52Z</dcterms:modified>
  <cp:revision>293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7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8</vt:i4>
  </property>
</Properties>
</file>