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notesMasterIdLst>
    <p:notesMasterId r:id="rId12"/>
  </p:notesMasterIdLst>
  <p:handoutMasterIdLst>
    <p:handoutMasterId r:id="rId13"/>
  </p:handoutMasterIdLst>
  <p:sldIdLst>
    <p:sldId id="256" r:id="rId2"/>
    <p:sldId id="343" r:id="rId3"/>
    <p:sldId id="361" r:id="rId4"/>
    <p:sldId id="358" r:id="rId5"/>
    <p:sldId id="362" r:id="rId6"/>
    <p:sldId id="363" r:id="rId7"/>
    <p:sldId id="365" r:id="rId8"/>
    <p:sldId id="364" r:id="rId9"/>
    <p:sldId id="366" r:id="rId10"/>
    <p:sldId id="367" r:id="rId11"/>
  </p:sldIdLst>
  <p:sldSz cx="9144000" cy="6858000" type="screen4x3"/>
  <p:notesSz cx="6858000" cy="9144000"/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F6C"/>
    <a:srgbClr val="EE6428"/>
    <a:srgbClr val="EE2610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559" autoAdjust="0"/>
  </p:normalViewPr>
  <p:slideViewPr>
    <p:cSldViewPr>
      <p:cViewPr varScale="1">
        <p:scale>
          <a:sx n="155" d="100"/>
          <a:sy n="155" d="100"/>
        </p:scale>
        <p:origin x="-17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5" d="100"/>
        <a:sy n="185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23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E1C874C1-DE40-48C6-8921-6C8B49568E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883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59906B10-6FBF-4506-B906-A01066EEEE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713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1A9BEF-EBFE-4ECA-BEEB-5B194BA0D578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1</a:t>
            </a:fld>
            <a:endParaRPr lang="en-US" dirty="0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669059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9C8921-6283-4C5F-8EE5-6ECD1881AECA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2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953010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9C8921-6283-4C5F-8EE5-6ECD1881AECA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4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57053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>
                <a:solidFill>
                  <a:srgbClr val="535353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53535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535353"/>
                </a:solidFill>
              </a:defRPr>
            </a:lvl1pPr>
            <a:lvl2pPr>
              <a:defRPr>
                <a:solidFill>
                  <a:srgbClr val="535353"/>
                </a:solidFill>
              </a:defRPr>
            </a:lvl2pPr>
            <a:lvl3pPr>
              <a:defRPr>
                <a:solidFill>
                  <a:srgbClr val="535353"/>
                </a:solidFill>
              </a:defRPr>
            </a:lvl3pPr>
            <a:lvl4pPr>
              <a:defRPr>
                <a:solidFill>
                  <a:srgbClr val="535353"/>
                </a:solidFill>
              </a:defRPr>
            </a:lvl4pPr>
            <a:lvl5pPr>
              <a:defRPr>
                <a:solidFill>
                  <a:srgbClr val="535353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53535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535353"/>
                </a:solidFill>
              </a:defRPr>
            </a:lvl1pPr>
            <a:lvl2pPr>
              <a:defRPr>
                <a:solidFill>
                  <a:srgbClr val="535353"/>
                </a:solidFill>
              </a:defRPr>
            </a:lvl2pPr>
            <a:lvl3pPr>
              <a:defRPr>
                <a:solidFill>
                  <a:srgbClr val="535353"/>
                </a:solidFill>
              </a:defRPr>
            </a:lvl3pPr>
            <a:lvl4pPr>
              <a:defRPr>
                <a:solidFill>
                  <a:srgbClr val="535353"/>
                </a:solidFill>
              </a:defRPr>
            </a:lvl4pPr>
            <a:lvl5pPr>
              <a:defRPr>
                <a:solidFill>
                  <a:srgbClr val="535353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>
                <a:solidFill>
                  <a:srgbClr val="53535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>
                <a:solidFill>
                  <a:srgbClr val="53535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53535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>
                <a:solidFill>
                  <a:srgbClr val="535353"/>
                </a:solidFill>
              </a:defRPr>
            </a:lvl1pPr>
            <a:lvl2pPr>
              <a:defRPr sz="2400">
                <a:solidFill>
                  <a:srgbClr val="535353"/>
                </a:solidFill>
              </a:defRPr>
            </a:lvl2pPr>
            <a:lvl3pPr>
              <a:defRPr sz="2000">
                <a:solidFill>
                  <a:srgbClr val="535353"/>
                </a:solidFill>
              </a:defRPr>
            </a:lvl3pPr>
            <a:lvl4pPr>
              <a:defRPr sz="1800">
                <a:solidFill>
                  <a:srgbClr val="535353"/>
                </a:solidFill>
              </a:defRPr>
            </a:lvl4pPr>
            <a:lvl5pPr>
              <a:defRPr sz="1800">
                <a:solidFill>
                  <a:srgbClr val="53535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>
                <a:solidFill>
                  <a:srgbClr val="535353"/>
                </a:solidFill>
              </a:defRPr>
            </a:lvl1pPr>
            <a:lvl2pPr>
              <a:defRPr sz="2400">
                <a:solidFill>
                  <a:srgbClr val="535353"/>
                </a:solidFill>
              </a:defRPr>
            </a:lvl2pPr>
            <a:lvl3pPr>
              <a:defRPr sz="2000">
                <a:solidFill>
                  <a:srgbClr val="535353"/>
                </a:solidFill>
              </a:defRPr>
            </a:lvl3pPr>
            <a:lvl4pPr>
              <a:defRPr sz="1800">
                <a:solidFill>
                  <a:srgbClr val="535353"/>
                </a:solidFill>
              </a:defRPr>
            </a:lvl4pPr>
            <a:lvl5pPr>
              <a:defRPr sz="1800">
                <a:solidFill>
                  <a:srgbClr val="53535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53535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>
                <a:solidFill>
                  <a:srgbClr val="53535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rgbClr val="535353"/>
                </a:solidFill>
              </a:defRPr>
            </a:lvl1pPr>
            <a:lvl2pPr>
              <a:defRPr sz="2000">
                <a:solidFill>
                  <a:srgbClr val="535353"/>
                </a:solidFill>
              </a:defRPr>
            </a:lvl2pPr>
            <a:lvl3pPr>
              <a:defRPr sz="1800">
                <a:solidFill>
                  <a:srgbClr val="535353"/>
                </a:solidFill>
              </a:defRPr>
            </a:lvl3pPr>
            <a:lvl4pPr>
              <a:defRPr sz="1600">
                <a:solidFill>
                  <a:srgbClr val="535353"/>
                </a:solidFill>
              </a:defRPr>
            </a:lvl4pPr>
            <a:lvl5pPr>
              <a:defRPr sz="1600">
                <a:solidFill>
                  <a:srgbClr val="535353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>
                <a:solidFill>
                  <a:srgbClr val="53535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rgbClr val="535353"/>
                </a:solidFill>
              </a:defRPr>
            </a:lvl1pPr>
            <a:lvl2pPr>
              <a:defRPr sz="2000">
                <a:solidFill>
                  <a:srgbClr val="535353"/>
                </a:solidFill>
              </a:defRPr>
            </a:lvl2pPr>
            <a:lvl3pPr>
              <a:defRPr sz="1800">
                <a:solidFill>
                  <a:srgbClr val="535353"/>
                </a:solidFill>
              </a:defRPr>
            </a:lvl3pPr>
            <a:lvl4pPr>
              <a:defRPr sz="1600">
                <a:solidFill>
                  <a:srgbClr val="535353"/>
                </a:solidFill>
              </a:defRPr>
            </a:lvl4pPr>
            <a:lvl5pPr>
              <a:defRPr sz="1600">
                <a:solidFill>
                  <a:srgbClr val="535353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53535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>
                <a:solidFill>
                  <a:srgbClr val="53535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>
                <a:solidFill>
                  <a:srgbClr val="535353"/>
                </a:solidFill>
              </a:defRPr>
            </a:lvl1pPr>
            <a:lvl2pPr>
              <a:defRPr sz="2800">
                <a:solidFill>
                  <a:srgbClr val="535353"/>
                </a:solidFill>
              </a:defRPr>
            </a:lvl2pPr>
            <a:lvl3pPr>
              <a:defRPr sz="2400">
                <a:solidFill>
                  <a:srgbClr val="535353"/>
                </a:solidFill>
              </a:defRPr>
            </a:lvl3pPr>
            <a:lvl4pPr>
              <a:defRPr sz="2000">
                <a:solidFill>
                  <a:srgbClr val="535353"/>
                </a:solidFill>
              </a:defRPr>
            </a:lvl4pPr>
            <a:lvl5pPr>
              <a:defRPr sz="2000">
                <a:solidFill>
                  <a:srgbClr val="535353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535353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>
                <a:solidFill>
                  <a:srgbClr val="53535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>
                <a:solidFill>
                  <a:srgbClr val="535353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535353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5496" y="6099001"/>
            <a:ext cx="25336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07" charset="0"/>
          <a:ea typeface="ＭＳ Ｐゴシック" pitchFamily="-107" charset="-128"/>
          <a:cs typeface="ＭＳ Ｐゴシック" pitchFamily="-107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07" charset="0"/>
          <a:ea typeface="ＭＳ Ｐゴシック" pitchFamily="-107" charset="-128"/>
          <a:cs typeface="ＭＳ Ｐゴシック" pitchFamily="-107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07" charset="0"/>
          <a:ea typeface="ＭＳ Ｐゴシック" pitchFamily="-107" charset="-128"/>
          <a:cs typeface="ＭＳ Ｐゴシック" pitchFamily="-107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07" charset="0"/>
          <a:ea typeface="ＭＳ Ｐゴシック" pitchFamily="-107" charset="-128"/>
          <a:cs typeface="ＭＳ Ｐゴシック" pitchFamily="-107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07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07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07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07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07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07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07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7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7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7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7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7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000000"/>
                </a:solidFill>
              </a:rPr>
              <a:t>Logging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 smtClean="0"/>
              <a:t>Parting Thoughts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525963"/>
          </a:xfrm>
        </p:spPr>
        <p:txBody>
          <a:bodyPr/>
          <a:lstStyle/>
          <a:p>
            <a:r>
              <a:rPr lang="en-CA" dirty="0" smtClean="0"/>
              <a:t>Save your logs</a:t>
            </a:r>
          </a:p>
          <a:p>
            <a:r>
              <a:rPr lang="en-CA" dirty="0" smtClean="0"/>
              <a:t>When you write admin scripts – log</a:t>
            </a:r>
          </a:p>
          <a:p>
            <a:r>
              <a:rPr lang="en-CA" dirty="0" smtClean="0"/>
              <a:t>Have a look at Apache </a:t>
            </a:r>
            <a:r>
              <a:rPr lang="en-CA" dirty="0" err="1" smtClean="0"/>
              <a:t>httpd</a:t>
            </a:r>
            <a:r>
              <a:rPr lang="en-CA" dirty="0" smtClean="0"/>
              <a:t> logs – they’re great!</a:t>
            </a:r>
          </a:p>
          <a:p>
            <a:r>
              <a:rPr lang="en-CA" dirty="0" smtClean="0"/>
              <a:t>Investigate </a:t>
            </a:r>
            <a:r>
              <a:rPr lang="en-CA" dirty="0" err="1" smtClean="0">
                <a:latin typeface="Courier"/>
                <a:cs typeface="Courier"/>
              </a:rPr>
              <a:t>logrotate</a:t>
            </a:r>
            <a:r>
              <a:rPr lang="en-CA" dirty="0" smtClean="0"/>
              <a:t> </a:t>
            </a:r>
          </a:p>
          <a:p>
            <a:r>
              <a:rPr lang="en-CA" dirty="0" smtClean="0"/>
              <a:t>Listen to </a:t>
            </a:r>
            <a:r>
              <a:rPr lang="en-CA" dirty="0"/>
              <a:t>the master: 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     </a:t>
            </a:r>
            <a:r>
              <a:rPr lang="en-CA" sz="2400" dirty="0" smtClean="0"/>
              <a:t>https</a:t>
            </a:r>
            <a:r>
              <a:rPr lang="en-CA" sz="2400" dirty="0"/>
              <a:t>://</a:t>
            </a:r>
            <a:r>
              <a:rPr lang="en-CA" sz="2400" dirty="0" err="1"/>
              <a:t>youtu.be</a:t>
            </a:r>
            <a:r>
              <a:rPr lang="en-CA" sz="2400" dirty="0"/>
              <a:t>/</a:t>
            </a:r>
            <a:r>
              <a:rPr lang="en-CA" sz="2400" dirty="0" err="1"/>
              <a:t>fewUSu_QZAY</a:t>
            </a:r>
            <a:endParaRPr lang="en-CA" sz="2400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88544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>
                <a:solidFill>
                  <a:srgbClr val="000000"/>
                </a:solidFill>
              </a:rPr>
              <a:t>Log Files </a:t>
            </a:r>
            <a:r>
              <a:rPr lang="en-US" dirty="0" smtClean="0">
                <a:solidFill>
                  <a:srgbClr val="000000"/>
                </a:solidFill>
              </a:rPr>
              <a:t>– why bother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417638"/>
            <a:ext cx="7391400" cy="48006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sz="2000" dirty="0" smtClean="0">
                <a:solidFill>
                  <a:srgbClr val="000000"/>
                </a:solidFill>
              </a:rPr>
              <a:t>We care, we really care, about  “What happened and when it happened”</a:t>
            </a:r>
          </a:p>
          <a:p>
            <a:pPr eaLnBrk="1" hangingPunct="1">
              <a:lnSpc>
                <a:spcPct val="150000"/>
              </a:lnSpc>
            </a:pPr>
            <a:r>
              <a:rPr lang="en-US" sz="2000" dirty="0" smtClean="0">
                <a:solidFill>
                  <a:srgbClr val="000000"/>
                </a:solidFill>
              </a:rPr>
              <a:t>Log files are an administrator’s best friend when debugging</a:t>
            </a:r>
          </a:p>
          <a:p>
            <a:pPr eaLnBrk="1" hangingPunct="1">
              <a:lnSpc>
                <a:spcPct val="150000"/>
              </a:lnSpc>
            </a:pPr>
            <a:r>
              <a:rPr lang="en-US" sz="2000" dirty="0" smtClean="0">
                <a:solidFill>
                  <a:srgbClr val="000000"/>
                </a:solidFill>
              </a:rPr>
              <a:t>Application developers will often ask for log files when trouble shooting</a:t>
            </a:r>
            <a:endParaRPr lang="en-US" sz="2000" dirty="0" smtClean="0">
              <a:solidFill>
                <a:srgbClr val="000000"/>
              </a:solidFill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89613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 smtClean="0"/>
              <a:t>Logging Options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600200"/>
            <a:ext cx="7086600" cy="2362200"/>
          </a:xfrm>
        </p:spPr>
        <p:txBody>
          <a:bodyPr/>
          <a:lstStyle/>
          <a:p>
            <a:r>
              <a:rPr lang="en-CA" dirty="0" smtClean="0"/>
              <a:t>Application specific</a:t>
            </a:r>
          </a:p>
          <a:p>
            <a:r>
              <a:rPr lang="en-CA" dirty="0" smtClean="0"/>
              <a:t>Common logging facility </a:t>
            </a:r>
            <a:br>
              <a:rPr lang="en-CA" dirty="0" smtClean="0"/>
            </a:br>
            <a:r>
              <a:rPr lang="en-CA" dirty="0" smtClean="0"/>
              <a:t>(syslog/</a:t>
            </a:r>
            <a:r>
              <a:rPr lang="en-CA" dirty="0" err="1" smtClean="0"/>
              <a:t>rsyslog</a:t>
            </a:r>
            <a:r>
              <a:rPr lang="en-CA" dirty="0" smtClean="0"/>
              <a:t>, Window$ Event Log)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70904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>
                <a:solidFill>
                  <a:srgbClr val="000000"/>
                </a:solidFill>
              </a:rPr>
              <a:t>General Truths about logs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295400"/>
            <a:ext cx="7620000" cy="41148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sz="2400" dirty="0" smtClean="0">
                <a:solidFill>
                  <a:srgbClr val="000000"/>
                </a:solidFill>
              </a:rPr>
              <a:t>Developers spend considerable time and energy writing messages to the log file – to help </a:t>
            </a:r>
            <a:r>
              <a:rPr lang="en-US" sz="2400" b="1" dirty="0" smtClean="0">
                <a:solidFill>
                  <a:srgbClr val="000000"/>
                </a:solidFill>
              </a:rPr>
              <a:t>you</a:t>
            </a:r>
            <a:endParaRPr lang="en-US" sz="240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sz="2400" dirty="0" smtClean="0">
                <a:solidFill>
                  <a:srgbClr val="000000"/>
                </a:solidFill>
              </a:rPr>
              <a:t>Most logging mechanisms share these traits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>
                <a:solidFill>
                  <a:srgbClr val="000000"/>
                </a:solidFill>
              </a:rPr>
              <a:t>Time stamp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>
                <a:solidFill>
                  <a:srgbClr val="000000"/>
                </a:solidFill>
              </a:rPr>
              <a:t>Severity level (debug, info, warn, error)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>
                <a:solidFill>
                  <a:srgbClr val="000000"/>
                </a:solidFill>
              </a:rPr>
              <a:t>Ability to limit messages to one level and ‘above’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>
                <a:solidFill>
                  <a:srgbClr val="000000"/>
                </a:solidFill>
              </a:rPr>
              <a:t>Description text</a:t>
            </a:r>
            <a:endParaRPr lang="en-US" sz="20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206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/>
              <a:t>s</a:t>
            </a:r>
            <a:r>
              <a:rPr lang="en-CA" dirty="0" smtClean="0"/>
              <a:t>yslog and </a:t>
            </a:r>
            <a:r>
              <a:rPr lang="en-CA" dirty="0" err="1"/>
              <a:t>r</a:t>
            </a:r>
            <a:r>
              <a:rPr lang="en-CA" dirty="0" err="1" smtClean="0"/>
              <a:t>syslog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Centralized logging system</a:t>
            </a:r>
          </a:p>
          <a:p>
            <a:r>
              <a:rPr lang="en-CA" dirty="0" smtClean="0"/>
              <a:t>Used by most *nix system daemons</a:t>
            </a:r>
          </a:p>
          <a:p>
            <a:r>
              <a:rPr lang="en-CA" dirty="0" smtClean="0"/>
              <a:t>Can be used by most other daemons</a:t>
            </a:r>
          </a:p>
          <a:p>
            <a:r>
              <a:rPr lang="en-CA" dirty="0" smtClean="0"/>
              <a:t>Supports remote logging (very important for security)</a:t>
            </a:r>
          </a:p>
          <a:p>
            <a:r>
              <a:rPr lang="en-CA" dirty="0" smtClean="0"/>
              <a:t>Log ‘level’ and ‘destination(s)’ can be controlled ‘centrally’</a:t>
            </a:r>
          </a:p>
        </p:txBody>
      </p:sp>
    </p:spTree>
    <p:extLst>
      <p:ext uri="{BB962C8B-B14F-4D97-AF65-F5344CB8AC3E}">
        <p14:creationId xmlns:p14="http://schemas.microsoft.com/office/powerpoint/2010/main" val="3699776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CA" b="1" dirty="0" smtClean="0"/>
              <a:t>Why is remote logging important for security?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smtClean="0"/>
              <a:t>Consider these two facts:</a:t>
            </a:r>
          </a:p>
          <a:p>
            <a:pPr marL="514350" indent="-514350">
              <a:buAutoNum type="arabicParenR"/>
            </a:pPr>
            <a:r>
              <a:rPr lang="en-CA" dirty="0" smtClean="0"/>
              <a:t>Security events, like failed login attempts, are logged to a file only root can access</a:t>
            </a:r>
          </a:p>
          <a:p>
            <a:pPr marL="514350" indent="-514350">
              <a:buAutoNum type="arabicParenR"/>
            </a:pPr>
            <a:r>
              <a:rPr lang="en-CA" dirty="0" smtClean="0"/>
              <a:t>Intruders know fact 1.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91055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 smtClean="0"/>
              <a:t>[r]syslog Message Structure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33800"/>
          </a:xfrm>
        </p:spPr>
        <p:txBody>
          <a:bodyPr/>
          <a:lstStyle/>
          <a:p>
            <a:pPr marL="0" indent="0">
              <a:buNone/>
            </a:pPr>
            <a:r>
              <a:rPr lang="en-CA" dirty="0" err="1" smtClean="0"/>
              <a:t>Facility.Severity</a:t>
            </a:r>
            <a:r>
              <a:rPr lang="en-CA" dirty="0" smtClean="0"/>
              <a:t> Message</a:t>
            </a: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sz="2800" b="1" dirty="0" smtClean="0"/>
              <a:t>Facility</a:t>
            </a:r>
            <a:r>
              <a:rPr lang="en-CA" sz="2800" dirty="0" smtClean="0"/>
              <a:t>: “Who” sent the message</a:t>
            </a:r>
          </a:p>
          <a:p>
            <a:pPr marL="0" indent="0">
              <a:buNone/>
            </a:pPr>
            <a:r>
              <a:rPr lang="en-CA" sz="2800" b="1" dirty="0" smtClean="0"/>
              <a:t>Severity</a:t>
            </a:r>
            <a:r>
              <a:rPr lang="en-CA" sz="2800" dirty="0" smtClean="0"/>
              <a:t>: How “important” is the message</a:t>
            </a:r>
          </a:p>
          <a:p>
            <a:pPr marL="0" indent="0">
              <a:buNone/>
            </a:pPr>
            <a:r>
              <a:rPr lang="en-CA" sz="2800" b="1" dirty="0" smtClean="0"/>
              <a:t>Message</a:t>
            </a:r>
            <a:r>
              <a:rPr lang="en-CA" sz="2800" dirty="0" smtClean="0"/>
              <a:t>: What the developer wanted to say to you.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960316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 smtClean="0"/>
              <a:t>[r]syslog Facilities </a:t>
            </a:r>
            <a:r>
              <a:rPr lang="en-CA" sz="2800" i="1" dirty="0" smtClean="0"/>
              <a:t>(from </a:t>
            </a:r>
            <a:r>
              <a:rPr lang="en-CA" sz="2800" i="1" dirty="0" err="1" smtClean="0"/>
              <a:t>syslog.h</a:t>
            </a:r>
            <a:r>
              <a:rPr lang="en-CA" sz="2800" i="1" dirty="0" smtClean="0"/>
              <a:t>)</a:t>
            </a:r>
            <a:endParaRPr lang="en-CA" sz="2800" i="1" dirty="0"/>
          </a:p>
        </p:txBody>
      </p:sp>
      <p:sp>
        <p:nvSpPr>
          <p:cNvPr id="6" name="Rectangle 5"/>
          <p:cNvSpPr/>
          <p:nvPr/>
        </p:nvSpPr>
        <p:spPr>
          <a:xfrm>
            <a:off x="2133600" y="1143000"/>
            <a:ext cx="6705600" cy="4893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200" dirty="0"/>
              <a:t>CODE </a:t>
            </a:r>
            <a:r>
              <a:rPr lang="en-US" sz="1200" dirty="0" err="1"/>
              <a:t>facilitynames</a:t>
            </a:r>
            <a:r>
              <a:rPr lang="en-US" sz="1200" dirty="0"/>
              <a:t>[] =</a:t>
            </a:r>
          </a:p>
          <a:p>
            <a:pPr algn="l"/>
            <a:r>
              <a:rPr lang="en-US" sz="1200" dirty="0"/>
              <a:t>  {</a:t>
            </a:r>
          </a:p>
          <a:p>
            <a:pPr algn="l"/>
            <a:r>
              <a:rPr lang="en-US" sz="1200" dirty="0"/>
              <a:t>    { "</a:t>
            </a:r>
            <a:r>
              <a:rPr lang="en-US" sz="1200" dirty="0" err="1"/>
              <a:t>auth</a:t>
            </a:r>
            <a:r>
              <a:rPr lang="en-US" sz="1200" dirty="0"/>
              <a:t>", LOG_AUTH },</a:t>
            </a:r>
          </a:p>
          <a:p>
            <a:pPr algn="l"/>
            <a:r>
              <a:rPr lang="en-US" sz="1200" dirty="0"/>
              <a:t>    { "</a:t>
            </a:r>
            <a:r>
              <a:rPr lang="en-US" sz="1200" dirty="0" err="1"/>
              <a:t>authpriv</a:t>
            </a:r>
            <a:r>
              <a:rPr lang="en-US" sz="1200" dirty="0"/>
              <a:t>", LOG_AUTHPRIV },</a:t>
            </a:r>
          </a:p>
          <a:p>
            <a:pPr algn="l"/>
            <a:r>
              <a:rPr lang="en-US" sz="1200" dirty="0"/>
              <a:t>    { "</a:t>
            </a:r>
            <a:r>
              <a:rPr lang="en-US" sz="1200" dirty="0" err="1"/>
              <a:t>cron</a:t>
            </a:r>
            <a:r>
              <a:rPr lang="en-US" sz="1200" dirty="0"/>
              <a:t>", LOG_CRON },</a:t>
            </a:r>
          </a:p>
          <a:p>
            <a:pPr algn="l"/>
            <a:r>
              <a:rPr lang="en-US" sz="1200" dirty="0"/>
              <a:t>    { "daemon", LOG_DAEMON },</a:t>
            </a:r>
          </a:p>
          <a:p>
            <a:pPr algn="l"/>
            <a:r>
              <a:rPr lang="en-US" sz="1200" dirty="0"/>
              <a:t>    { "ftp", LOG_FTP },</a:t>
            </a:r>
          </a:p>
          <a:p>
            <a:pPr algn="l"/>
            <a:r>
              <a:rPr lang="en-US" sz="1200" dirty="0"/>
              <a:t>    { "kern", LOG_KERN },</a:t>
            </a:r>
          </a:p>
          <a:p>
            <a:pPr algn="l"/>
            <a:r>
              <a:rPr lang="en-US" sz="1200" dirty="0"/>
              <a:t>    { "</a:t>
            </a:r>
            <a:r>
              <a:rPr lang="en-US" sz="1200" dirty="0" err="1"/>
              <a:t>lpr</a:t>
            </a:r>
            <a:r>
              <a:rPr lang="en-US" sz="1200" dirty="0"/>
              <a:t>", LOG_LPR },</a:t>
            </a:r>
          </a:p>
          <a:p>
            <a:pPr algn="l"/>
            <a:r>
              <a:rPr lang="en-US" sz="1200" dirty="0"/>
              <a:t>    { "mail", LOG_MAIL },</a:t>
            </a:r>
          </a:p>
          <a:p>
            <a:pPr algn="l"/>
            <a:r>
              <a:rPr lang="en-US" sz="1200" dirty="0"/>
              <a:t>    { "mark", INTERNAL_MARK },          /* INTERNAL */</a:t>
            </a:r>
          </a:p>
          <a:p>
            <a:pPr algn="l"/>
            <a:r>
              <a:rPr lang="en-US" sz="1200" dirty="0"/>
              <a:t>    { "news", LOG_NEWS },</a:t>
            </a:r>
          </a:p>
          <a:p>
            <a:pPr algn="l"/>
            <a:r>
              <a:rPr lang="en-US" sz="1200" dirty="0"/>
              <a:t>    { "security", LOG_AUTH },           /* DEPRECATED */</a:t>
            </a:r>
          </a:p>
          <a:p>
            <a:pPr algn="l"/>
            <a:r>
              <a:rPr lang="en-US" sz="1200" dirty="0"/>
              <a:t>    { "syslog", LOG_SYSLOG },</a:t>
            </a:r>
          </a:p>
          <a:p>
            <a:pPr algn="l"/>
            <a:r>
              <a:rPr lang="en-US" sz="1200" dirty="0"/>
              <a:t>    { "user", LOG_USER },</a:t>
            </a:r>
          </a:p>
          <a:p>
            <a:pPr algn="l"/>
            <a:r>
              <a:rPr lang="en-US" sz="1200" dirty="0"/>
              <a:t>    { "</a:t>
            </a:r>
            <a:r>
              <a:rPr lang="en-US" sz="1200" dirty="0" err="1"/>
              <a:t>uucp</a:t>
            </a:r>
            <a:r>
              <a:rPr lang="en-US" sz="1200" dirty="0"/>
              <a:t>", LOG_UUCP },</a:t>
            </a:r>
          </a:p>
          <a:p>
            <a:pPr algn="l"/>
            <a:r>
              <a:rPr lang="en-US" sz="1200" dirty="0"/>
              <a:t>    { "local0", LOG_LOCAL0 },</a:t>
            </a:r>
          </a:p>
          <a:p>
            <a:pPr algn="l"/>
            <a:r>
              <a:rPr lang="en-US" sz="1200" dirty="0"/>
              <a:t>    { "local1", LOG_LOCAL1 },</a:t>
            </a:r>
          </a:p>
          <a:p>
            <a:pPr algn="l"/>
            <a:r>
              <a:rPr lang="en-US" sz="1200" dirty="0"/>
              <a:t>    { "local2", LOG_LOCAL2 },</a:t>
            </a:r>
          </a:p>
          <a:p>
            <a:pPr algn="l"/>
            <a:r>
              <a:rPr lang="en-US" sz="1200" dirty="0"/>
              <a:t>    { "local3", LOG_LOCAL3 },</a:t>
            </a:r>
          </a:p>
          <a:p>
            <a:pPr algn="l"/>
            <a:r>
              <a:rPr lang="en-US" sz="1200" dirty="0"/>
              <a:t>    { "local4", LOG_LOCAL4 },</a:t>
            </a:r>
          </a:p>
          <a:p>
            <a:pPr algn="l"/>
            <a:r>
              <a:rPr lang="en-US" sz="1200" dirty="0"/>
              <a:t>    { "local5", LOG_LOCAL5 },</a:t>
            </a:r>
          </a:p>
          <a:p>
            <a:pPr algn="l"/>
            <a:r>
              <a:rPr lang="en-US" sz="1200" dirty="0"/>
              <a:t>    { "local6", LOG_LOCAL6 },</a:t>
            </a:r>
          </a:p>
          <a:p>
            <a:pPr algn="l"/>
            <a:r>
              <a:rPr lang="en-US" sz="1200" dirty="0"/>
              <a:t>    { "local7", LOG_LOCAL7 },</a:t>
            </a:r>
          </a:p>
          <a:p>
            <a:pPr algn="l"/>
            <a:r>
              <a:rPr lang="en-US" sz="1200" dirty="0"/>
              <a:t>    { NULL, -1 }</a:t>
            </a:r>
          </a:p>
          <a:p>
            <a:pPr algn="l"/>
            <a:r>
              <a:rPr lang="en-US" sz="1200" dirty="0"/>
              <a:t>  };</a:t>
            </a:r>
          </a:p>
        </p:txBody>
      </p:sp>
    </p:spTree>
    <p:extLst>
      <p:ext uri="{BB962C8B-B14F-4D97-AF65-F5344CB8AC3E}">
        <p14:creationId xmlns:p14="http://schemas.microsoft.com/office/powerpoint/2010/main" val="3804967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 smtClean="0"/>
              <a:t>[r]syslog Priorities </a:t>
            </a:r>
            <a:r>
              <a:rPr lang="en-CA" sz="2800" i="1" dirty="0" smtClean="0"/>
              <a:t>(from </a:t>
            </a:r>
            <a:r>
              <a:rPr lang="en-CA" sz="2800" i="1" dirty="0" err="1" smtClean="0"/>
              <a:t>syslog.h</a:t>
            </a:r>
            <a:r>
              <a:rPr lang="en-CA" sz="2800" i="1" dirty="0" smtClean="0"/>
              <a:t>)</a:t>
            </a:r>
            <a:endParaRPr lang="en-CA" sz="2800" i="1" dirty="0"/>
          </a:p>
        </p:txBody>
      </p:sp>
      <p:sp>
        <p:nvSpPr>
          <p:cNvPr id="6" name="Rectangle 5"/>
          <p:cNvSpPr/>
          <p:nvPr/>
        </p:nvSpPr>
        <p:spPr>
          <a:xfrm>
            <a:off x="1676400" y="1295400"/>
            <a:ext cx="6705600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/>
              <a:t>CODE </a:t>
            </a:r>
            <a:r>
              <a:rPr lang="en-US" dirty="0" err="1"/>
              <a:t>prioritynames</a:t>
            </a:r>
            <a:r>
              <a:rPr lang="en-US" dirty="0"/>
              <a:t>[] =</a:t>
            </a:r>
          </a:p>
          <a:p>
            <a:pPr algn="l"/>
            <a:r>
              <a:rPr lang="en-US" dirty="0"/>
              <a:t>  {</a:t>
            </a:r>
          </a:p>
          <a:p>
            <a:pPr algn="l"/>
            <a:r>
              <a:rPr lang="en-US" dirty="0"/>
              <a:t>    { "alert", LOG_ALERT },</a:t>
            </a:r>
          </a:p>
          <a:p>
            <a:pPr algn="l"/>
            <a:r>
              <a:rPr lang="en-US" dirty="0"/>
              <a:t>    { "</a:t>
            </a:r>
            <a:r>
              <a:rPr lang="en-US" dirty="0" err="1"/>
              <a:t>crit</a:t>
            </a:r>
            <a:r>
              <a:rPr lang="en-US" dirty="0"/>
              <a:t>", LOG_CRIT },</a:t>
            </a:r>
          </a:p>
          <a:p>
            <a:pPr algn="l"/>
            <a:r>
              <a:rPr lang="en-US" dirty="0"/>
              <a:t>    { "debug", LOG_DEBUG },</a:t>
            </a:r>
          </a:p>
          <a:p>
            <a:pPr algn="l"/>
            <a:r>
              <a:rPr lang="en-US" dirty="0"/>
              <a:t>    { "</a:t>
            </a:r>
            <a:r>
              <a:rPr lang="en-US" dirty="0" err="1"/>
              <a:t>emerg</a:t>
            </a:r>
            <a:r>
              <a:rPr lang="en-US" dirty="0"/>
              <a:t>", LOG_EMERG },</a:t>
            </a:r>
          </a:p>
          <a:p>
            <a:pPr algn="l"/>
            <a:r>
              <a:rPr lang="en-US" dirty="0"/>
              <a:t>    { "err", LOG_ERR },</a:t>
            </a:r>
          </a:p>
          <a:p>
            <a:pPr algn="l"/>
            <a:r>
              <a:rPr lang="en-US" dirty="0"/>
              <a:t>    { "error", LOG_ERR },               /* DEPRECATED */</a:t>
            </a:r>
          </a:p>
          <a:p>
            <a:pPr algn="l"/>
            <a:r>
              <a:rPr lang="en-US" dirty="0"/>
              <a:t>    { "info", LOG_INFO },</a:t>
            </a:r>
          </a:p>
          <a:p>
            <a:pPr algn="l"/>
            <a:r>
              <a:rPr lang="en-US" dirty="0"/>
              <a:t>    { "none", INTERNAL_NOPRI },         /* INTERNAL */</a:t>
            </a:r>
          </a:p>
          <a:p>
            <a:pPr algn="l"/>
            <a:r>
              <a:rPr lang="en-US" dirty="0"/>
              <a:t>    { "notice", LOG_NOTICE },</a:t>
            </a:r>
          </a:p>
          <a:p>
            <a:pPr algn="l"/>
            <a:r>
              <a:rPr lang="en-US" dirty="0"/>
              <a:t>    { "panic", LOG_EMERG },             /* DEPRECATED */</a:t>
            </a:r>
          </a:p>
          <a:p>
            <a:pPr algn="l"/>
            <a:r>
              <a:rPr lang="en-US" dirty="0"/>
              <a:t>    { "warn", LOG_WARNING },            /* DEPRECATED */</a:t>
            </a:r>
          </a:p>
          <a:p>
            <a:pPr algn="l"/>
            <a:r>
              <a:rPr lang="en-US" dirty="0"/>
              <a:t>    { "warning", LOG_WARNING },</a:t>
            </a:r>
          </a:p>
          <a:p>
            <a:pPr algn="l"/>
            <a:r>
              <a:rPr lang="en-US" dirty="0"/>
              <a:t>    { NULL, -1 }</a:t>
            </a:r>
          </a:p>
          <a:p>
            <a:pPr algn="l"/>
            <a:r>
              <a:rPr lang="en-US" dirty="0"/>
              <a:t>  };</a:t>
            </a:r>
          </a:p>
        </p:txBody>
      </p:sp>
    </p:spTree>
    <p:extLst>
      <p:ext uri="{BB962C8B-B14F-4D97-AF65-F5344CB8AC3E}">
        <p14:creationId xmlns:p14="http://schemas.microsoft.com/office/powerpoint/2010/main" val="4146679445"/>
      </p:ext>
    </p:extLst>
  </p:cSld>
  <p:clrMapOvr>
    <a:masterClrMapping/>
  </p:clrMapOvr>
</p:sld>
</file>

<file path=ppt/theme/theme1.xml><?xml version="1.0" encoding="utf-8"?>
<a:theme xmlns:a="http://schemas.openxmlformats.org/drawingml/2006/main" name="Mohawk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07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07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Mohawk</Template>
  <TotalTime>9318</TotalTime>
  <Words>639</Words>
  <Application>Microsoft Macintosh PowerPoint</Application>
  <PresentationFormat>On-screen Show (4:3)</PresentationFormat>
  <Paragraphs>85</Paragraphs>
  <Slides>10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Mohawk</vt:lpstr>
      <vt:lpstr>Logging</vt:lpstr>
      <vt:lpstr>Log Files – why bother</vt:lpstr>
      <vt:lpstr>Logging Options</vt:lpstr>
      <vt:lpstr>General Truths about logs</vt:lpstr>
      <vt:lpstr>syslog and rsyslog</vt:lpstr>
      <vt:lpstr>PowerPoint Presentation</vt:lpstr>
      <vt:lpstr>[r]syslog Message Structure</vt:lpstr>
      <vt:lpstr>[r]syslog Facilities (from syslog.h)</vt:lpstr>
      <vt:lpstr>[r]syslog Priorities (from syslog.h)</vt:lpstr>
      <vt:lpstr>Parting Thoughts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Minaji, Brian</dc:creator>
  <cp:lastModifiedBy>james</cp:lastModifiedBy>
  <cp:revision>283</cp:revision>
  <dcterms:created xsi:type="dcterms:W3CDTF">1601-01-01T00:00:00Z</dcterms:created>
  <dcterms:modified xsi:type="dcterms:W3CDTF">2015-11-30T00:10:30Z</dcterms:modified>
</cp:coreProperties>
</file>