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5"/>
  </p:notesMasterIdLst>
  <p:handoutMasterIdLst>
    <p:handoutMasterId r:id="rId16"/>
  </p:handoutMasterIdLst>
  <p:sldIdLst>
    <p:sldId id="256" r:id="rId2"/>
    <p:sldId id="343" r:id="rId3"/>
    <p:sldId id="361" r:id="rId4"/>
    <p:sldId id="358" r:id="rId5"/>
    <p:sldId id="362" r:id="rId6"/>
    <p:sldId id="363" r:id="rId7"/>
    <p:sldId id="364" r:id="rId8"/>
    <p:sldId id="365" r:id="rId9"/>
    <p:sldId id="366" r:id="rId10"/>
    <p:sldId id="367" r:id="rId11"/>
    <p:sldId id="370" r:id="rId12"/>
    <p:sldId id="369" r:id="rId13"/>
    <p:sldId id="368" r:id="rId14"/>
  </p:sldIdLst>
  <p:sldSz cx="9144000" cy="6858000" type="screen4x3"/>
  <p:notesSz cx="6858000" cy="9144000"/>
  <p:defaultTextStyle>
    <a:defPPr>
      <a:defRPr lang="en-US"/>
    </a:defPPr>
    <a:lvl1pPr algn="r" rtl="0" eaLnBrk="0" fontAlgn="base" hangingPunct="0">
      <a:spcBef>
        <a:spcPct val="0"/>
      </a:spcBef>
      <a:spcAft>
        <a:spcPct val="0"/>
      </a:spcAft>
      <a:defRPr kern="1200">
        <a:solidFill>
          <a:schemeClr val="tx1"/>
        </a:solidFill>
        <a:latin typeface="Arial" charset="0"/>
        <a:ea typeface="+mn-ea"/>
        <a:cs typeface="+mn-cs"/>
      </a:defRPr>
    </a:lvl1pPr>
    <a:lvl2pPr marL="457200" algn="r" rtl="0" eaLnBrk="0" fontAlgn="base" hangingPunct="0">
      <a:spcBef>
        <a:spcPct val="0"/>
      </a:spcBef>
      <a:spcAft>
        <a:spcPct val="0"/>
      </a:spcAft>
      <a:defRPr kern="1200">
        <a:solidFill>
          <a:schemeClr val="tx1"/>
        </a:solidFill>
        <a:latin typeface="Arial" charset="0"/>
        <a:ea typeface="+mn-ea"/>
        <a:cs typeface="+mn-cs"/>
      </a:defRPr>
    </a:lvl2pPr>
    <a:lvl3pPr marL="914400" algn="r" rtl="0" eaLnBrk="0" fontAlgn="base" hangingPunct="0">
      <a:spcBef>
        <a:spcPct val="0"/>
      </a:spcBef>
      <a:spcAft>
        <a:spcPct val="0"/>
      </a:spcAft>
      <a:defRPr kern="1200">
        <a:solidFill>
          <a:schemeClr val="tx1"/>
        </a:solidFill>
        <a:latin typeface="Arial" charset="0"/>
        <a:ea typeface="+mn-ea"/>
        <a:cs typeface="+mn-cs"/>
      </a:defRPr>
    </a:lvl3pPr>
    <a:lvl4pPr marL="1371600" algn="r" rtl="0" eaLnBrk="0" fontAlgn="base" hangingPunct="0">
      <a:spcBef>
        <a:spcPct val="0"/>
      </a:spcBef>
      <a:spcAft>
        <a:spcPct val="0"/>
      </a:spcAft>
      <a:defRPr kern="1200">
        <a:solidFill>
          <a:schemeClr val="tx1"/>
        </a:solidFill>
        <a:latin typeface="Arial" charset="0"/>
        <a:ea typeface="+mn-ea"/>
        <a:cs typeface="+mn-cs"/>
      </a:defRPr>
    </a:lvl4pPr>
    <a:lvl5pPr marL="1828800" algn="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F6C"/>
    <a:srgbClr val="EE6428"/>
    <a:srgbClr val="EE261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72157" autoAdjust="0"/>
  </p:normalViewPr>
  <p:slideViewPr>
    <p:cSldViewPr>
      <p:cViewPr varScale="1">
        <p:scale>
          <a:sx n="74" d="100"/>
          <a:sy n="74" d="100"/>
        </p:scale>
        <p:origin x="104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5" d="100"/>
        <a:sy n="185" d="100"/>
      </p:scale>
      <p:origin x="0" y="0"/>
    </p:cViewPr>
  </p:sorterViewPr>
  <p:notesViewPr>
    <p:cSldViewPr>
      <p:cViewPr varScale="1">
        <p:scale>
          <a:sx n="56" d="100"/>
          <a:sy n="56" d="100"/>
        </p:scale>
        <p:origin x="-123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en-US"/>
          </a:p>
        </p:txBody>
      </p:sp>
      <p:sp>
        <p:nvSpPr>
          <p:cNvPr id="1208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208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n-US"/>
          </a:p>
        </p:txBody>
      </p:sp>
      <p:sp>
        <p:nvSpPr>
          <p:cNvPr id="1208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fld id="{E1C874C1-DE40-48C6-8921-6C8B49568EF5}" type="slidenum">
              <a:rPr lang="en-US"/>
              <a:pPr>
                <a:defRPr/>
              </a:pPr>
              <a:t>‹#›</a:t>
            </a:fld>
            <a:endParaRPr lang="en-US"/>
          </a:p>
        </p:txBody>
      </p:sp>
    </p:spTree>
    <p:extLst>
      <p:ext uri="{BB962C8B-B14F-4D97-AF65-F5344CB8AC3E}">
        <p14:creationId xmlns:p14="http://schemas.microsoft.com/office/powerpoint/2010/main" val="2581088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fld id="{59906B10-6FBF-4506-B906-A01066EEEEBA}" type="slidenum">
              <a:rPr lang="en-US"/>
              <a:pPr>
                <a:defRPr/>
              </a:pPr>
              <a:t>‹#›</a:t>
            </a:fld>
            <a:endParaRPr lang="en-US"/>
          </a:p>
        </p:txBody>
      </p:sp>
    </p:spTree>
    <p:extLst>
      <p:ext uri="{BB962C8B-B14F-4D97-AF65-F5344CB8AC3E}">
        <p14:creationId xmlns:p14="http://schemas.microsoft.com/office/powerpoint/2010/main" val="29662713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51A9BEF-EBFE-4ECA-BEEB-5B194BA0D578}" type="slidenum">
              <a:rPr lang="en-US" smtClean="0">
                <a:ea typeface="Lucida Sans Unicode" pitchFamily="34" charset="0"/>
                <a:cs typeface="Lucida Sans Unicode" pitchFamily="34" charset="0"/>
              </a:rPr>
              <a:pPr/>
              <a:t>1</a:t>
            </a:fld>
            <a:endParaRPr lang="en-US" dirty="0">
              <a:ea typeface="Lucida Sans Unicode" pitchFamily="34" charset="0"/>
              <a:cs typeface="Lucida Sans Unicode"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CA" dirty="0"/>
          </a:p>
        </p:txBody>
      </p:sp>
    </p:spTree>
    <p:extLst>
      <p:ext uri="{BB962C8B-B14F-4D97-AF65-F5344CB8AC3E}">
        <p14:creationId xmlns:p14="http://schemas.microsoft.com/office/powerpoint/2010/main" val="669059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69C8921-6283-4C5F-8EE5-6ECD1881AECA}" type="slidenum">
              <a:rPr lang="en-US" smtClean="0">
                <a:ea typeface="Lucida Sans Unicode" pitchFamily="34" charset="0"/>
                <a:cs typeface="Lucida Sans Unicode" pitchFamily="34" charset="0"/>
              </a:rPr>
              <a:pPr/>
              <a:t>2</a:t>
            </a:fld>
            <a:endParaRPr lang="en-US">
              <a:ea typeface="Lucida Sans Unicode" pitchFamily="34" charset="0"/>
              <a:cs typeface="Lucida Sans Unicode"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CA"/>
          </a:p>
        </p:txBody>
      </p:sp>
    </p:spTree>
    <p:extLst>
      <p:ext uri="{BB962C8B-B14F-4D97-AF65-F5344CB8AC3E}">
        <p14:creationId xmlns:p14="http://schemas.microsoft.com/office/powerpoint/2010/main" val="95301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69C8921-6283-4C5F-8EE5-6ECD1881AECA}" type="slidenum">
              <a:rPr lang="en-US" smtClean="0">
                <a:ea typeface="Lucida Sans Unicode" pitchFamily="34" charset="0"/>
                <a:cs typeface="Lucida Sans Unicode" pitchFamily="34" charset="0"/>
              </a:rPr>
              <a:pPr/>
              <a:t>4</a:t>
            </a:fld>
            <a:endParaRPr lang="en-US">
              <a:ea typeface="Lucida Sans Unicode" pitchFamily="34" charset="0"/>
              <a:cs typeface="Lucida Sans Unicode"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CA"/>
          </a:p>
        </p:txBody>
      </p:sp>
    </p:spTree>
    <p:extLst>
      <p:ext uri="{BB962C8B-B14F-4D97-AF65-F5344CB8AC3E}">
        <p14:creationId xmlns:p14="http://schemas.microsoft.com/office/powerpoint/2010/main" val="57053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a:t>
            </a:r>
            <a:r>
              <a:rPr lang="en-CA" baseline="0" dirty="0"/>
              <a:t> CPU performance has increased relative to memory performance much more time is spent by the CPU waiting for data to be fetched from RAM.  One way around this is the have multiple threads of execution in the CPU so when one thread is blocked waiting on memory an other thread can do work.  This is a major challenge in CPU design and a very large portion of CPU real-estate is devoted to trying to predict what memory will be accessed so that it’s contents can be pre-fetched.</a:t>
            </a:r>
            <a:endParaRPr lang="en-CA" dirty="0"/>
          </a:p>
        </p:txBody>
      </p:sp>
      <p:sp>
        <p:nvSpPr>
          <p:cNvPr id="4" name="Slide Number Placeholder 3"/>
          <p:cNvSpPr>
            <a:spLocks noGrp="1"/>
          </p:cNvSpPr>
          <p:nvPr>
            <p:ph type="sldNum" sz="quarter" idx="10"/>
          </p:nvPr>
        </p:nvSpPr>
        <p:spPr/>
        <p:txBody>
          <a:bodyPr/>
          <a:lstStyle/>
          <a:p>
            <a:pPr>
              <a:defRPr/>
            </a:pPr>
            <a:fld id="{59906B10-6FBF-4506-B906-A01066EEEEBA}" type="slidenum">
              <a:rPr lang="en-US" smtClean="0"/>
              <a:pPr>
                <a:defRPr/>
              </a:pPr>
              <a:t>13</a:t>
            </a:fld>
            <a:endParaRPr lang="en-US"/>
          </a:p>
        </p:txBody>
      </p:sp>
    </p:spTree>
    <p:extLst>
      <p:ext uri="{BB962C8B-B14F-4D97-AF65-F5344CB8AC3E}">
        <p14:creationId xmlns:p14="http://schemas.microsoft.com/office/powerpoint/2010/main" val="3798810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solidFill>
                  <a:srgbClr val="535353"/>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solidFill>
                  <a:srgbClr val="535353"/>
                </a:solidFill>
              </a:defRPr>
            </a:lvl1p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lvl1pPr>
              <a:defRPr>
                <a:solidFill>
                  <a:srgbClr val="535353"/>
                </a:solidFill>
              </a:defRPr>
            </a:lvl1pPr>
            <a:lvl2pPr>
              <a:defRPr>
                <a:solidFill>
                  <a:srgbClr val="535353"/>
                </a:solidFill>
              </a:defRPr>
            </a:lvl2pPr>
            <a:lvl3pPr>
              <a:defRPr>
                <a:solidFill>
                  <a:srgbClr val="535353"/>
                </a:solidFill>
              </a:defRPr>
            </a:lvl3pPr>
            <a:lvl4pPr>
              <a:defRPr>
                <a:solidFill>
                  <a:srgbClr val="535353"/>
                </a:solidFill>
              </a:defRPr>
            </a:lvl4pPr>
            <a:lvl5pPr>
              <a:defRPr>
                <a:solidFill>
                  <a:srgbClr val="53535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lvl1pPr>
              <a:defRPr>
                <a:solidFill>
                  <a:srgbClr val="535353"/>
                </a:solidFill>
              </a:defRPr>
            </a:lvl1pPr>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lvl1pPr>
              <a:defRPr>
                <a:solidFill>
                  <a:srgbClr val="535353"/>
                </a:solidFill>
              </a:defRPr>
            </a:lvl1pPr>
            <a:lvl2pPr>
              <a:defRPr>
                <a:solidFill>
                  <a:srgbClr val="535353"/>
                </a:solidFill>
              </a:defRPr>
            </a:lvl2pPr>
            <a:lvl3pPr>
              <a:defRPr>
                <a:solidFill>
                  <a:srgbClr val="535353"/>
                </a:solidFill>
              </a:defRPr>
            </a:lvl3pPr>
            <a:lvl4pPr>
              <a:defRPr>
                <a:solidFill>
                  <a:srgbClr val="535353"/>
                </a:solidFill>
              </a:defRPr>
            </a:lvl4pPr>
            <a:lvl5pPr>
              <a:defRPr>
                <a:solidFill>
                  <a:srgbClr val="53535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vert="horz"/>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solidFill>
                  <a:srgbClr val="535353"/>
                </a:solidFill>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solidFill>
                  <a:srgbClr val="535353"/>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solidFill>
                  <a:srgbClr val="535353"/>
                </a:solidFill>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solidFill>
                  <a:srgbClr val="535353"/>
                </a:solidFill>
              </a:defRPr>
            </a:lvl1pPr>
            <a:lvl2pPr>
              <a:defRPr sz="2400">
                <a:solidFill>
                  <a:srgbClr val="535353"/>
                </a:solidFill>
              </a:defRPr>
            </a:lvl2pPr>
            <a:lvl3pPr>
              <a:defRPr sz="2000">
                <a:solidFill>
                  <a:srgbClr val="535353"/>
                </a:solidFill>
              </a:defRPr>
            </a:lvl3pPr>
            <a:lvl4pPr>
              <a:defRPr sz="1800">
                <a:solidFill>
                  <a:srgbClr val="535353"/>
                </a:solidFill>
              </a:defRPr>
            </a:lvl4pPr>
            <a:lvl5pPr>
              <a:defRPr sz="1800">
                <a:solidFill>
                  <a:srgbClr val="535353"/>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solidFill>
                  <a:srgbClr val="535353"/>
                </a:solidFill>
              </a:defRPr>
            </a:lvl1pPr>
            <a:lvl2pPr>
              <a:defRPr sz="2400">
                <a:solidFill>
                  <a:srgbClr val="535353"/>
                </a:solidFill>
              </a:defRPr>
            </a:lvl2pPr>
            <a:lvl3pPr>
              <a:defRPr sz="2000">
                <a:solidFill>
                  <a:srgbClr val="535353"/>
                </a:solidFill>
              </a:defRPr>
            </a:lvl3pPr>
            <a:lvl4pPr>
              <a:defRPr sz="1800">
                <a:solidFill>
                  <a:srgbClr val="535353"/>
                </a:solidFill>
              </a:defRPr>
            </a:lvl4pPr>
            <a:lvl5pPr>
              <a:defRPr sz="1800">
                <a:solidFill>
                  <a:srgbClr val="535353"/>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solidFill>
                  <a:srgbClr val="535353"/>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solidFill>
                  <a:srgbClr val="53535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solidFill>
                  <a:srgbClr val="535353"/>
                </a:solidFill>
              </a:defRPr>
            </a:lvl1pPr>
            <a:lvl2pPr>
              <a:defRPr sz="2000">
                <a:solidFill>
                  <a:srgbClr val="535353"/>
                </a:solidFill>
              </a:defRPr>
            </a:lvl2pPr>
            <a:lvl3pPr>
              <a:defRPr sz="1800">
                <a:solidFill>
                  <a:srgbClr val="535353"/>
                </a:solidFill>
              </a:defRPr>
            </a:lvl3pPr>
            <a:lvl4pPr>
              <a:defRPr sz="1600">
                <a:solidFill>
                  <a:srgbClr val="535353"/>
                </a:solidFill>
              </a:defRPr>
            </a:lvl4pPr>
            <a:lvl5pPr>
              <a:defRPr sz="1600">
                <a:solidFill>
                  <a:srgbClr val="535353"/>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solidFill>
                  <a:srgbClr val="53535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solidFill>
                  <a:srgbClr val="535353"/>
                </a:solidFill>
              </a:defRPr>
            </a:lvl1pPr>
            <a:lvl2pPr>
              <a:defRPr sz="2000">
                <a:solidFill>
                  <a:srgbClr val="535353"/>
                </a:solidFill>
              </a:defRPr>
            </a:lvl2pPr>
            <a:lvl3pPr>
              <a:defRPr sz="1800">
                <a:solidFill>
                  <a:srgbClr val="535353"/>
                </a:solidFill>
              </a:defRPr>
            </a:lvl3pPr>
            <a:lvl4pPr>
              <a:defRPr sz="1600">
                <a:solidFill>
                  <a:srgbClr val="535353"/>
                </a:solidFill>
              </a:defRPr>
            </a:lvl4pPr>
            <a:lvl5pPr>
              <a:defRPr sz="1600">
                <a:solidFill>
                  <a:srgbClr val="535353"/>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solidFill>
                  <a:srgbClr val="535353"/>
                </a:solidFill>
              </a:defRPr>
            </a:lvl1p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solidFill>
                  <a:srgbClr val="535353"/>
                </a:solidFill>
              </a:defRPr>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solidFill>
                  <a:srgbClr val="535353"/>
                </a:solidFill>
              </a:defRPr>
            </a:lvl1pPr>
            <a:lvl2pPr>
              <a:defRPr sz="2800">
                <a:solidFill>
                  <a:srgbClr val="535353"/>
                </a:solidFill>
              </a:defRPr>
            </a:lvl2pPr>
            <a:lvl3pPr>
              <a:defRPr sz="2400">
                <a:solidFill>
                  <a:srgbClr val="535353"/>
                </a:solidFill>
              </a:defRPr>
            </a:lvl3pPr>
            <a:lvl4pPr>
              <a:defRPr sz="2000">
                <a:solidFill>
                  <a:srgbClr val="535353"/>
                </a:solidFill>
              </a:defRPr>
            </a:lvl4pPr>
            <a:lvl5pPr>
              <a:defRPr sz="2000">
                <a:solidFill>
                  <a:srgbClr val="535353"/>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solidFill>
                  <a:srgbClr val="53535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solidFill>
                  <a:srgbClr val="535353"/>
                </a:solidFill>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solidFill>
                  <a:srgbClr val="535353"/>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solidFill>
                  <a:srgbClr val="53535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cstate="print"/>
          <a:srcRect/>
          <a:stretch>
            <a:fillRect/>
          </a:stretch>
        </p:blipFill>
        <p:spPr bwMode="auto">
          <a:xfrm>
            <a:off x="35496" y="6099001"/>
            <a:ext cx="2533650" cy="714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ctr" rtl="0" eaLnBrk="1" fontAlgn="base" hangingPunct="1">
        <a:spcBef>
          <a:spcPct val="0"/>
        </a:spcBef>
        <a:spcAft>
          <a:spcPct val="0"/>
        </a:spcAft>
        <a:defRPr sz="4400">
          <a:solidFill>
            <a:schemeClr val="tx2"/>
          </a:solidFill>
          <a:latin typeface="+mj-lt"/>
          <a:ea typeface="ＭＳ Ｐゴシック" pitchFamily="-107" charset="-128"/>
          <a:cs typeface="ＭＳ Ｐゴシック" pitchFamily="-107" charset="-128"/>
        </a:defRPr>
      </a:lvl1pPr>
      <a:lvl2pPr algn="ctr" rtl="0" eaLnBrk="1" fontAlgn="base" hangingPunct="1">
        <a:spcBef>
          <a:spcPct val="0"/>
        </a:spcBef>
        <a:spcAft>
          <a:spcPct val="0"/>
        </a:spcAft>
        <a:defRPr sz="4400">
          <a:solidFill>
            <a:schemeClr val="tx2"/>
          </a:solidFill>
          <a:latin typeface="Times" pitchFamily="-107" charset="0"/>
          <a:ea typeface="ＭＳ Ｐゴシック" pitchFamily="-107" charset="-128"/>
          <a:cs typeface="ＭＳ Ｐゴシック" pitchFamily="-107" charset="-128"/>
        </a:defRPr>
      </a:lvl2pPr>
      <a:lvl3pPr algn="ctr" rtl="0" eaLnBrk="1" fontAlgn="base" hangingPunct="1">
        <a:spcBef>
          <a:spcPct val="0"/>
        </a:spcBef>
        <a:spcAft>
          <a:spcPct val="0"/>
        </a:spcAft>
        <a:defRPr sz="4400">
          <a:solidFill>
            <a:schemeClr val="tx2"/>
          </a:solidFill>
          <a:latin typeface="Times" pitchFamily="-107" charset="0"/>
          <a:ea typeface="ＭＳ Ｐゴシック" pitchFamily="-107" charset="-128"/>
          <a:cs typeface="ＭＳ Ｐゴシック" pitchFamily="-107" charset="-128"/>
        </a:defRPr>
      </a:lvl3pPr>
      <a:lvl4pPr algn="ctr" rtl="0" eaLnBrk="1" fontAlgn="base" hangingPunct="1">
        <a:spcBef>
          <a:spcPct val="0"/>
        </a:spcBef>
        <a:spcAft>
          <a:spcPct val="0"/>
        </a:spcAft>
        <a:defRPr sz="4400">
          <a:solidFill>
            <a:schemeClr val="tx2"/>
          </a:solidFill>
          <a:latin typeface="Times" pitchFamily="-107" charset="0"/>
          <a:ea typeface="ＭＳ Ｐゴシック" pitchFamily="-107" charset="-128"/>
          <a:cs typeface="ＭＳ Ｐゴシック" pitchFamily="-107" charset="-128"/>
        </a:defRPr>
      </a:lvl4pPr>
      <a:lvl5pPr algn="ctr" rtl="0" eaLnBrk="1" fontAlgn="base" hangingPunct="1">
        <a:spcBef>
          <a:spcPct val="0"/>
        </a:spcBef>
        <a:spcAft>
          <a:spcPct val="0"/>
        </a:spcAft>
        <a:defRPr sz="4400">
          <a:solidFill>
            <a:schemeClr val="tx2"/>
          </a:solidFill>
          <a:latin typeface="Times" pitchFamily="-107" charset="0"/>
          <a:ea typeface="ＭＳ Ｐゴシック" pitchFamily="-107" charset="-128"/>
          <a:cs typeface="ＭＳ Ｐゴシック" pitchFamily="-107" charset="-128"/>
        </a:defRPr>
      </a:lvl5pPr>
      <a:lvl6pPr marL="457200" algn="ctr" rtl="0" eaLnBrk="1" fontAlgn="base" hangingPunct="1">
        <a:spcBef>
          <a:spcPct val="0"/>
        </a:spcBef>
        <a:spcAft>
          <a:spcPct val="0"/>
        </a:spcAft>
        <a:defRPr sz="4400">
          <a:solidFill>
            <a:schemeClr val="tx2"/>
          </a:solidFill>
          <a:latin typeface="Times" pitchFamily="-107" charset="0"/>
        </a:defRPr>
      </a:lvl6pPr>
      <a:lvl7pPr marL="914400" algn="ctr" rtl="0" eaLnBrk="1" fontAlgn="base" hangingPunct="1">
        <a:spcBef>
          <a:spcPct val="0"/>
        </a:spcBef>
        <a:spcAft>
          <a:spcPct val="0"/>
        </a:spcAft>
        <a:defRPr sz="4400">
          <a:solidFill>
            <a:schemeClr val="tx2"/>
          </a:solidFill>
          <a:latin typeface="Times" pitchFamily="-107" charset="0"/>
        </a:defRPr>
      </a:lvl7pPr>
      <a:lvl8pPr marL="1371600" algn="ctr" rtl="0" eaLnBrk="1" fontAlgn="base" hangingPunct="1">
        <a:spcBef>
          <a:spcPct val="0"/>
        </a:spcBef>
        <a:spcAft>
          <a:spcPct val="0"/>
        </a:spcAft>
        <a:defRPr sz="4400">
          <a:solidFill>
            <a:schemeClr val="tx2"/>
          </a:solidFill>
          <a:latin typeface="Times" pitchFamily="-107" charset="0"/>
        </a:defRPr>
      </a:lvl8pPr>
      <a:lvl9pPr marL="1828800" algn="ctr" rtl="0" eaLnBrk="1" fontAlgn="base" hangingPunct="1">
        <a:spcBef>
          <a:spcPct val="0"/>
        </a:spcBef>
        <a:spcAft>
          <a:spcPct val="0"/>
        </a:spcAft>
        <a:defRPr sz="4400">
          <a:solidFill>
            <a:schemeClr val="tx2"/>
          </a:solidFill>
          <a:latin typeface="Times" pitchFamily="-107"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pitchFamily="-107" charset="-128"/>
          <a:cs typeface="ＭＳ Ｐゴシック" pitchFamily="-107"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pitchFamily="-107"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pitchFamily="-107"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107"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107"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07"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07"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07"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p:txBody>
          <a:bodyPr/>
          <a:lstStyle/>
          <a:p>
            <a:pPr eaLnBrk="1" hangingPunct="1"/>
            <a:r>
              <a:rPr lang="en-US" dirty="0">
                <a:solidFill>
                  <a:srgbClr val="000000"/>
                </a:solidFill>
              </a:rPr>
              <a:t>Performance</a:t>
            </a:r>
          </a:p>
        </p:txBody>
      </p:sp>
      <p:sp>
        <p:nvSpPr>
          <p:cNvPr id="2" name="Subtitle 1"/>
          <p:cNvSpPr>
            <a:spLocks noGrp="1"/>
          </p:cNvSpPr>
          <p:nvPr>
            <p:ph type="subTitle" idx="1"/>
          </p:nvPr>
        </p:nvSpPr>
        <p:spPr/>
        <p:txBody>
          <a:bodyPr/>
          <a:lstStyle/>
          <a:p>
            <a:endParaRPr lang="en-CA"/>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1143000"/>
          </a:xfrm>
        </p:spPr>
        <p:txBody>
          <a:bodyPr/>
          <a:lstStyle/>
          <a:p>
            <a:pPr algn="l"/>
            <a:r>
              <a:rPr lang="en-CA" dirty="0"/>
              <a:t>Enter SSD</a:t>
            </a:r>
          </a:p>
        </p:txBody>
      </p:sp>
      <p:sp>
        <p:nvSpPr>
          <p:cNvPr id="3" name="Content Placeholder 2"/>
          <p:cNvSpPr>
            <a:spLocks noGrp="1"/>
          </p:cNvSpPr>
          <p:nvPr>
            <p:ph idx="1"/>
          </p:nvPr>
        </p:nvSpPr>
        <p:spPr>
          <a:xfrm>
            <a:off x="838200" y="1219200"/>
            <a:ext cx="6705600" cy="2971800"/>
          </a:xfrm>
        </p:spPr>
        <p:txBody>
          <a:bodyPr/>
          <a:lstStyle/>
          <a:p>
            <a:r>
              <a:rPr lang="en-CA" dirty="0"/>
              <a:t>On the order of 1000 IOPS</a:t>
            </a:r>
          </a:p>
          <a:p>
            <a:r>
              <a:rPr lang="en-CA" dirty="0"/>
              <a:t>Expensive per GB</a:t>
            </a:r>
          </a:p>
          <a:p>
            <a:r>
              <a:rPr lang="en-CA" dirty="0"/>
              <a:t>Mixed solutions</a:t>
            </a:r>
          </a:p>
        </p:txBody>
      </p:sp>
    </p:spTree>
    <p:extLst>
      <p:ext uri="{BB962C8B-B14F-4D97-AF65-F5344CB8AC3E}">
        <p14:creationId xmlns:p14="http://schemas.microsoft.com/office/powerpoint/2010/main" val="1895600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1143000"/>
          </a:xfrm>
        </p:spPr>
        <p:txBody>
          <a:bodyPr/>
          <a:lstStyle/>
          <a:p>
            <a:pPr algn="l"/>
            <a:r>
              <a:rPr lang="en-CA" dirty="0"/>
              <a:t>Buffer Cache</a:t>
            </a:r>
          </a:p>
        </p:txBody>
      </p:sp>
      <p:sp>
        <p:nvSpPr>
          <p:cNvPr id="3" name="Content Placeholder 2"/>
          <p:cNvSpPr>
            <a:spLocks noGrp="1"/>
          </p:cNvSpPr>
          <p:nvPr>
            <p:ph idx="1"/>
          </p:nvPr>
        </p:nvSpPr>
        <p:spPr>
          <a:xfrm>
            <a:off x="838200" y="1219200"/>
            <a:ext cx="7543800" cy="3352800"/>
          </a:xfrm>
        </p:spPr>
        <p:txBody>
          <a:bodyPr/>
          <a:lstStyle/>
          <a:p>
            <a:r>
              <a:rPr lang="en-CA" dirty="0"/>
              <a:t>A section of system RAM devoted to local copies of data from the file systems</a:t>
            </a:r>
          </a:p>
          <a:p>
            <a:r>
              <a:rPr lang="en-CA" dirty="0"/>
              <a:t>By default file system I/O passed through the buffer cache</a:t>
            </a:r>
          </a:p>
          <a:p>
            <a:pPr marL="0" indent="0">
              <a:buNone/>
            </a:pPr>
            <a:r>
              <a:rPr lang="en-CA" dirty="0"/>
              <a:t>Try this at home:</a:t>
            </a:r>
          </a:p>
        </p:txBody>
      </p:sp>
      <p:sp>
        <p:nvSpPr>
          <p:cNvPr id="4" name="TextBox 3"/>
          <p:cNvSpPr txBox="1"/>
          <p:nvPr/>
        </p:nvSpPr>
        <p:spPr>
          <a:xfrm>
            <a:off x="2302952" y="4078069"/>
            <a:ext cx="4478848" cy="646331"/>
          </a:xfrm>
          <a:prstGeom prst="rect">
            <a:avLst/>
          </a:prstGeom>
          <a:solidFill>
            <a:schemeClr val="bg2">
              <a:lumMod val="40000"/>
              <a:lumOff val="60000"/>
            </a:schemeClr>
          </a:solidFill>
        </p:spPr>
        <p:txBody>
          <a:bodyPr wrap="none" rtlCol="0">
            <a:spAutoFit/>
          </a:bodyPr>
          <a:lstStyle/>
          <a:p>
            <a:pPr algn="l"/>
            <a:r>
              <a:rPr lang="en-CA" dirty="0">
                <a:latin typeface="Courier"/>
                <a:cs typeface="Courier"/>
              </a:rPr>
              <a:t>time cat </a:t>
            </a:r>
            <a:r>
              <a:rPr lang="en-CA" dirty="0" err="1">
                <a:latin typeface="Courier"/>
                <a:cs typeface="Courier"/>
              </a:rPr>
              <a:t>LargeFile</a:t>
            </a:r>
            <a:r>
              <a:rPr lang="en-CA" dirty="0">
                <a:latin typeface="Courier"/>
                <a:cs typeface="Courier"/>
              </a:rPr>
              <a:t> &gt; /</a:t>
            </a:r>
            <a:r>
              <a:rPr lang="en-CA" dirty="0" err="1">
                <a:latin typeface="Courier"/>
                <a:cs typeface="Courier"/>
              </a:rPr>
              <a:t>dev</a:t>
            </a:r>
            <a:r>
              <a:rPr lang="en-CA" dirty="0">
                <a:latin typeface="Courier"/>
                <a:cs typeface="Courier"/>
              </a:rPr>
              <a:t>/null</a:t>
            </a:r>
          </a:p>
          <a:p>
            <a:pPr algn="l"/>
            <a:r>
              <a:rPr lang="en-CA" dirty="0">
                <a:latin typeface="Courier"/>
                <a:cs typeface="Courier"/>
              </a:rPr>
              <a:t>time cat </a:t>
            </a:r>
            <a:r>
              <a:rPr lang="en-CA" dirty="0" err="1">
                <a:latin typeface="Courier"/>
                <a:cs typeface="Courier"/>
              </a:rPr>
              <a:t>LargeFile</a:t>
            </a:r>
            <a:r>
              <a:rPr lang="en-CA" dirty="0">
                <a:latin typeface="Courier"/>
                <a:cs typeface="Courier"/>
              </a:rPr>
              <a:t> &gt; /</a:t>
            </a:r>
            <a:r>
              <a:rPr lang="en-CA" dirty="0" err="1">
                <a:latin typeface="Courier"/>
                <a:cs typeface="Courier"/>
              </a:rPr>
              <a:t>dev</a:t>
            </a:r>
            <a:r>
              <a:rPr lang="en-CA" dirty="0">
                <a:latin typeface="Courier"/>
                <a:cs typeface="Courier"/>
              </a:rPr>
              <a:t>/null</a:t>
            </a:r>
          </a:p>
        </p:txBody>
      </p:sp>
    </p:spTree>
    <p:extLst>
      <p:ext uri="{BB962C8B-B14F-4D97-AF65-F5344CB8AC3E}">
        <p14:creationId xmlns:p14="http://schemas.microsoft.com/office/powerpoint/2010/main" val="283783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lstStyle/>
          <a:p>
            <a:pPr algn="l"/>
            <a:r>
              <a:rPr lang="en-CA" dirty="0"/>
              <a:t>Ever wonder why CPUs have so many cores and threads?</a:t>
            </a:r>
          </a:p>
        </p:txBody>
      </p:sp>
    </p:spTree>
    <p:extLst>
      <p:ext uri="{BB962C8B-B14F-4D97-AF65-F5344CB8AC3E}">
        <p14:creationId xmlns:p14="http://schemas.microsoft.com/office/powerpoint/2010/main" val="318014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pu_v_me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609600"/>
            <a:ext cx="7823200" cy="5183173"/>
          </a:xfrm>
          <a:prstGeom prst="rect">
            <a:avLst/>
          </a:prstGeom>
        </p:spPr>
      </p:pic>
      <p:sp>
        <p:nvSpPr>
          <p:cNvPr id="7" name="TextBox 6"/>
          <p:cNvSpPr txBox="1"/>
          <p:nvPr/>
        </p:nvSpPr>
        <p:spPr>
          <a:xfrm>
            <a:off x="838200" y="5867400"/>
            <a:ext cx="7136351" cy="307777"/>
          </a:xfrm>
          <a:prstGeom prst="rect">
            <a:avLst/>
          </a:prstGeom>
          <a:noFill/>
        </p:spPr>
        <p:txBody>
          <a:bodyPr wrap="none" rtlCol="0">
            <a:spAutoFit/>
          </a:bodyPr>
          <a:lstStyle/>
          <a:p>
            <a:pPr algn="l"/>
            <a:r>
              <a:rPr lang="en-CA" sz="1400" dirty="0" err="1"/>
              <a:t>From:http</a:t>
            </a:r>
            <a:r>
              <a:rPr lang="en-CA" sz="1400" dirty="0"/>
              <a:t>://</a:t>
            </a:r>
            <a:r>
              <a:rPr lang="en-CA" sz="1400" dirty="0" err="1"/>
              <a:t>en.community.dell.com</a:t>
            </a:r>
            <a:r>
              <a:rPr lang="en-CA" sz="1400" dirty="0"/>
              <a:t>/</a:t>
            </a:r>
            <a:r>
              <a:rPr lang="en-CA" sz="1400" dirty="0" err="1"/>
              <a:t>techcenter</a:t>
            </a:r>
            <a:r>
              <a:rPr lang="en-CA" sz="1400" dirty="0"/>
              <a:t>/high-performance-computing/w/wiki/2284 </a:t>
            </a:r>
          </a:p>
        </p:txBody>
      </p:sp>
    </p:spTree>
    <p:extLst>
      <p:ext uri="{BB962C8B-B14F-4D97-AF65-F5344CB8AC3E}">
        <p14:creationId xmlns:p14="http://schemas.microsoft.com/office/powerpoint/2010/main" val="3851696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dirty="0">
                <a:solidFill>
                  <a:srgbClr val="000000"/>
                </a:solidFill>
              </a:rPr>
              <a:t>Performance – why bother</a:t>
            </a:r>
          </a:p>
        </p:txBody>
      </p:sp>
      <p:sp>
        <p:nvSpPr>
          <p:cNvPr id="18435" name="Rectangle 3"/>
          <p:cNvSpPr>
            <a:spLocks noGrp="1" noChangeArrowheads="1"/>
          </p:cNvSpPr>
          <p:nvPr>
            <p:ph idx="1"/>
          </p:nvPr>
        </p:nvSpPr>
        <p:spPr>
          <a:xfrm>
            <a:off x="990600" y="1417638"/>
            <a:ext cx="7391400" cy="4800600"/>
          </a:xfrm>
        </p:spPr>
        <p:txBody>
          <a:bodyPr/>
          <a:lstStyle/>
          <a:p>
            <a:pPr eaLnBrk="1" hangingPunct="1">
              <a:lnSpc>
                <a:spcPct val="150000"/>
              </a:lnSpc>
            </a:pPr>
            <a:r>
              <a:rPr lang="en-US" sz="2000" dirty="0">
                <a:solidFill>
                  <a:srgbClr val="000000"/>
                </a:solidFill>
              </a:rPr>
              <a:t>Performance tuning is not as important as it used to be.</a:t>
            </a:r>
          </a:p>
          <a:p>
            <a:pPr eaLnBrk="1" hangingPunct="1">
              <a:lnSpc>
                <a:spcPct val="150000"/>
              </a:lnSpc>
            </a:pPr>
            <a:r>
              <a:rPr lang="en-US" sz="2000" dirty="0">
                <a:solidFill>
                  <a:srgbClr val="000000"/>
                </a:solidFill>
              </a:rPr>
              <a:t>“Buy more or use less”</a:t>
            </a:r>
          </a:p>
          <a:p>
            <a:pPr eaLnBrk="1" hangingPunct="1">
              <a:lnSpc>
                <a:spcPct val="150000"/>
              </a:lnSpc>
            </a:pPr>
            <a:endParaRPr lang="en-US" sz="2000" dirty="0">
              <a:solidFill>
                <a:srgbClr val="000000"/>
              </a:solidFill>
            </a:endParaRPr>
          </a:p>
          <a:p>
            <a:pPr marL="0" indent="0" eaLnBrk="1" hangingPunct="1">
              <a:lnSpc>
                <a:spcPct val="90000"/>
              </a:lnSpc>
              <a:buNone/>
            </a:pPr>
            <a:endParaRPr lang="en-US" dirty="0"/>
          </a:p>
        </p:txBody>
      </p:sp>
    </p:spTree>
    <p:extLst>
      <p:ext uri="{BB962C8B-B14F-4D97-AF65-F5344CB8AC3E}">
        <p14:creationId xmlns:p14="http://schemas.microsoft.com/office/powerpoint/2010/main" val="3089613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CA" dirty="0"/>
              <a:t>Key Areas</a:t>
            </a:r>
          </a:p>
        </p:txBody>
      </p:sp>
      <p:sp>
        <p:nvSpPr>
          <p:cNvPr id="3" name="Content Placeholder 2"/>
          <p:cNvSpPr>
            <a:spLocks noGrp="1"/>
          </p:cNvSpPr>
          <p:nvPr>
            <p:ph idx="1"/>
          </p:nvPr>
        </p:nvSpPr>
        <p:spPr>
          <a:xfrm>
            <a:off x="1295400" y="1600200"/>
            <a:ext cx="7086600" cy="2362200"/>
          </a:xfrm>
        </p:spPr>
        <p:txBody>
          <a:bodyPr/>
          <a:lstStyle/>
          <a:p>
            <a:r>
              <a:rPr lang="en-CA" dirty="0"/>
              <a:t>CPU</a:t>
            </a:r>
          </a:p>
          <a:p>
            <a:r>
              <a:rPr lang="en-CA" dirty="0"/>
              <a:t>Memory</a:t>
            </a:r>
          </a:p>
          <a:p>
            <a:r>
              <a:rPr lang="en-CA" dirty="0"/>
              <a:t>Disk</a:t>
            </a:r>
          </a:p>
        </p:txBody>
      </p:sp>
    </p:spTree>
    <p:extLst>
      <p:ext uri="{BB962C8B-B14F-4D97-AF65-F5344CB8AC3E}">
        <p14:creationId xmlns:p14="http://schemas.microsoft.com/office/powerpoint/2010/main" val="247090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dirty="0">
                <a:solidFill>
                  <a:srgbClr val="000000"/>
                </a:solidFill>
              </a:rPr>
              <a:t>CPU</a:t>
            </a:r>
          </a:p>
        </p:txBody>
      </p:sp>
      <p:sp>
        <p:nvSpPr>
          <p:cNvPr id="18435" name="Rectangle 3"/>
          <p:cNvSpPr>
            <a:spLocks noGrp="1" noChangeArrowheads="1"/>
          </p:cNvSpPr>
          <p:nvPr>
            <p:ph idx="1"/>
          </p:nvPr>
        </p:nvSpPr>
        <p:spPr>
          <a:xfrm>
            <a:off x="1143000" y="1295400"/>
            <a:ext cx="7620000" cy="2057400"/>
          </a:xfrm>
        </p:spPr>
        <p:txBody>
          <a:bodyPr/>
          <a:lstStyle/>
          <a:p>
            <a:pPr eaLnBrk="1" hangingPunct="1">
              <a:lnSpc>
                <a:spcPct val="150000"/>
              </a:lnSpc>
            </a:pPr>
            <a:r>
              <a:rPr lang="en-US" sz="2400" dirty="0">
                <a:solidFill>
                  <a:srgbClr val="000000"/>
                </a:solidFill>
              </a:rPr>
              <a:t>A well tuned system, running at it’s limit will be CPU bound*</a:t>
            </a:r>
          </a:p>
          <a:p>
            <a:pPr eaLnBrk="1" hangingPunct="1">
              <a:lnSpc>
                <a:spcPct val="150000"/>
              </a:lnSpc>
            </a:pPr>
            <a:r>
              <a:rPr lang="en-US" sz="2400" dirty="0">
                <a:solidFill>
                  <a:srgbClr val="000000"/>
                </a:solidFill>
              </a:rPr>
              <a:t>Processes ‘compete’ for CPU time the scheduler decides who get’s how much</a:t>
            </a:r>
          </a:p>
          <a:p>
            <a:pPr>
              <a:lnSpc>
                <a:spcPct val="150000"/>
              </a:lnSpc>
            </a:pPr>
            <a:r>
              <a:rPr lang="en-US" sz="2400" dirty="0">
                <a:solidFill>
                  <a:srgbClr val="000000"/>
                </a:solidFill>
              </a:rPr>
              <a:t>Completely Fair Scheduler is the default for current Linux systems </a:t>
            </a:r>
            <a:r>
              <a:rPr lang="en-US" sz="1400" dirty="0">
                <a:solidFill>
                  <a:srgbClr val="000000"/>
                </a:solidFill>
              </a:rPr>
              <a:t>(http://</a:t>
            </a:r>
            <a:r>
              <a:rPr lang="en-US" sz="1400" dirty="0" err="1">
                <a:solidFill>
                  <a:srgbClr val="000000"/>
                </a:solidFill>
              </a:rPr>
              <a:t>www.linuxjournal.com</a:t>
            </a:r>
            <a:r>
              <a:rPr lang="en-US" sz="1400" dirty="0">
                <a:solidFill>
                  <a:srgbClr val="000000"/>
                </a:solidFill>
              </a:rPr>
              <a:t>/magazine/completely-fair-scheduler)</a:t>
            </a:r>
            <a:endParaRPr lang="en-US" sz="2400" dirty="0">
              <a:solidFill>
                <a:srgbClr val="000000"/>
              </a:solidFill>
            </a:endParaRPr>
          </a:p>
        </p:txBody>
      </p:sp>
      <p:sp>
        <p:nvSpPr>
          <p:cNvPr id="2" name="TextBox 1"/>
          <p:cNvSpPr txBox="1"/>
          <p:nvPr/>
        </p:nvSpPr>
        <p:spPr>
          <a:xfrm>
            <a:off x="3124200" y="5410200"/>
            <a:ext cx="1303853" cy="369332"/>
          </a:xfrm>
          <a:prstGeom prst="rect">
            <a:avLst/>
          </a:prstGeom>
          <a:noFill/>
        </p:spPr>
        <p:txBody>
          <a:bodyPr wrap="none" rtlCol="0">
            <a:spAutoFit/>
          </a:bodyPr>
          <a:lstStyle/>
          <a:p>
            <a:r>
              <a:rPr lang="en-CA" i="1" dirty="0"/>
              <a:t>*limited by</a:t>
            </a:r>
          </a:p>
        </p:txBody>
      </p:sp>
    </p:spTree>
    <p:extLst>
      <p:ext uri="{BB962C8B-B14F-4D97-AF65-F5344CB8AC3E}">
        <p14:creationId xmlns:p14="http://schemas.microsoft.com/office/powerpoint/2010/main" val="325120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pPr algn="l"/>
            <a:r>
              <a:rPr lang="en-CA" dirty="0"/>
              <a:t>Memory</a:t>
            </a:r>
          </a:p>
        </p:txBody>
      </p:sp>
      <p:sp>
        <p:nvSpPr>
          <p:cNvPr id="3" name="Content Placeholder 2"/>
          <p:cNvSpPr>
            <a:spLocks noGrp="1"/>
          </p:cNvSpPr>
          <p:nvPr>
            <p:ph idx="1"/>
          </p:nvPr>
        </p:nvSpPr>
        <p:spPr>
          <a:xfrm>
            <a:off x="762000" y="1219200"/>
            <a:ext cx="8229600" cy="4800600"/>
          </a:xfrm>
        </p:spPr>
        <p:txBody>
          <a:bodyPr/>
          <a:lstStyle/>
          <a:p>
            <a:pPr>
              <a:spcAft>
                <a:spcPts val="600"/>
              </a:spcAft>
            </a:pPr>
            <a:r>
              <a:rPr lang="en-CA" dirty="0"/>
              <a:t>Linux/Unix systems use virtual memory.</a:t>
            </a:r>
          </a:p>
          <a:p>
            <a:pPr>
              <a:spcAft>
                <a:spcPts val="600"/>
              </a:spcAft>
            </a:pPr>
            <a:r>
              <a:rPr lang="en-CA" dirty="0"/>
              <a:t>Memory is a lot like money, “It doesn’t matter very much until you don’t have enough.”</a:t>
            </a:r>
          </a:p>
          <a:p>
            <a:pPr>
              <a:spcAft>
                <a:spcPts val="600"/>
              </a:spcAft>
            </a:pPr>
            <a:r>
              <a:rPr lang="en-CA" dirty="0"/>
              <a:t>Some applications allow you specify how much memory they use.</a:t>
            </a:r>
          </a:p>
          <a:p>
            <a:pPr>
              <a:spcAft>
                <a:spcPts val="600"/>
              </a:spcAft>
            </a:pPr>
            <a:r>
              <a:rPr lang="en-CA" dirty="0"/>
              <a:t>Virtualization is memory intensive.</a:t>
            </a:r>
          </a:p>
        </p:txBody>
      </p:sp>
    </p:spTree>
    <p:extLst>
      <p:ext uri="{BB962C8B-B14F-4D97-AF65-F5344CB8AC3E}">
        <p14:creationId xmlns:p14="http://schemas.microsoft.com/office/powerpoint/2010/main" val="3699776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pPr algn="l"/>
            <a:r>
              <a:rPr lang="en-CA" dirty="0"/>
              <a:t>I/O - Network</a:t>
            </a:r>
          </a:p>
        </p:txBody>
      </p:sp>
      <p:sp>
        <p:nvSpPr>
          <p:cNvPr id="3" name="Content Placeholder 2"/>
          <p:cNvSpPr>
            <a:spLocks noGrp="1"/>
          </p:cNvSpPr>
          <p:nvPr>
            <p:ph idx="1"/>
          </p:nvPr>
        </p:nvSpPr>
        <p:spPr>
          <a:xfrm>
            <a:off x="762000" y="1066800"/>
            <a:ext cx="6705600" cy="4267200"/>
          </a:xfrm>
        </p:spPr>
        <p:txBody>
          <a:bodyPr/>
          <a:lstStyle/>
          <a:p>
            <a:r>
              <a:rPr lang="en-CA" dirty="0"/>
              <a:t>Latency vs. Throughput</a:t>
            </a:r>
          </a:p>
          <a:p>
            <a:r>
              <a:rPr lang="en-CA" dirty="0"/>
              <a:t>Network isolation</a:t>
            </a:r>
          </a:p>
          <a:p>
            <a:r>
              <a:rPr lang="en-CA" dirty="0"/>
              <a:t>Testing:</a:t>
            </a:r>
          </a:p>
          <a:p>
            <a:pPr lvl="1"/>
            <a:r>
              <a:rPr lang="en-CA" dirty="0" err="1"/>
              <a:t>scp</a:t>
            </a:r>
            <a:r>
              <a:rPr lang="en-CA" dirty="0"/>
              <a:t> is a terrible network test</a:t>
            </a:r>
          </a:p>
          <a:p>
            <a:pPr lvl="1"/>
            <a:r>
              <a:rPr lang="en-CA" dirty="0"/>
              <a:t>ping is not much better </a:t>
            </a:r>
          </a:p>
          <a:p>
            <a:pPr lvl="1"/>
            <a:r>
              <a:rPr lang="en-CA" dirty="0"/>
              <a:t>Test every interface</a:t>
            </a:r>
          </a:p>
          <a:p>
            <a:pPr lvl="1"/>
            <a:r>
              <a:rPr lang="en-CA" dirty="0"/>
              <a:t>Use </a:t>
            </a:r>
            <a:r>
              <a:rPr lang="en-CA" dirty="0" err="1"/>
              <a:t>NetPerf</a:t>
            </a:r>
            <a:endParaRPr lang="en-CA" dirty="0"/>
          </a:p>
        </p:txBody>
      </p:sp>
    </p:spTree>
    <p:extLst>
      <p:ext uri="{BB962C8B-B14F-4D97-AF65-F5344CB8AC3E}">
        <p14:creationId xmlns:p14="http://schemas.microsoft.com/office/powerpoint/2010/main" val="2468959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pPr algn="l"/>
            <a:r>
              <a:rPr lang="en-CA" dirty="0"/>
              <a:t>I/O – Disk (HDD)</a:t>
            </a:r>
          </a:p>
        </p:txBody>
      </p:sp>
      <p:sp>
        <p:nvSpPr>
          <p:cNvPr id="3" name="Content Placeholder 2"/>
          <p:cNvSpPr>
            <a:spLocks noGrp="1"/>
          </p:cNvSpPr>
          <p:nvPr>
            <p:ph idx="1"/>
          </p:nvPr>
        </p:nvSpPr>
        <p:spPr>
          <a:xfrm>
            <a:off x="1143000" y="1295400"/>
            <a:ext cx="6705600" cy="3429000"/>
          </a:xfrm>
        </p:spPr>
        <p:txBody>
          <a:bodyPr/>
          <a:lstStyle/>
          <a:p>
            <a:r>
              <a:rPr lang="en-CA" dirty="0"/>
              <a:t>“Spinning Rust”</a:t>
            </a:r>
          </a:p>
          <a:p>
            <a:r>
              <a:rPr lang="en-CA" dirty="0"/>
              <a:t>Throughput </a:t>
            </a:r>
            <a:r>
              <a:rPr lang="en-CA" dirty="0" err="1"/>
              <a:t>vs</a:t>
            </a:r>
            <a:r>
              <a:rPr lang="en-CA" dirty="0"/>
              <a:t> IOPS</a:t>
            </a:r>
          </a:p>
          <a:p>
            <a:r>
              <a:rPr lang="en-CA" dirty="0"/>
              <a:t>IOPS </a:t>
            </a:r>
            <a:r>
              <a:rPr lang="en-CA" b="1" dirty="0"/>
              <a:t>usually</a:t>
            </a:r>
            <a:r>
              <a:rPr lang="en-CA" dirty="0"/>
              <a:t> more important for commercial systems</a:t>
            </a:r>
          </a:p>
        </p:txBody>
      </p:sp>
    </p:spTree>
    <p:extLst>
      <p:ext uri="{BB962C8B-B14F-4D97-AF65-F5344CB8AC3E}">
        <p14:creationId xmlns:p14="http://schemas.microsoft.com/office/powerpoint/2010/main" val="2091561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pPr algn="l"/>
            <a:r>
              <a:rPr lang="en-CA" dirty="0"/>
              <a:t>Factors Effecting IOPS</a:t>
            </a:r>
          </a:p>
        </p:txBody>
      </p:sp>
      <p:sp>
        <p:nvSpPr>
          <p:cNvPr id="3" name="Content Placeholder 2"/>
          <p:cNvSpPr>
            <a:spLocks noGrp="1"/>
          </p:cNvSpPr>
          <p:nvPr>
            <p:ph idx="1"/>
          </p:nvPr>
        </p:nvSpPr>
        <p:spPr>
          <a:xfrm>
            <a:off x="838200" y="1219200"/>
            <a:ext cx="6705600" cy="2667000"/>
          </a:xfrm>
        </p:spPr>
        <p:txBody>
          <a:bodyPr/>
          <a:lstStyle/>
          <a:p>
            <a:r>
              <a:rPr lang="en-CA" dirty="0"/>
              <a:t>Seek time</a:t>
            </a:r>
          </a:p>
          <a:p>
            <a:r>
              <a:rPr lang="en-CA" dirty="0"/>
              <a:t>Rotation speed</a:t>
            </a:r>
          </a:p>
          <a:p>
            <a:r>
              <a:rPr lang="en-CA" dirty="0"/>
              <a:t>Number of drives</a:t>
            </a:r>
          </a:p>
        </p:txBody>
      </p:sp>
    </p:spTree>
    <p:extLst>
      <p:ext uri="{BB962C8B-B14F-4D97-AF65-F5344CB8AC3E}">
        <p14:creationId xmlns:p14="http://schemas.microsoft.com/office/powerpoint/2010/main" val="3629919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1143000"/>
          </a:xfrm>
        </p:spPr>
        <p:txBody>
          <a:bodyPr/>
          <a:lstStyle/>
          <a:p>
            <a:pPr algn="l"/>
            <a:r>
              <a:rPr lang="en-CA" dirty="0"/>
              <a:t>Consider the recent history of drives</a:t>
            </a:r>
          </a:p>
        </p:txBody>
      </p:sp>
      <p:sp>
        <p:nvSpPr>
          <p:cNvPr id="3" name="Content Placeholder 2"/>
          <p:cNvSpPr>
            <a:spLocks noGrp="1"/>
          </p:cNvSpPr>
          <p:nvPr>
            <p:ph idx="1"/>
          </p:nvPr>
        </p:nvSpPr>
        <p:spPr>
          <a:xfrm>
            <a:off x="838200" y="1219200"/>
            <a:ext cx="6705600" cy="4572000"/>
          </a:xfrm>
        </p:spPr>
        <p:txBody>
          <a:bodyPr/>
          <a:lstStyle/>
          <a:p>
            <a:pPr marL="0" indent="0">
              <a:buNone/>
            </a:pPr>
            <a:r>
              <a:rPr lang="en-CA" dirty="0"/>
              <a:t>In 1995 a typical enterprise drive could deliver 50 IOPS and was 100MB in size.</a:t>
            </a:r>
          </a:p>
          <a:p>
            <a:pPr marL="0" indent="0">
              <a:buNone/>
            </a:pPr>
            <a:endParaRPr lang="en-CA" dirty="0"/>
          </a:p>
          <a:p>
            <a:pPr marL="0" indent="0">
              <a:buNone/>
            </a:pPr>
            <a:r>
              <a:rPr lang="en-CA" dirty="0"/>
              <a:t>Today a typical enterprise drive delivers 500 IOPS and is 500GB in size.</a:t>
            </a:r>
          </a:p>
          <a:p>
            <a:pPr marL="0" indent="0">
              <a:buNone/>
            </a:pPr>
            <a:endParaRPr lang="en-CA" i="1" dirty="0"/>
          </a:p>
          <a:p>
            <a:pPr marL="0" indent="0">
              <a:buNone/>
            </a:pPr>
            <a:r>
              <a:rPr lang="en-CA" i="1" dirty="0"/>
              <a:t>Anything strike you as troubling?</a:t>
            </a:r>
          </a:p>
        </p:txBody>
      </p:sp>
    </p:spTree>
    <p:extLst>
      <p:ext uri="{BB962C8B-B14F-4D97-AF65-F5344CB8AC3E}">
        <p14:creationId xmlns:p14="http://schemas.microsoft.com/office/powerpoint/2010/main" val="1889363856"/>
      </p:ext>
    </p:extLst>
  </p:cSld>
  <p:clrMapOvr>
    <a:masterClrMapping/>
  </p:clrMapOvr>
</p:sld>
</file>

<file path=ppt/theme/theme1.xml><?xml version="1.0" encoding="utf-8"?>
<a:theme xmlns:a="http://schemas.openxmlformats.org/drawingml/2006/main" name="Mohawk">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07"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07"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Mohawk</Template>
  <TotalTime>9507</TotalTime>
  <Words>421</Words>
  <Application>Microsoft Office PowerPoint</Application>
  <PresentationFormat>On-screen Show (4:3)</PresentationFormat>
  <Paragraphs>57</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vt:lpstr>
      <vt:lpstr>Times</vt:lpstr>
      <vt:lpstr>Times New Roman</vt:lpstr>
      <vt:lpstr>Mohawk</vt:lpstr>
      <vt:lpstr>Performance</vt:lpstr>
      <vt:lpstr>Performance – why bother</vt:lpstr>
      <vt:lpstr>Key Areas</vt:lpstr>
      <vt:lpstr>CPU</vt:lpstr>
      <vt:lpstr>Memory</vt:lpstr>
      <vt:lpstr>I/O - Network</vt:lpstr>
      <vt:lpstr>I/O – Disk (HDD)</vt:lpstr>
      <vt:lpstr>Factors Effecting IOPS</vt:lpstr>
      <vt:lpstr>Consider the recent history of drives</vt:lpstr>
      <vt:lpstr>Enter SSD</vt:lpstr>
      <vt:lpstr>Buffer Cache</vt:lpstr>
      <vt:lpstr>Ever wonder why CPUs have so many cores and threads?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Minaji, Brian</dc:creator>
  <cp:lastModifiedBy>Long, James</cp:lastModifiedBy>
  <cp:revision>292</cp:revision>
  <dcterms:created xsi:type="dcterms:W3CDTF">1601-01-01T00:00:00Z</dcterms:created>
  <dcterms:modified xsi:type="dcterms:W3CDTF">2021-06-21T16:25:02Z</dcterms:modified>
</cp:coreProperties>
</file>