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676733F-9671-42C0-B82A-EFD0470A87EC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50FE51BC-1411-4D85-B152-C3DC27D17C5A}" type="slidenum">
              <a:rPr lang="en-US" sz="1200" b="0" strike="noStrike" spc="-1">
                <a:latin typeface="Times New Roman"/>
                <a:ea typeface="Lucida Sans Unicode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9130B6F1-B07D-441E-8FE4-382EB60BEBAF}" type="slidenum">
              <a:rPr lang="en-US" sz="1200" b="0" strike="noStrike" spc="-1">
                <a:latin typeface="Times New Roman"/>
                <a:ea typeface="Lucida Sans Unicode"/>
              </a:rPr>
              <a:t>10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6B8EC16D-6A34-4C6F-B8F0-0225DEF291AA}" type="slidenum">
              <a:rPr lang="en-US" sz="1200" b="0" strike="noStrike" spc="-1">
                <a:latin typeface="Times New Roman"/>
                <a:ea typeface="Lucida Sans Unicode"/>
              </a:rPr>
              <a:t>11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914015EA-452D-4BB8-9E82-A2CFA575BC09}" type="slidenum">
              <a:rPr lang="en-US" sz="1200" b="0" strike="noStrike" spc="-1">
                <a:latin typeface="Times New Roman"/>
                <a:ea typeface="Lucida Sans Unicode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E388525A-6EBE-4EE6-9F1E-A6030299DEF7}" type="slidenum">
              <a:rPr lang="en-US" sz="1200" b="0" strike="noStrike" spc="-1">
                <a:latin typeface="Times New Roman"/>
                <a:ea typeface="Lucida Sans Unicode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9DEF891A-3C62-4863-B75F-4811DF67A1C8}" type="slidenum">
              <a:rPr lang="en-US" sz="1200" b="0" strike="noStrike" spc="-1">
                <a:latin typeface="Times New Roman"/>
                <a:ea typeface="Lucida Sans Unicode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6E2CF770-753D-4B3E-A084-9688D6AE95FD}" type="slidenum">
              <a:rPr lang="en-US" sz="1200" b="0" strike="noStrike" spc="-1">
                <a:latin typeface="Times New Roman"/>
                <a:ea typeface="Lucida Sans Unicode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C808B252-E89F-4F5C-8CC7-4D59B9ED056C}" type="slidenum">
              <a:rPr lang="en-US" sz="1200" b="0" strike="noStrike" spc="-1">
                <a:latin typeface="Times New Roman"/>
                <a:ea typeface="Lucida Sans Unicode"/>
              </a:rPr>
              <a:t>6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B3E98BB4-A86A-46D5-A215-72DC0A5738C0}" type="slidenum">
              <a:rPr lang="en-US" sz="1200" b="0" strike="noStrike" spc="-1">
                <a:latin typeface="Times New Roman"/>
                <a:ea typeface="Lucida Sans Unicode"/>
              </a:rPr>
              <a:t>7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68E4942A-19CF-47C4-96A5-C696594A4BA2}" type="slidenum">
              <a:rPr lang="en-US" sz="1200" b="0" strike="noStrike" spc="-1">
                <a:latin typeface="Times New Roman"/>
                <a:ea typeface="Lucida Sans Unicode"/>
              </a:rPr>
              <a:t>8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7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64E9AFFC-97A2-4011-8D40-C1D7B7CC9C6E}" type="slidenum">
              <a:rPr lang="en-US" sz="1200" b="0" strike="noStrike" spc="-1">
                <a:latin typeface="Times New Roman"/>
                <a:ea typeface="Lucida Sans Unicode"/>
              </a:rPr>
              <a:t>9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14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IP Routing</a:t>
            </a:r>
            <a:br/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 Administrator’s Survival Guide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522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Routing Tables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80103" y="845576"/>
            <a:ext cx="7887692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Every node has a routing table.</a:t>
            </a:r>
            <a:endParaRPr lang="en-CA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When packets are to be sent, the node ‘walks’ the table and sends the packet via the first match.</a:t>
            </a:r>
            <a:endParaRPr lang="en-CA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 dirty="0">
              <a:latin typeface="Arial"/>
            </a:endParaRPr>
          </a:p>
        </p:txBody>
      </p:sp>
      <p:graphicFrame>
        <p:nvGraphicFramePr>
          <p:cNvPr id="130" name="Table 3"/>
          <p:cNvGraphicFramePr/>
          <p:nvPr>
            <p:extLst>
              <p:ext uri="{D42A27DB-BD31-4B8C-83A1-F6EECF244321}">
                <p14:modId xmlns:p14="http://schemas.microsoft.com/office/powerpoint/2010/main" val="1021396310"/>
              </p:ext>
            </p:extLst>
          </p:nvPr>
        </p:nvGraphicFramePr>
        <p:xfrm>
          <a:off x="1870705" y="1870076"/>
          <a:ext cx="2819160" cy="1647000"/>
        </p:xfrm>
        <a:graphic>
          <a:graphicData uri="http://schemas.openxmlformats.org/drawingml/2006/table">
            <a:tbl>
              <a:tblPr/>
              <a:tblGrid>
                <a:gridCol w="12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Destination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eth0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10.2.1.1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Table 4"/>
          <p:cNvGraphicFramePr/>
          <p:nvPr>
            <p:extLst>
              <p:ext uri="{D42A27DB-BD31-4B8C-83A1-F6EECF244321}">
                <p14:modId xmlns:p14="http://schemas.microsoft.com/office/powerpoint/2010/main" val="2777685688"/>
              </p:ext>
            </p:extLst>
          </p:nvPr>
        </p:nvGraphicFramePr>
        <p:xfrm>
          <a:off x="5756905" y="3017396"/>
          <a:ext cx="2819160" cy="1921320"/>
        </p:xfrm>
        <a:graphic>
          <a:graphicData uri="http://schemas.openxmlformats.org/drawingml/2006/table">
            <a:tbl>
              <a:tblPr/>
              <a:tblGrid>
                <a:gridCol w="12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Destination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eth1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10.1.1.0/24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eth0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2" name="Table 5"/>
          <p:cNvGraphicFramePr/>
          <p:nvPr>
            <p:extLst>
              <p:ext uri="{D42A27DB-BD31-4B8C-83A1-F6EECF244321}">
                <p14:modId xmlns:p14="http://schemas.microsoft.com/office/powerpoint/2010/main" val="2722833084"/>
              </p:ext>
            </p:extLst>
          </p:nvPr>
        </p:nvGraphicFramePr>
        <p:xfrm>
          <a:off x="2022985" y="4313036"/>
          <a:ext cx="2819160" cy="1699389"/>
        </p:xfrm>
        <a:graphic>
          <a:graphicData uri="http://schemas.openxmlformats.org/drawingml/2006/table">
            <a:tbl>
              <a:tblPr/>
              <a:tblGrid>
                <a:gridCol w="12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Destination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10.1.1.0/24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eth1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10.1.1.1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CustomShape 6"/>
          <p:cNvSpPr/>
          <p:nvPr/>
        </p:nvSpPr>
        <p:spPr>
          <a:xfrm>
            <a:off x="1874665" y="1459316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s02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799385" y="2636516"/>
            <a:ext cx="510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r01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2098585" y="4008116"/>
            <a:ext cx="598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w01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114394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Routing Tables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53296" y="713946"/>
            <a:ext cx="5348747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Consider:</a:t>
            </a:r>
            <a:endParaRPr lang="en-CA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s02 sends a packet to w01</a:t>
            </a:r>
            <a:endParaRPr lang="en-CA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W01 send a response packet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 dirty="0">
              <a:latin typeface="Arial"/>
            </a:endParaRPr>
          </a:p>
        </p:txBody>
      </p:sp>
      <p:graphicFrame>
        <p:nvGraphicFramePr>
          <p:cNvPr id="138" name="Table 3"/>
          <p:cNvGraphicFramePr/>
          <p:nvPr>
            <p:extLst>
              <p:ext uri="{D42A27DB-BD31-4B8C-83A1-F6EECF244321}">
                <p14:modId xmlns:p14="http://schemas.microsoft.com/office/powerpoint/2010/main" val="530030326"/>
              </p:ext>
            </p:extLst>
          </p:nvPr>
        </p:nvGraphicFramePr>
        <p:xfrm>
          <a:off x="1447920" y="2027397"/>
          <a:ext cx="2819160" cy="1647000"/>
        </p:xfrm>
        <a:graphic>
          <a:graphicData uri="http://schemas.openxmlformats.org/drawingml/2006/table">
            <a:tbl>
              <a:tblPr/>
              <a:tblGrid>
                <a:gridCol w="12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Destination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eth0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10.2.1.1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9" name="Table 4"/>
          <p:cNvGraphicFramePr/>
          <p:nvPr>
            <p:extLst>
              <p:ext uri="{D42A27DB-BD31-4B8C-83A1-F6EECF244321}">
                <p14:modId xmlns:p14="http://schemas.microsoft.com/office/powerpoint/2010/main" val="2033929356"/>
              </p:ext>
            </p:extLst>
          </p:nvPr>
        </p:nvGraphicFramePr>
        <p:xfrm>
          <a:off x="5334120" y="3174717"/>
          <a:ext cx="2819160" cy="1921320"/>
        </p:xfrm>
        <a:graphic>
          <a:graphicData uri="http://schemas.openxmlformats.org/drawingml/2006/table">
            <a:tbl>
              <a:tblPr/>
              <a:tblGrid>
                <a:gridCol w="12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Destination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eth1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10.1.1.0/24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eth0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0" name="Table 5"/>
          <p:cNvGraphicFramePr/>
          <p:nvPr>
            <p:extLst>
              <p:ext uri="{D42A27DB-BD31-4B8C-83A1-F6EECF244321}">
                <p14:modId xmlns:p14="http://schemas.microsoft.com/office/powerpoint/2010/main" val="2882553811"/>
              </p:ext>
            </p:extLst>
          </p:nvPr>
        </p:nvGraphicFramePr>
        <p:xfrm>
          <a:off x="1523880" y="4271259"/>
          <a:ext cx="2819160" cy="1921320"/>
        </p:xfrm>
        <a:graphic>
          <a:graphicData uri="http://schemas.openxmlformats.org/drawingml/2006/table">
            <a:tbl>
              <a:tblPr/>
              <a:tblGrid>
                <a:gridCol w="12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Destination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10.1.1.0/24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eth1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10.2.1.0/24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10.1.1.1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CustomShape 6"/>
          <p:cNvSpPr/>
          <p:nvPr/>
        </p:nvSpPr>
        <p:spPr>
          <a:xfrm>
            <a:off x="1451880" y="1616637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s02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5376600" y="2793837"/>
            <a:ext cx="510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r01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1442168" y="3936837"/>
            <a:ext cx="598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w01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Routing Table - Destination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143000" y="1386360"/>
            <a:ext cx="7619760" cy="326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destination column contains a list of Networks.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Two possible options: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a) A Network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b) Default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Routing Table - Route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62120" y="1386360"/>
            <a:ext cx="8000640" cy="295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route column tells the node where to send the packet.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Two possible options: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a) Network interface (for networks to which the node is directly connected)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b) IP Address of a router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What makes a Linux/Unix system a router?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62120" y="1386360"/>
            <a:ext cx="8000640" cy="40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1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If IP-forwarding is turned off, the node does not process packets that have a destination IP address other then their own.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If IP-forwarding is enabled, the node will try to forward packets not addressed to it.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80880" y="272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Magic of the ‘default’ route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555200" y="1981080"/>
            <a:ext cx="6238440" cy="12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Each node may have at most one default route.</a:t>
            </a:r>
            <a:endParaRPr lang="en-CA" sz="1800" b="0" strike="noStrike" spc="-1"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The default route usually points toward the open Internet.</a:t>
            </a:r>
            <a:endParaRPr lang="en-CA" sz="1800" b="0" strike="noStrike" spc="-1"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Most nodes have only ‘local’ routes and a default router.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lecture_routing2.png"/>
          <p:cNvPicPr/>
          <p:nvPr/>
        </p:nvPicPr>
        <p:blipFill>
          <a:blip r:embed="rId2"/>
          <a:stretch/>
        </p:blipFill>
        <p:spPr>
          <a:xfrm>
            <a:off x="2362320" y="990720"/>
            <a:ext cx="5038560" cy="510516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500040" y="380880"/>
            <a:ext cx="706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Exercise: Produce the routing tables for each node in the graded lab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Overview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90720" y="1417680"/>
            <a:ext cx="739116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IP routing is very simple, that’s why is works so well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“I” in IP stands for Internet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key here is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inter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this implies a way of connecting a number of networks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Each IP address is made up of two parts: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Network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and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Node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Subnet masks are used to define the split between the Network and Node portions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guide will only use IP-v4 examples (not IP-v6)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Network – Node Split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32240" y="1238760"/>
            <a:ext cx="7979760" cy="430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IP-v4 address consists of 32 bits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first &lt;n&gt; bits are the network portion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remainder are the node portion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These 32 bits are usually written as 4 octets </a:t>
            </a:r>
            <a:br/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(e.g. 10.1.1.2)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Network – Node Split (cont.)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43000" y="1295280"/>
            <a:ext cx="7619760" cy="25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‘split’ point is defined by the network mask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If no netmask is given, it is assumed based on address class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(for this guide we will always declare a netmask)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Netmask examples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62120" y="990720"/>
            <a:ext cx="761976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Consider s01’s IP address: 10.1.1.20/24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316520" y="1828800"/>
            <a:ext cx="5874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en-CA" sz="1800" b="1" strike="noStrike" spc="-1">
                <a:solidFill>
                  <a:srgbClr val="000000"/>
                </a:solidFill>
                <a:latin typeface="Arial"/>
              </a:rPr>
              <a:t>/24</a:t>
            </a: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 sets the netmask at 24 bits, or 255.255.255.0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666880" y="2514600"/>
            <a:ext cx="1980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10.1.1.20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 rot="16200000">
            <a:off x="3124440" y="2667240"/>
            <a:ext cx="380520" cy="990360"/>
          </a:xfrm>
          <a:prstGeom prst="leftBrace">
            <a:avLst>
              <a:gd name="adj1" fmla="val 8333"/>
              <a:gd name="adj2" fmla="val 51676"/>
            </a:avLst>
          </a:prstGeom>
          <a:noFill/>
          <a:ln w="22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 rot="16200000">
            <a:off x="3886200" y="2972160"/>
            <a:ext cx="380520" cy="380520"/>
          </a:xfrm>
          <a:prstGeom prst="leftBrace">
            <a:avLst>
              <a:gd name="adj1" fmla="val 8333"/>
              <a:gd name="adj2" fmla="val 51676"/>
            </a:avLst>
          </a:prstGeom>
          <a:noFill/>
          <a:ln w="2232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3738600" y="3276720"/>
            <a:ext cx="665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600" b="0" strike="noStrike" spc="-1">
                <a:solidFill>
                  <a:srgbClr val="3366FF"/>
                </a:solidFill>
                <a:latin typeface="Arial"/>
              </a:rPr>
              <a:t>Node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2757600" y="3242880"/>
            <a:ext cx="924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600" b="0" strike="noStrike" spc="-1">
                <a:solidFill>
                  <a:srgbClr val="FF0000"/>
                </a:solidFill>
                <a:latin typeface="Arial"/>
              </a:rPr>
              <a:t>Network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838080" y="3733920"/>
            <a:ext cx="761976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If we change the netmask to 16 (255.255.0.0)…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2743200" y="4495680"/>
            <a:ext cx="1980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10.1.1.20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 rot="16200000">
            <a:off x="3047760" y="4800960"/>
            <a:ext cx="380520" cy="685440"/>
          </a:xfrm>
          <a:prstGeom prst="leftBrace">
            <a:avLst>
              <a:gd name="adj1" fmla="val 8333"/>
              <a:gd name="adj2" fmla="val 51676"/>
            </a:avLst>
          </a:prstGeom>
          <a:noFill/>
          <a:ln w="22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2"/>
          <p:cNvSpPr/>
          <p:nvPr/>
        </p:nvSpPr>
        <p:spPr>
          <a:xfrm rot="16200000">
            <a:off x="3809880" y="4800960"/>
            <a:ext cx="380520" cy="685440"/>
          </a:xfrm>
          <a:prstGeom prst="leftBrace">
            <a:avLst>
              <a:gd name="adj1" fmla="val 8333"/>
              <a:gd name="adj2" fmla="val 51676"/>
            </a:avLst>
          </a:prstGeom>
          <a:noFill/>
          <a:ln w="2232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3814560" y="5257800"/>
            <a:ext cx="665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600" b="0" strike="noStrike" spc="-1">
                <a:solidFill>
                  <a:srgbClr val="3366FF"/>
                </a:solidFill>
                <a:latin typeface="Arial"/>
              </a:rPr>
              <a:t>Node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2833920" y="5223960"/>
            <a:ext cx="924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600" b="0" strike="noStrike" spc="-1">
                <a:solidFill>
                  <a:srgbClr val="FF0000"/>
                </a:solidFill>
                <a:latin typeface="Arial"/>
              </a:rPr>
              <a:t>Network</a:t>
            </a:r>
            <a:endParaRPr lang="en-CA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228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Netmasks’ Implications For Routing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62120" y="1219320"/>
            <a:ext cx="6171840" cy="35687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Every time a node has a packet to send it must decide whether to send the packet directly to the destination node or to send it through a router.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Let’s look at what happens when the node sends the packet directly…</a:t>
            </a:r>
            <a:br>
              <a:rPr dirty="0"/>
            </a:br>
            <a:endParaRPr lang="en-CA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Source node sends an ARP request </a:t>
            </a:r>
            <a:r>
              <a:rPr lang="en-CA" sz="1800" b="1" strike="noStrike" spc="-1" dirty="0">
                <a:solidFill>
                  <a:srgbClr val="000000"/>
                </a:solidFill>
                <a:latin typeface="Arial"/>
              </a:rPr>
              <a:t>broadcast </a:t>
            </a: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to all other nodes on the same network.</a:t>
            </a:r>
            <a:endParaRPr lang="en-CA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Destination node replies with its MAC address</a:t>
            </a:r>
            <a:endParaRPr lang="en-CA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Source node builds an IP packet with the MAC address it just received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2280" y="1522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Destination on same network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2" descr="lab_tour.png"/>
          <p:cNvPicPr/>
          <p:nvPr/>
        </p:nvPicPr>
        <p:blipFill>
          <a:blip r:embed="rId3"/>
          <a:srcRect b="34951"/>
          <a:stretch/>
        </p:blipFill>
        <p:spPr>
          <a:xfrm>
            <a:off x="1295280" y="1295280"/>
            <a:ext cx="6552720" cy="24379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46160" y="3657600"/>
            <a:ext cx="2369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600" b="0" strike="noStrike" spc="-1">
                <a:solidFill>
                  <a:srgbClr val="000000"/>
                </a:solidFill>
                <a:latin typeface="Arial"/>
              </a:rPr>
              <a:t>ARP: Who “is” 10.1.1.10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 flipH="1">
            <a:off x="2133000" y="3962520"/>
            <a:ext cx="5028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2313360" y="4157280"/>
            <a:ext cx="445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sz="1600" b="0" strike="noStrike" spc="-1">
                <a:solidFill>
                  <a:srgbClr val="000000"/>
                </a:solidFill>
                <a:latin typeface="Arial"/>
              </a:rPr>
              <a:t>I am 10.1.1.10 and my MAC=</a:t>
            </a:r>
            <a:r>
              <a:rPr lang="hi-IN" sz="1600" b="0" strike="noStrike" spc="-1">
                <a:solidFill>
                  <a:srgbClr val="000000"/>
                </a:solidFill>
                <a:latin typeface="Arial"/>
              </a:rPr>
              <a:t>﻿</a:t>
            </a:r>
            <a:r>
              <a:rPr lang="en-CA" sz="1600" b="0" strike="noStrike" spc="-1">
                <a:solidFill>
                  <a:srgbClr val="000000"/>
                </a:solidFill>
                <a:latin typeface="Arial"/>
              </a:rPr>
              <a:t>08:00:27:a3:c4:37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2209680" y="4495680"/>
            <a:ext cx="4952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6"/>
          <p:cNvSpPr/>
          <p:nvPr/>
        </p:nvSpPr>
        <p:spPr>
          <a:xfrm flipH="1">
            <a:off x="2208960" y="5105520"/>
            <a:ext cx="5028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"/>
          <p:cNvSpPr/>
          <p:nvPr/>
        </p:nvSpPr>
        <p:spPr>
          <a:xfrm>
            <a:off x="4343400" y="5181480"/>
            <a:ext cx="3962160" cy="9903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600" b="0" strike="noStrike" spc="-1">
                <a:solidFill>
                  <a:srgbClr val="000000"/>
                </a:solidFill>
                <a:latin typeface="Times New Roman"/>
              </a:rPr>
              <a:t>Enet: Dest=</a:t>
            </a:r>
            <a:r>
              <a:rPr lang="en-CA" sz="1600" b="0" strike="noStrike" spc="-1">
                <a:solidFill>
                  <a:srgbClr val="000000"/>
                </a:solidFill>
                <a:latin typeface="Arial"/>
              </a:rPr>
              <a:t>08:00:27:a3:c4:37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4495680" y="5562720"/>
            <a:ext cx="3733560" cy="38052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600" b="0" strike="noStrike" spc="-1">
                <a:solidFill>
                  <a:srgbClr val="000000"/>
                </a:solidFill>
                <a:latin typeface="Times New Roman"/>
              </a:rPr>
              <a:t>IP: Src=10.1.1.20 Dest=10.1.1.10</a:t>
            </a:r>
            <a:endParaRPr lang="en-CA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Destination on different network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62120" y="1219320"/>
            <a:ext cx="6171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When the destination node is on different network we </a:t>
            </a:r>
            <a:r>
              <a:rPr lang="en-CA" sz="1800" b="1" strike="noStrike" spc="-1">
                <a:solidFill>
                  <a:srgbClr val="000000"/>
                </a:solidFill>
                <a:latin typeface="Arial"/>
              </a:rPr>
              <a:t>must</a:t>
            </a: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 send the packet to a router.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Lets look at what happens when there is router between s01 and w01, like in the routing lab. 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8" descr="lecture_routing1.png"/>
          <p:cNvPicPr/>
          <p:nvPr/>
        </p:nvPicPr>
        <p:blipFill>
          <a:blip r:embed="rId3"/>
          <a:stretch/>
        </p:blipFill>
        <p:spPr>
          <a:xfrm>
            <a:off x="1295280" y="1447920"/>
            <a:ext cx="5871960" cy="27763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895480" y="609480"/>
            <a:ext cx="2209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rgbClr val="FFD75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971800" y="685800"/>
            <a:ext cx="2895120" cy="685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Times New Roman"/>
              </a:rPr>
              <a:t>Enet: Dest=</a:t>
            </a:r>
            <a:r>
              <a:rPr lang="en-CA" sz="1200" b="0" strike="noStrike" spc="-1">
                <a:solidFill>
                  <a:srgbClr val="000000"/>
                </a:solidFill>
                <a:latin typeface="Arial"/>
              </a:rPr>
              <a:t>08:00:27:a3:c4:35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048120" y="914400"/>
            <a:ext cx="2742840" cy="38052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IP: Src=10.2.1.30 Dest=10.1.1.10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 flipH="1">
            <a:off x="1981080" y="4419720"/>
            <a:ext cx="297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rgbClr val="0000FF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2971800" y="4495680"/>
            <a:ext cx="2895120" cy="685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Times New Roman"/>
              </a:rPr>
              <a:t>Enet: Dest=</a:t>
            </a:r>
            <a:r>
              <a:rPr lang="en-CA" sz="1200" b="0" strike="noStrike" spc="-1">
                <a:solidFill>
                  <a:srgbClr val="000000"/>
                </a:solidFill>
                <a:latin typeface="Arial"/>
              </a:rPr>
              <a:t>08:00:27:a3:c4:37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3048120" y="4724280"/>
            <a:ext cx="2742840" cy="38052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IP: Src=10.2.1.30 Dest=10.1.1.10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3584160" y="5410080"/>
            <a:ext cx="41925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s02 sends IP packet with w01 IP </a:t>
            </a:r>
            <a:r>
              <a:rPr lang="en-CA" sz="1400" b="1" strike="noStrike" spc="-1">
                <a:solidFill>
                  <a:srgbClr val="000000"/>
                </a:solidFill>
                <a:latin typeface="Arial"/>
              </a:rPr>
              <a:t>but r01 MAC</a:t>
            </a:r>
            <a:endParaRPr lang="en-CA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r01 builds now IP (note change to MAC)</a:t>
            </a:r>
            <a:endParaRPr lang="en-CA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r01 sends IP packet to w01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3429000" y="6324480"/>
            <a:ext cx="502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800" b="0" i="1" strike="noStrike" spc="-1">
                <a:solidFill>
                  <a:srgbClr val="000000"/>
                </a:solidFill>
                <a:latin typeface="Arial"/>
              </a:rPr>
              <a:t>How does s02 know to send the packet to r01? 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9778</TotalTime>
  <Words>715</Words>
  <Application>Microsoft Office PowerPoint</Application>
  <PresentationFormat>On-screen Show (4:3)</PresentationFormat>
  <Paragraphs>129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Minaji, Brian</dc:creator>
  <dc:description/>
  <cp:lastModifiedBy>Long, James</cp:lastModifiedBy>
  <cp:revision>294</cp:revision>
  <dcterms:created xsi:type="dcterms:W3CDTF">1601-01-01T00:00:00Z</dcterms:created>
  <dcterms:modified xsi:type="dcterms:W3CDTF">2021-06-21T16:17:42Z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