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E08FB25-6548-4BF8-AE81-8D4F6AEFACD1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344D6AA9-8921-43BD-A355-9636602042B4}" type="slidenum">
              <a:rPr lang="en-US" sz="1200" b="0" strike="noStrike" spc="-1">
                <a:latin typeface="Times New Roman"/>
                <a:ea typeface="Lucida Sans Unicode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A3AD8636-4ED0-4C45-AA5D-39D54EEE088D}" type="slidenum">
              <a:rPr lang="en-US" sz="1200" b="0" strike="noStrike" spc="-1">
                <a:latin typeface="Times New Roman"/>
                <a:ea typeface="Lucida Sans Unicode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68707EEF-65A9-4AEF-BE3C-F739799D8B6F}" type="slidenum">
              <a:rPr lang="en-US" sz="1200" b="0" strike="noStrike" spc="-1">
                <a:latin typeface="Times New Roman"/>
                <a:ea typeface="Lucida Sans Unicode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48F35FF6-1124-484B-B6DE-1E375720630E}" type="slidenum">
              <a:rPr lang="en-US" sz="1200" b="0" strike="noStrike" spc="-1">
                <a:latin typeface="Times New Roman"/>
                <a:ea typeface="Lucida Sans Unicode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58427224-5FEB-4381-B0D0-1B5DAF6F2391}" type="slidenum">
              <a:rPr lang="en-US" sz="1200" b="0" strike="noStrike" spc="-1">
                <a:latin typeface="Times New Roman"/>
                <a:ea typeface="Lucida Sans Unicode"/>
              </a:rPr>
              <a:t>5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CD3B15E8-8378-4774-A4AC-93ADC62260C9}" type="slidenum">
              <a:rPr lang="en-US" sz="1200" b="0" strike="noStrike" spc="-1">
                <a:latin typeface="Times New Roman"/>
                <a:ea typeface="Lucida Sans Unicode"/>
              </a:rPr>
              <a:t>6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2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/>
          <p:nvPr/>
        </p:nvPicPr>
        <p:blipFill>
          <a:blip r:embed="rId14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System Start Up and Services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Generic Boot Process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447920" y="1295280"/>
            <a:ext cx="7264080" cy="373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CPU runs it’s own internal test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CPU executes code at ‘magic’ address (boot ROM)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Boot ROM code executes code from ‘magic’ address on disk (boot loader)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Boot loader executes the kernel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CentOS 8 Boot Process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447920" y="1295280"/>
            <a:ext cx="7480080" cy="373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1491"/>
              </a:spcBef>
              <a:spcAft>
                <a:spcPts val="850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CPU runs it’s own internal test</a:t>
            </a:r>
          </a:p>
          <a:p>
            <a:pPr marL="343080" indent="-342720">
              <a:lnSpc>
                <a:spcPct val="90000"/>
              </a:lnSpc>
              <a:spcBef>
                <a:spcPts val="1491"/>
              </a:spcBef>
              <a:spcAft>
                <a:spcPts val="850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CPU executes code at ‘magic’ address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(boot ROM </a:t>
            </a:r>
            <a:r>
              <a:rPr lang="en-US" sz="2400" b="0" strike="noStrike" spc="-1">
                <a:solidFill>
                  <a:srgbClr val="0000FF"/>
                </a:solidFill>
                <a:latin typeface="Calibri"/>
                <a:ea typeface="ＭＳ Ｐゴシック"/>
              </a:rPr>
              <a:t>= BIOS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</a:p>
          <a:p>
            <a:pPr marL="343080" indent="-342720">
              <a:lnSpc>
                <a:spcPct val="90000"/>
              </a:lnSpc>
              <a:spcBef>
                <a:spcPts val="1491"/>
              </a:spcBef>
              <a:spcAft>
                <a:spcPts val="850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BIOS code executes code from ‘magic’ address on disk (boot loader </a:t>
            </a:r>
            <a:r>
              <a:rPr lang="en-US" sz="2400" b="0" strike="noStrike" spc="-1">
                <a:solidFill>
                  <a:srgbClr val="0000FF"/>
                </a:solidFill>
                <a:latin typeface="Calibri"/>
                <a:ea typeface="ＭＳ Ｐゴシック"/>
              </a:rPr>
              <a:t>= GRUB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</a:p>
          <a:p>
            <a:pPr marL="343080" indent="-342720">
              <a:lnSpc>
                <a:spcPct val="90000"/>
              </a:lnSpc>
              <a:spcBef>
                <a:spcPts val="1491"/>
              </a:spcBef>
              <a:spcAft>
                <a:spcPts val="850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GRUB executes the kernel</a:t>
            </a:r>
          </a:p>
          <a:p>
            <a:pPr>
              <a:lnSpc>
                <a:spcPct val="90000"/>
              </a:lnSpc>
              <a:spcBef>
                <a:spcPts val="1491"/>
              </a:spcBef>
              <a:spcAft>
                <a:spcPts val="850"/>
              </a:spcAft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Linux Start UP (CentOS 8)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95280" y="1295280"/>
            <a:ext cx="7162560" cy="380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kernel initializes hardware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kernel runs the systemd process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systemd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295280" y="1295280"/>
            <a:ext cx="7704720" cy="380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First process started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PID = 1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Parent process for daemons (services)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“Top” of the process tree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Starts and stops daemons (services)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systemd: Units and Targets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31280" y="1302480"/>
            <a:ext cx="8280720" cy="373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Units are objects on which systemd operates (most commonly services)</a:t>
            </a:r>
          </a:p>
          <a:p>
            <a:pPr>
              <a:lnSpc>
                <a:spcPct val="115000"/>
              </a:lnSpc>
            </a:pPr>
            <a:endParaRPr lang="en-US" sz="2800" b="0" strike="noStrike" spc="-1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15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Targets are sets of objects that run together.  (We usually only use the default target.)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Commands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322000" y="1905120"/>
            <a:ext cx="224964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get-default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322000" y="2819520"/>
            <a:ext cx="324000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enable httpd.service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322000" y="3612240"/>
            <a:ext cx="324000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disable httpd.service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322000" y="4523760"/>
            <a:ext cx="316404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start httpd.service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856520" y="1523880"/>
            <a:ext cx="1720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Show default target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879920" y="2514600"/>
            <a:ext cx="3206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Set httpd service to start automatically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1851480" y="3276720"/>
            <a:ext cx="3504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Set httpd service to not start automatically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1878840" y="4114800"/>
            <a:ext cx="3593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Start,stop, or restart httpd service manually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2322000" y="4904640"/>
            <a:ext cx="316404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stop httpd.service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2322000" y="5334120"/>
            <a:ext cx="316404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restart httpd.service</a:t>
            </a:r>
            <a:endParaRPr lang="en-CA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Commands (cont)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322000" y="1905120"/>
            <a:ext cx="202104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 poweroff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858320" y="1523880"/>
            <a:ext cx="1819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Shutdown the server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874520" y="2514600"/>
            <a:ext cx="1601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Reboot the server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2322000" y="2971800"/>
            <a:ext cx="2021040" cy="2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i-IN" sz="800" b="0" strike="noStrike" spc="-1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lang="nl-NL" sz="1200" b="0" strike="noStrike" spc="-1">
                <a:solidFill>
                  <a:srgbClr val="000000"/>
                </a:solidFill>
                <a:latin typeface="Courier New"/>
              </a:rPr>
              <a:t>systemctl  reboot</a:t>
            </a:r>
            <a:endParaRPr lang="en-CA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9100</TotalTime>
  <Words>252</Words>
  <Application>Microsoft Office PowerPoint</Application>
  <PresentationFormat>On-screen Show (4:3)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Minaji, Brian</dc:creator>
  <dc:description/>
  <cp:lastModifiedBy>Long, James</cp:lastModifiedBy>
  <cp:revision>267</cp:revision>
  <dcterms:created xsi:type="dcterms:W3CDTF">1601-01-01T00:00:00Z</dcterms:created>
  <dcterms:modified xsi:type="dcterms:W3CDTF">2021-06-21T16:12:19Z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