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</a:t>
            </a:r>
            <a:r>
              <a:rPr b="0" lang="en-CA" sz="4400" spc="-1" strike="noStrike">
                <a:latin typeface="Arial"/>
              </a:rPr>
              <a:t>to </a:t>
            </a:r>
            <a:r>
              <a:rPr b="0" lang="en-CA" sz="4400" spc="-1" strike="noStrike">
                <a:latin typeface="Arial"/>
              </a:rPr>
              <a:t>move </a:t>
            </a:r>
            <a:r>
              <a:rPr b="0" lang="en-CA" sz="4400" spc="-1" strike="noStrike">
                <a:latin typeface="Arial"/>
              </a:rPr>
              <a:t>the </a:t>
            </a:r>
            <a:r>
              <a:rPr b="0" lang="en-CA" sz="4400" spc="-1" strike="noStrike">
                <a:latin typeface="Arial"/>
              </a:rPr>
              <a:t>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</a:t>
            </a:r>
            <a:r>
              <a:rPr b="0" lang="en-CA" sz="2000" spc="-1" strike="noStrike">
                <a:latin typeface="Arial"/>
              </a:rPr>
              <a:t>the notes </a:t>
            </a:r>
            <a:r>
              <a:rPr b="0" lang="en-CA" sz="2000" spc="-1" strike="noStrike">
                <a:latin typeface="Arial"/>
              </a:rPr>
              <a:t>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CF20E27-D0F5-4DEA-8893-805C2C1D104F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14D05752-239C-496F-8941-DEB474B58D42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677D93F6-6582-40EC-8B61-CB1E3D460690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B7C66B4C-7A72-47F5-826D-0851BDAA654D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960" cy="7135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</a:t>
            </a:r>
            <a:r>
              <a:rPr b="0" lang="en-CA" sz="1800" spc="-1" strike="noStrike">
                <a:latin typeface="Arial"/>
              </a:rPr>
              <a:t>the title text </a:t>
            </a:r>
            <a:r>
              <a:rPr b="0" lang="en-CA" sz="1800" spc="-1" strike="noStrike">
                <a:latin typeface="Arial"/>
              </a:rPr>
              <a:t>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960" cy="71352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</a:t>
            </a:r>
            <a:r>
              <a:rPr b="0" lang="en-CA" sz="4400" spc="-1" strike="noStrike">
                <a:latin typeface="Arial"/>
              </a:rPr>
              <a:t>to </a:t>
            </a:r>
            <a:r>
              <a:rPr b="0" lang="en-CA" sz="4400" spc="-1" strike="noStrike">
                <a:latin typeface="Arial"/>
              </a:rPr>
              <a:t>edit </a:t>
            </a:r>
            <a:r>
              <a:rPr b="0" lang="en-CA" sz="4400" spc="-1" strike="noStrike">
                <a:latin typeface="Arial"/>
              </a:rPr>
              <a:t>the </a:t>
            </a:r>
            <a:r>
              <a:rPr b="0" lang="en-CA" sz="4400" spc="-1" strike="noStrike">
                <a:latin typeface="Arial"/>
              </a:rPr>
              <a:t>title </a:t>
            </a:r>
            <a:r>
              <a:rPr b="0" lang="en-CA" sz="4400" spc="-1" strike="noStrike">
                <a:latin typeface="Arial"/>
              </a:rPr>
              <a:t>text </a:t>
            </a:r>
            <a:r>
              <a:rPr b="0" lang="en-CA" sz="4400" spc="-1" strike="noStrike">
                <a:latin typeface="Arial"/>
              </a:rPr>
              <a:t>forma</a:t>
            </a:r>
            <a:r>
              <a:rPr b="0" lang="en-CA" sz="4400" spc="-1" strike="noStrike">
                <a:latin typeface="Arial"/>
              </a:rPr>
              <a:t>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Logging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[r]syslog Facilities </a:t>
            </a:r>
            <a:r>
              <a:rPr b="0" i="1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(from syslog.h)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133720" y="1143000"/>
            <a:ext cx="6705000" cy="48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CODE facilitynames[] =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"auth", LOG_AUTH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"authpriv", LOG_AUTHPRIV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"cron", LOG_CRON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"daemon", LOG_DAEMON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"ftp", LOG_FTP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"kern", LOG_KERN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"lpr", LOG_LPR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"mail", LOG_MAIL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"mark", INTERNAL_MARK },          /* INTERNAL */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"news", LOG_NEWS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"security", LOG_AUTH },           /* DEPRECATED */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"syslog", LOG_SYSLOG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"user", LOG_USER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"uucp", LOG_UUCP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"local0", LOG_LOCAL0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"local1", LOG_LOCAL1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"local2", LOG_LOCAL2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"local3", LOG_LOCAL3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"local4", LOG_LOCAL4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"local5", LOG_LOCAL5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"local6", LOG_LOCAL6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"local7", LOG_LOCAL7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NULL, -1 }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[r]syslog Priorities </a:t>
            </a:r>
            <a:endParaRPr b="0" lang="en-CA" sz="4400" spc="-1" strike="noStrike">
              <a:latin typeface="Arial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1863720" y="1321560"/>
          <a:ext cx="5275440" cy="4654080"/>
        </p:xfrm>
        <a:graphic>
          <a:graphicData uri="http://schemas.openxmlformats.org/drawingml/2006/table">
            <a:tbl>
              <a:tblPr/>
              <a:tblGrid>
                <a:gridCol w="1698480"/>
                <a:gridCol w="3577320"/>
              </a:tblGrid>
              <a:tr h="424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KEYWORD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DESCRIPTION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0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emerg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System is unusable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0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alert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Should be corrected immediately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0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crit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Critical conditions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0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err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Error conditions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6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warning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May indicate that an error will occur if action is not taken.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6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notice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Events that are unusual, but not error conditions.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6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info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Normal operational messages that require no action.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7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debug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600" spc="-1" strike="noStrike">
                          <a:latin typeface="Arial"/>
                        </a:rPr>
                        <a:t>Information useful to developers for debugging the application.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Parting Thoughts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0388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Save your logs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you write admin scripts – log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Have a look at Apache httpd logs – they’re great!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Investigate </a:t>
            </a:r>
            <a:r>
              <a:rPr b="0" lang="en-CA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logrotate</a:t>
            </a: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Listen to the master: </a:t>
            </a:r>
            <a:br/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https://youtu.be/fewUSu_QZAY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 Files – why bother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90720" y="1417680"/>
            <a:ext cx="739080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care, we really care, about  “What happened and when it happened”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 files are an administrator’s best friend when debugging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 developers will often ask for log files when trouble shooting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Logging Options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8480" y="1944000"/>
            <a:ext cx="7661160" cy="23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 specific</a:t>
            </a:r>
            <a:br/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Common logging facility </a:t>
            </a:r>
            <a:br/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- syslog/rsyslog</a:t>
            </a:r>
            <a:endParaRPr b="0" lang="en-CA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- systemd journal</a:t>
            </a:r>
            <a:endParaRPr b="0" lang="en-CA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- Windows event log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General Truths about logs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143000" y="1295280"/>
            <a:ext cx="76194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Developers spend considerable time and energy writing messages to the log file to help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you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Most logging mechanisms share these traits</a:t>
            </a:r>
            <a:endParaRPr b="0" lang="en-CA" sz="24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Time stamp</a:t>
            </a:r>
            <a:endParaRPr b="0" lang="en-CA" sz="20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Severity level (debug, info, warn, error)</a:t>
            </a:r>
            <a:endParaRPr b="0" lang="en-CA" sz="20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Ability to limit messages to one level and ‘above’</a:t>
            </a:r>
            <a:endParaRPr b="0" lang="en-CA" sz="20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Description text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60948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is remote logging important for security?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Consider these two facts:</a:t>
            </a:r>
            <a:endParaRPr b="0" lang="en-CA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Security events, like failed login attempts, are logged to a file only root can access</a:t>
            </a:r>
            <a:endParaRPr b="0" lang="en-CA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Intruders know fact 1.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systemd journal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Centralized logging system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Used by most modern distributions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Uses </a:t>
            </a: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journalctl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to view logs 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syslog and rsyslog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Centralized logging system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Supports remote logging (important for security)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 ‘level’ and ‘destination(s)’ can be controlled ‘centrally’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rsyslog with the journal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3200" y="1168200"/>
            <a:ext cx="8228880" cy="22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a system runs systemd, the rsyslog deamon reads and filters messages from the journal.  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Rsyslog is used to: 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440000" y="3420000"/>
            <a:ext cx="6408000" cy="22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filter messages into local text files (/var/log)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 to a remote server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[r]syslog Message Structure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37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facility.severity Message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Facility</a:t>
            </a: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“Who” sent the message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Severity</a:t>
            </a: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How “important” is the message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Message</a:t>
            </a: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What the developer wanted to say to you.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9341</TotalTime>
  <Application>LibreOffice/6.4.7.2$Linux_X86_64 LibreOffice_project/40$Build-2</Application>
  <Words>639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2023-09-26T09:45:46Z</dcterms:modified>
  <cp:revision>287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