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move the slide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398A9EA-EAB0-4F44-BC3A-C82A2C91414E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  <a:ea typeface="Lucida Sans Unicod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9C58F1-FA8D-4DC0-B93B-FC99BD473C71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  <a:ea typeface="Lucida Sans Unicod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FC1DC6-A2CC-4232-8B37-89B876BF3559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  <a:ea typeface="Lucida Sans Unicod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7D9B61-AF0A-4179-AE80-9D52B7EB15BC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34920" y="6099120"/>
            <a:ext cx="2532600" cy="713160"/>
          </a:xfrm>
          <a:prstGeom prst="rect">
            <a:avLst/>
          </a:prstGeom>
          <a:ln w="9525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Click to edit the outline text format</a:t>
            </a:r>
            <a:endParaRPr b="0" lang="en-CA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Arial"/>
              </a:rPr>
              <a:t>Second Outline Level</a:t>
            </a:r>
            <a:endParaRPr b="0" lang="en-CA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Arial"/>
              </a:rPr>
              <a:t>Fourth Outline Level</a:t>
            </a:r>
            <a:endParaRPr b="0" lang="en-CA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Fifth Outline Level</a:t>
            </a:r>
            <a:endParaRPr b="0" lang="en-CA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Sixth Outline Level</a:t>
            </a:r>
            <a:endParaRPr b="0" lang="en-CA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Seventh Outline Level</a:t>
            </a:r>
            <a:endParaRPr b="0" lang="en-CA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34920" y="6099120"/>
            <a:ext cx="2532600" cy="713160"/>
          </a:xfrm>
          <a:prstGeom prst="rect">
            <a:avLst/>
          </a:prstGeom>
          <a:ln w="9525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COMP-CO884</a:t>
            </a:r>
            <a:br>
              <a:rPr sz="4400"/>
            </a:br>
            <a:r>
              <a:rPr b="0" lang="en-US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ASP.NET</a:t>
            </a:r>
            <a:endParaRPr b="0" lang="en-CA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Razor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080000" y="1240200"/>
            <a:ext cx="7688520" cy="451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 charset="2"/>
              <a:buChar char=""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Similar to PHP</a:t>
            </a:r>
            <a:endParaRPr b="0" lang="en-CA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 charset="2"/>
              <a:buChar char=""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Code embedded in HTML</a:t>
            </a:r>
            <a:endParaRPr b="0" lang="en-CA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 charset="2"/>
              <a:buChar char=""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Type safe access to properties and methods via an associated object</a:t>
            </a:r>
            <a:endParaRPr b="0" lang="en-CA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 charset="2"/>
              <a:buChar char=""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Entity Framework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080000" y="1240200"/>
            <a:ext cx="7688520" cy="451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 charset="2"/>
              <a:buChar char=""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Database to object mapping</a:t>
            </a:r>
            <a:endParaRPr b="0" lang="en-CA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 charset="2"/>
              <a:buChar char=""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Accessed with LINQ</a:t>
            </a:r>
            <a:endParaRPr b="0" lang="en-CA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 charset="2"/>
              <a:buChar char=""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Middleware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080000" y="1240200"/>
            <a:ext cx="7688520" cy="451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 charset="2"/>
              <a:buChar char=""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Runtime components responsible for calling calling other components based on HTTP requests.</a:t>
            </a:r>
            <a:endParaRPr b="0" lang="en-CA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 charset="2"/>
              <a:buChar char=""/>
            </a:pPr>
            <a:endParaRPr b="0" lang="en-CA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 charset="2"/>
              <a:buChar char=""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Can be customized, but that is beyond the scope of this course.</a:t>
            </a:r>
            <a:endParaRPr b="0" lang="en-CA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 charset="2"/>
              <a:buChar char=""/>
            </a:pPr>
            <a:endParaRPr b="0" lang="en-CA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 charset="2"/>
              <a:buChar char=""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Bootstrap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900000" y="1080000"/>
            <a:ext cx="7688520" cy="451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 charset="2"/>
              <a:buChar char=""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CSS Framework</a:t>
            </a:r>
            <a:endParaRPr b="0" lang="en-CA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 charset="2"/>
              <a:buChar char=""/>
            </a:pPr>
            <a:endParaRPr b="0" lang="en-CA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 charset="2"/>
              <a:buChar char=""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Can be customized, but that is beyond the scope of this course.</a:t>
            </a:r>
            <a:endParaRPr b="0" lang="en-CA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 charset="2"/>
              <a:buChar char=""/>
            </a:pPr>
            <a:endParaRPr b="0" lang="en-CA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 charset="2"/>
              <a:buChar char=""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We will simply accept the default look and feel.</a:t>
            </a:r>
            <a:endParaRPr b="0" lang="en-CA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 charset="2"/>
              <a:buChar char=""/>
            </a:pPr>
            <a:endParaRPr b="0" lang="en-CA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 charset="2"/>
              <a:buChar char=""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ASP.Net Application Types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2520000" y="1260000"/>
            <a:ext cx="3779280" cy="271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219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219"/>
              </a:spcBef>
              <a:buClr>
                <a:srgbClr val="535353"/>
              </a:buClr>
              <a:buFont typeface="Symbol"/>
              <a:buChar char=""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Razor Pages</a:t>
            </a:r>
            <a:endParaRPr b="0" lang="en-CA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219"/>
              </a:spcBef>
              <a:buClr>
                <a:srgbClr val="535353"/>
              </a:buClr>
              <a:buFont typeface="Symbol"/>
              <a:buChar char=""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MVC</a:t>
            </a:r>
            <a:endParaRPr b="0" lang="en-CA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219"/>
              </a:spcBef>
              <a:buClr>
                <a:srgbClr val="535353"/>
              </a:buClr>
              <a:buFont typeface="Symbol"/>
              <a:buChar char=""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Web API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19"/>
              </a:spcBef>
              <a:buNone/>
            </a:pPr>
            <a:endParaRPr b="0" lang="en-CA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17200" y="297360"/>
            <a:ext cx="674208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Razor Pages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1260000" y="1440000"/>
            <a:ext cx="6659280" cy="190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Most like classic PHP</a:t>
            </a:r>
            <a:endParaRPr b="0" lang="en-CA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One C# model object per page</a:t>
            </a: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17200" y="297360"/>
            <a:ext cx="674208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MVC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260000" y="1260000"/>
            <a:ext cx="6382080" cy="287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Model View Controller</a:t>
            </a:r>
            <a:endParaRPr b="0" lang="en-CA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Design Pattern</a:t>
            </a:r>
            <a:endParaRPr b="0" lang="en-CA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Goal: Separate data, presentation, and business logic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Web API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770760" y="1234440"/>
            <a:ext cx="8228520" cy="27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219"/>
              </a:spcBef>
              <a:buClr>
                <a:srgbClr val="535353"/>
              </a:buClr>
              <a:buFont typeface="Symbol"/>
              <a:buChar char=""/>
            </a:pPr>
            <a:r>
              <a:rPr b="0" lang="en-CA" sz="28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Remote method call</a:t>
            </a:r>
            <a:endParaRPr b="0" lang="en-CA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219"/>
              </a:spcBef>
              <a:buClr>
                <a:srgbClr val="535353"/>
              </a:buClr>
              <a:buFont typeface="Symbol"/>
              <a:buChar char=""/>
            </a:pPr>
            <a:r>
              <a:rPr b="0" lang="en-CA" sz="28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Helper code builds and parses JSON or XLM to send data across the network</a:t>
            </a:r>
            <a:endParaRPr b="0" lang="en-CA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219"/>
              </a:spcBef>
              <a:buClr>
                <a:srgbClr val="535353"/>
              </a:buClr>
              <a:buFont typeface="Symbol"/>
              <a:buChar char=""/>
            </a:pPr>
            <a:r>
              <a:rPr b="0" lang="en-CA" sz="28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Useful for distributed application within and across enterprises</a:t>
            </a: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Security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4400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Production websites should use HTTPS</a:t>
            </a:r>
            <a:endParaRPr b="0" lang="en-CA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 </a:t>
            </a:r>
            <a:endParaRPr b="0" lang="en-CA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However, since we won’t be deploying our sites and to avoid hassles with certificates during the semester, we will mostly create sites that only use HTTP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Agenda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/>
              <a:buChar char=""/>
            </a:pPr>
            <a:r>
              <a:rPr b="0" lang="en-CA" sz="32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Course introduction</a:t>
            </a:r>
            <a:endParaRPr b="0" lang="en-CA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/>
              <a:buChar char=""/>
            </a:pPr>
            <a:r>
              <a:rPr b="0" lang="en-CA" sz="32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ASP introduction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Course Structure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368000" y="1656000"/>
            <a:ext cx="701928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/>
              <a:buChar char=""/>
            </a:pPr>
            <a:r>
              <a:rPr b="0" lang="en-CA" sz="32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Two 2 hour labs per week</a:t>
            </a:r>
            <a:endParaRPr b="0" lang="en-CA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Lectures</a:t>
            </a:r>
            <a:endParaRPr b="0" lang="en-CA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Demos</a:t>
            </a:r>
            <a:endParaRPr b="0" lang="en-CA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Exercises</a:t>
            </a: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Course Evaluation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Assignments</a:t>
            </a:r>
            <a:r>
              <a:rPr b="0" lang="en-US" sz="28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20%</a:t>
            </a:r>
            <a:endParaRPr b="0" lang="en-CA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Hands-on midterm test</a:t>
            </a:r>
            <a:r>
              <a:rPr b="0" lang="en-US" sz="28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40%</a:t>
            </a:r>
            <a:endParaRPr b="0" lang="en-CA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Hands-on final exam</a:t>
            </a:r>
            <a:r>
              <a:rPr b="0" lang="en-US" sz="28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40%</a:t>
            </a: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Assignments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400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2069"/>
              </a:spcBef>
              <a:buClr>
                <a:srgbClr val="535353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Assignments may be resubmitted until a grade of 80% is earned</a:t>
            </a:r>
            <a:endParaRPr b="0" lang="en-CA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069"/>
              </a:spcBef>
              <a:buClr>
                <a:srgbClr val="535353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Late assignments can earn a maximum grade of 80%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Course Tools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80000"/>
              </a:lnSpc>
              <a:spcBef>
                <a:spcPts val="1502"/>
              </a:spcBef>
              <a:buClr>
                <a:srgbClr val="535353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Visual Studio 2022 (VS)</a:t>
            </a:r>
            <a:endParaRPr b="0" lang="en-CA" sz="2400" spc="-1" strike="noStrike">
              <a:latin typeface="Arial"/>
            </a:endParaRPr>
          </a:p>
          <a:p>
            <a:pPr lvl="1" marL="743040" indent="-285840">
              <a:lnSpc>
                <a:spcPct val="80000"/>
              </a:lnSpc>
              <a:spcBef>
                <a:spcPts val="1502"/>
              </a:spcBef>
              <a:buClr>
                <a:srgbClr val="535353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Powerful integrated development environment (IDE)</a:t>
            </a:r>
            <a:endParaRPr b="0" lang="en-CA" sz="2200" spc="-1" strike="noStrike">
              <a:latin typeface="Arial"/>
            </a:endParaRPr>
          </a:p>
          <a:p>
            <a:pPr lvl="1" marL="743040" indent="-285840">
              <a:lnSpc>
                <a:spcPct val="80000"/>
              </a:lnSpc>
              <a:spcBef>
                <a:spcPts val="1502"/>
              </a:spcBef>
              <a:buClr>
                <a:srgbClr val="535353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Web page editor, CSS editor, built in web server, and much more</a:t>
            </a:r>
            <a:endParaRPr b="0" lang="en-CA" sz="2200" spc="-1" strike="noStrike"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1502"/>
              </a:spcBef>
              <a:buClr>
                <a:srgbClr val="535353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SQL Server Express LocalDB, built into VS</a:t>
            </a:r>
            <a:endParaRPr b="0" lang="en-CA" sz="2400" spc="-1" strike="noStrike"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1502"/>
              </a:spcBef>
              <a:buClr>
                <a:srgbClr val="535353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Tools installed throughout College</a:t>
            </a:r>
            <a:endParaRPr b="0" lang="en-CA" sz="2400" spc="-1" strike="noStrike"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1502"/>
              </a:spcBef>
              <a:buClr>
                <a:srgbClr val="535353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Available from Microsoft Azure Dev Tools for Teaching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What is ASP.NET?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17200" y="1492200"/>
            <a:ext cx="8074080" cy="156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134"/>
              </a:spcBef>
              <a:buClr>
                <a:srgbClr val="535353"/>
              </a:buClr>
              <a:buFont typeface="Symbol"/>
              <a:buChar char=""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A framework for creating dynamic web pages</a:t>
            </a:r>
            <a:endParaRPr b="0" lang="en-CA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34"/>
              </a:spcBef>
              <a:buClr>
                <a:srgbClr val="535353"/>
              </a:buClr>
              <a:buFont typeface="Symbol"/>
              <a:buChar char=""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“</a:t>
            </a: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Microsoft’s answer to PHP”</a:t>
            </a:r>
            <a:r>
              <a:rPr b="1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*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buNone/>
            </a:pPr>
            <a:endParaRPr b="0" lang="en-CA" sz="2600" spc="-1" strike="noStrike">
              <a:latin typeface="Arial"/>
            </a:endParaRPr>
          </a:p>
        </p:txBody>
      </p:sp>
      <p:sp>
        <p:nvSpPr>
          <p:cNvPr id="97" name="Content Placeholder 1"/>
          <p:cNvSpPr/>
          <p:nvPr/>
        </p:nvSpPr>
        <p:spPr>
          <a:xfrm>
            <a:off x="2340000" y="5452200"/>
            <a:ext cx="6659280" cy="48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134"/>
              </a:spcBef>
              <a:buClr>
                <a:srgbClr val="535353"/>
              </a:buClr>
              <a:buFont typeface="Symbol"/>
              <a:buChar char=""/>
            </a:pPr>
            <a:r>
              <a:rPr b="1" lang="en-CA" sz="18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*</a:t>
            </a:r>
            <a:r>
              <a:rPr b="0" lang="en-CA" sz="18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more accurately: PHP + your favourite framework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buNone/>
            </a:pPr>
            <a:endParaRPr b="0" lang="en-CA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What is ASP.Net Core?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145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/>
              <a:buChar char=""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Open source, cross platform</a:t>
            </a:r>
            <a:r>
              <a:rPr b="1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*</a:t>
            </a: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 framework 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/>
              <a:buChar char=""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The future of .NET web development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</p:txBody>
      </p:sp>
      <p:sp>
        <p:nvSpPr>
          <p:cNvPr id="100" name="Content Placeholder 4"/>
          <p:cNvSpPr/>
          <p:nvPr/>
        </p:nvSpPr>
        <p:spPr>
          <a:xfrm>
            <a:off x="3420000" y="5040000"/>
            <a:ext cx="5121720" cy="4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/>
              <a:buChar char=""/>
            </a:pPr>
            <a:r>
              <a:rPr b="1" lang="en-CA" sz="2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*</a:t>
            </a:r>
            <a:r>
              <a:rPr b="0" lang="en-CA" sz="2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Linux, Windows, macOS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ASP.Net Components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080000" y="1240200"/>
            <a:ext cx="7688520" cy="451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/>
              <a:buChar char=""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HTML</a:t>
            </a:r>
            <a:endParaRPr b="0" lang="en-CA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/>
              <a:buChar char=""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Razor</a:t>
            </a:r>
            <a:endParaRPr b="0" lang="en-CA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/>
              <a:buChar char=""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Entity Framework</a:t>
            </a:r>
            <a:endParaRPr b="0" lang="en-CA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/>
              <a:buChar char=""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Middleware</a:t>
            </a:r>
            <a:endParaRPr b="0" lang="en-CA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/>
              <a:buChar char=""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Bootstrap</a:t>
            </a:r>
            <a:endParaRPr b="0" lang="en-CA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535353"/>
              </a:buClr>
              <a:buFont typeface="Symbol"/>
              <a:buChar char=""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C#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Mohawk</Template>
  <TotalTime>4913</TotalTime>
  <Application>LibreOffice/7.3.7.2$Linux_X86_64 LibreOffice_project/30$Build-2</Application>
  <AppVersion>15.0000</AppVersion>
  <Words>1174</Words>
  <Paragraphs>188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Minaji, Brian</dc:creator>
  <dc:description/>
  <dc:language>en-CA</dc:language>
  <cp:lastModifiedBy/>
  <dcterms:modified xsi:type="dcterms:W3CDTF">2024-05-15T15:47:52Z</dcterms:modified>
  <cp:revision>158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On-screen Show (4:3)</vt:lpwstr>
  </property>
  <property fmtid="{D5CDD505-2E9C-101B-9397-08002B2CF9AE}" pid="4" name="Slides">
    <vt:i4>28</vt:i4>
  </property>
</Properties>
</file>