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Click to edit Master title </a:t>
            </a:r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FBDE81F-2B7F-426F-8474-76590913B8C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12/28/22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431BC55-C92E-4155-825F-135366FC456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Click </a:t>
            </a:r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Mast</a:t>
            </a:r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er </a:t>
            </a:r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03C5241-B78D-4A35-8CC2-F8289360D87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12/28/22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5F44FC3-0C7E-4B1D-995F-7314ABD5AC7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www.tbs-sct.gc.ca/est-pre/20112012/me-bpd/docs/me-bpd-eng.pdf" TargetMode="External"/><Relationship Id="rId2" Type="http://schemas.openxmlformats.org/officeDocument/2006/relationships/hyperlink" Target="http://en.wikipedia.org/wiki/2012_United_States_federal_budget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Busi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ness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Can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ada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Govern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ment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as Bank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653840"/>
            <a:ext cx="7890120" cy="3520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Monetary policy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Bank of Canada interest rate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Some control over foreign exchange rate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590120" y="469800"/>
            <a:ext cx="4111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Per Capita GDP in 2017 US Dollars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18" name="Picture 1" descr=""/>
          <p:cNvPicPr/>
          <p:nvPr/>
        </p:nvPicPr>
        <p:blipFill>
          <a:blip r:embed="rId1"/>
          <a:stretch/>
        </p:blipFill>
        <p:spPr>
          <a:xfrm>
            <a:off x="463680" y="1004760"/>
            <a:ext cx="8400960" cy="488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2" descr=""/>
          <p:cNvPicPr/>
          <p:nvPr/>
        </p:nvPicPr>
        <p:blipFill>
          <a:blip r:embed="rId1"/>
          <a:stretch/>
        </p:blipFill>
        <p:spPr>
          <a:xfrm>
            <a:off x="506520" y="464040"/>
            <a:ext cx="8355960" cy="551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Foreign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Exchan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2082960" y="2116800"/>
            <a:ext cx="5392800" cy="2844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What is it?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Why do we care?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What drives it?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Inflatio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57200" y="1656000"/>
            <a:ext cx="8229240" cy="446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is it?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drives it?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Why does the Bank of Canada target 2%?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Managi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ng the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Econom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2243520" y="2091240"/>
            <a:ext cx="4690080" cy="2217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6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Fiscal Policy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Monetary Policy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Dampers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Forms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of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Owners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hip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Sole proprietor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Partnership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Corporation: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Private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Public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Holding company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form 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choose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Often chosen for you: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Medical corporation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contractor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Get some advice: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Lawyer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Mentor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Accountant (familiar with your business)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914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What’s a business?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profit making organization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456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What’s profit? (π)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π = revenue – expenses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Are there ‘businesses’ that don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’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 fit this definition?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4400" spc="-1" strike="noStrike">
                <a:solidFill>
                  <a:srgbClr val="000000"/>
                </a:solidFill>
                <a:latin typeface="Calibri"/>
              </a:rPr>
              <a:t>Econ</a:t>
            </a:r>
            <a:r>
              <a:rPr b="0" i="1" lang="en-US" sz="4400" spc="-1" strike="noStrike">
                <a:solidFill>
                  <a:srgbClr val="000000"/>
                </a:solidFill>
                <a:latin typeface="Calibri"/>
              </a:rPr>
              <a:t>omy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Economic System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The way in which a nation allocates its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  resources among its citizens” </a:t>
            </a:r>
            <a:br/>
            <a:r>
              <a:rPr b="0" i="1" lang="en-US" sz="1200" spc="-1" strike="noStrike">
                <a:solidFill>
                  <a:srgbClr val="000000"/>
                </a:solidFill>
                <a:latin typeface="Calibri"/>
              </a:rPr>
              <a:t>Business Essentials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The field on which our business must play”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Factors of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Production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327680" y="1784520"/>
            <a:ext cx="6834960" cy="3305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Labour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Capital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Entrepreneurs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Natural Resources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Econom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ic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System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703080" y="1664280"/>
            <a:ext cx="1847160" cy="591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7000"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Command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285240" y="1651320"/>
            <a:ext cx="1847160" cy="5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Market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92" name="Line 4"/>
          <p:cNvSpPr/>
          <p:nvPr/>
        </p:nvSpPr>
        <p:spPr>
          <a:xfrm>
            <a:off x="1116360" y="2478240"/>
            <a:ext cx="6463080" cy="10440"/>
          </a:xfrm>
          <a:prstGeom prst="line">
            <a:avLst/>
          </a:prstGeom>
          <a:ln w="76320">
            <a:round/>
            <a:headEnd len="lg" type="stealth" w="lg"/>
            <a:tailEnd len="lg" type="stealth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5"/>
          <p:cNvSpPr/>
          <p:nvPr/>
        </p:nvSpPr>
        <p:spPr>
          <a:xfrm>
            <a:off x="978480" y="2943000"/>
            <a:ext cx="1847160" cy="5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communism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2503080" y="2943000"/>
            <a:ext cx="1240920" cy="5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socialism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1352160" y="3635640"/>
            <a:ext cx="6411600" cy="1167120"/>
          </a:xfrm>
          <a:prstGeom prst="rtTriangle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Size of government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1689840" y="5344920"/>
            <a:ext cx="2754720" cy="460440"/>
          </a:xfrm>
          <a:prstGeom prst="lef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7e5aaa"/>
              </a:gs>
              <a:gs pos="100000">
                <a:srgbClr val="c7aeed"/>
              </a:gs>
            </a:gsLst>
            <a:lin ang="16200000"/>
          </a:gradFill>
          <a:ln>
            <a:solidFill>
              <a:srgbClr val="7d5fa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Nationalization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97" name="CustomShape 9"/>
          <p:cNvSpPr/>
          <p:nvPr/>
        </p:nvSpPr>
        <p:spPr>
          <a:xfrm flipH="1">
            <a:off x="5130360" y="5344920"/>
            <a:ext cx="2448720" cy="460440"/>
          </a:xfrm>
          <a:prstGeom prst="lef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7e5aaa"/>
              </a:gs>
              <a:gs pos="100000">
                <a:srgbClr val="c7aeed"/>
              </a:gs>
            </a:gsLst>
            <a:lin ang="16200000"/>
          </a:gradFill>
          <a:ln>
            <a:solidFill>
              <a:srgbClr val="7d5fa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Privatization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98" name="CustomShape 10"/>
          <p:cNvSpPr/>
          <p:nvPr/>
        </p:nvSpPr>
        <p:spPr>
          <a:xfrm>
            <a:off x="6285240" y="2912400"/>
            <a:ext cx="1293840" cy="5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91000"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capitalism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Govern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ment –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Involve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2454480" y="1815120"/>
            <a:ext cx="4315320" cy="3602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Regulator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Competitor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Customer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Banker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Compet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ition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Act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419840" y="1600200"/>
            <a:ext cx="6292080" cy="473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Collusion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Mergers (monopoly, oligopoly)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Predatory pricing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Misleading marketing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Pyramid selling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Sale price maintenance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Bait-and-switch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Govern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ment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as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competi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436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Crown corporations: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Canada Post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Wheat Board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Hydro Quebec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Government Monopolies: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OHIP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Government Services: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Schools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Police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225360" y="274680"/>
            <a:ext cx="8229240" cy="615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Govern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ment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as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Custom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6" name="Table 2"/>
          <p:cNvGraphicFramePr/>
          <p:nvPr/>
        </p:nvGraphicFramePr>
        <p:xfrm>
          <a:off x="817200" y="1417680"/>
          <a:ext cx="3986280" cy="2231640"/>
        </p:xfrm>
        <a:graphic>
          <a:graphicData uri="http://schemas.openxmlformats.org/drawingml/2006/table">
            <a:tbl>
              <a:tblPr/>
              <a:tblGrid>
                <a:gridCol w="2449800"/>
                <a:gridCol w="1536480"/>
              </a:tblGrid>
              <a:tr h="622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2012</a:t>
                      </a:r>
                      <a:endParaRPr b="0" lang="en-CA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(billions)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Debt charges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Operating and capital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69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Transfer payments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250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Table 3"/>
          <p:cNvGraphicFramePr/>
          <p:nvPr/>
        </p:nvGraphicFramePr>
        <p:xfrm>
          <a:off x="858240" y="3984120"/>
          <a:ext cx="3986280" cy="1974240"/>
        </p:xfrm>
        <a:graphic>
          <a:graphicData uri="http://schemas.openxmlformats.org/drawingml/2006/table">
            <a:tbl>
              <a:tblPr/>
              <a:tblGrid>
                <a:gridCol w="2449800"/>
                <a:gridCol w="1536480"/>
              </a:tblGrid>
              <a:tr h="622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2012</a:t>
                      </a:r>
                      <a:endParaRPr b="0" lang="en-CA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(billions)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Social Programs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117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887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International, Immigration, Defense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Parliament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1/2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08" name="CustomShape 4"/>
          <p:cNvSpPr/>
          <p:nvPr/>
        </p:nvSpPr>
        <p:spPr>
          <a:xfrm>
            <a:off x="824400" y="6187680"/>
            <a:ext cx="48733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http://www.tbs-sct.gc.ca/est-pre/20112012/me-bpd/docs/me-bpd-eng.pdf</a:t>
            </a:r>
            <a:endParaRPr b="0" lang="en-C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http://en.wikipedia.org/wiki/2012_United_States_federal_budget</a:t>
            </a:r>
            <a:endParaRPr b="0" lang="en-C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https://www.cia.gov/library/publications/the-world-factbook</a:t>
            </a:r>
            <a:endParaRPr b="0" lang="en-C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000" spc="-1" strike="noStrike">
              <a:latin typeface="Arial"/>
            </a:endParaRPr>
          </a:p>
        </p:txBody>
      </p:sp>
      <p:graphicFrame>
        <p:nvGraphicFramePr>
          <p:cNvPr id="109" name="Table 5"/>
          <p:cNvGraphicFramePr/>
          <p:nvPr/>
        </p:nvGraphicFramePr>
        <p:xfrm>
          <a:off x="5418360" y="1398240"/>
          <a:ext cx="1536120" cy="2315880"/>
        </p:xfrm>
        <a:graphic>
          <a:graphicData uri="http://schemas.openxmlformats.org/drawingml/2006/table">
            <a:tbl>
              <a:tblPr/>
              <a:tblGrid>
                <a:gridCol w="1536120"/>
              </a:tblGrid>
              <a:tr h="6634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2012</a:t>
                      </a:r>
                      <a:endParaRPr b="0" lang="en-CA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(billions)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129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129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129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13640"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2,500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Table 6"/>
          <p:cNvGraphicFramePr/>
          <p:nvPr/>
        </p:nvGraphicFramePr>
        <p:xfrm>
          <a:off x="5425200" y="3984120"/>
          <a:ext cx="1536120" cy="1974240"/>
        </p:xfrm>
        <a:graphic>
          <a:graphicData uri="http://schemas.openxmlformats.org/drawingml/2006/table">
            <a:tbl>
              <a:tblPr/>
              <a:tblGrid>
                <a:gridCol w="1536120"/>
              </a:tblGrid>
              <a:tr h="6404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2012</a:t>
                      </a:r>
                      <a:endParaRPr b="0" lang="en-CA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(billions)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40440"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785</a:t>
                      </a:r>
                      <a:endParaRPr b="0" lang="en-CA" sz="18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11" name="CustomShape 7"/>
          <p:cNvSpPr/>
          <p:nvPr/>
        </p:nvSpPr>
        <p:spPr>
          <a:xfrm>
            <a:off x="1293120" y="1105920"/>
            <a:ext cx="3268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Canada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2011 GDP=1,800 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5083200" y="1075320"/>
            <a:ext cx="2991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USA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2011 GDP=15,000 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7602480" y="4886280"/>
            <a:ext cx="170424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State</a:t>
            </a:r>
            <a:endParaRPr b="0" lang="en-C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Defense</a:t>
            </a:r>
            <a:endParaRPr b="0" lang="en-C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½ NASA</a:t>
            </a:r>
            <a:endParaRPr b="0" lang="en-C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½ Energy</a:t>
            </a:r>
            <a:endParaRPr b="0" lang="en-C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000" spc="-1" strike="noStrike">
              <a:latin typeface="Arial"/>
            </a:endParaRPr>
          </a:p>
        </p:txBody>
      </p:sp>
      <p:sp>
        <p:nvSpPr>
          <p:cNvPr id="114" name="CustomShape 10"/>
          <p:cNvSpPr/>
          <p:nvPr/>
        </p:nvSpPr>
        <p:spPr>
          <a:xfrm flipV="1" rot="10800000">
            <a:off x="6954840" y="5237280"/>
            <a:ext cx="784440" cy="1047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arrow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7441</TotalTime>
  <Application>LibreOffice/6.4.7.2$Linux_X86_64 LibreOffice_project/40$Build-2</Application>
  <Words>393</Words>
  <Paragraphs>152</Paragraphs>
  <Company>BSG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2012-06-01T15:51:08Z</dcterms:created>
  <dc:creator>James Long</dc:creator>
  <dc:description/>
  <dc:language>en-CA</dc:language>
  <cp:lastModifiedBy/>
  <dcterms:modified xsi:type="dcterms:W3CDTF">2022-12-28T14:24:44Z</dcterms:modified>
  <cp:revision>26</cp:revision>
  <dc:subject/>
  <dc:title>Business in Canada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BSG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23</vt:i4>
  </property>
</Properties>
</file>